
<file path=[Content_Types].xml><?xml version="1.0" encoding="utf-8"?>
<Types xmlns="http://schemas.openxmlformats.org/package/2006/content-types">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Lst>
  <p:sldSz cy="6858000" cx="12192000"/>
  <p:notesSz cx="6858000" cy="9144000"/>
  <p:embeddedFontLst>
    <p:embeddedFont>
      <p:font typeface="Arial Black"/>
      <p:regular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2" roundtripDataSignature="AMtx7mi2fmBscDl4YkfXuIjLQjZQDzJ97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167AE30-01D6-4340-B256-95F87D6ADF2B}">
  <a:tblStyle styleId="{A167AE30-01D6-4340-B256-95F87D6ADF2B}" styleName="Table_0">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1">
              <a:alpha val="20000"/>
            </a:schemeClr>
          </a:solidFill>
        </a:fill>
      </a:tcStyle>
    </a:band1H>
    <a:band2H>
      <a:tcTxStyle/>
    </a:band2H>
    <a:band1V>
      <a:tcTxStyle/>
      <a:tcStyle>
        <a:fill>
          <a:solidFill>
            <a:schemeClr val="accent1">
              <a:alpha val="20000"/>
            </a:schemeClr>
          </a:solidFill>
        </a:fill>
      </a:tcStyle>
    </a:band1V>
    <a:band2V>
      <a:tcTxStyle/>
    </a:band2V>
    <a:lastCol>
      <a:tcTxStyle b="on" i="off"/>
    </a:lastCol>
    <a:firstCol>
      <a:tcTxStyle b="on" i="off"/>
    </a:firstCol>
    <a:lastRow>
      <a:tcTxStyle b="on" i="off"/>
      <a:tcStyle>
        <a:tcBdr>
          <a:top>
            <a:ln cap="flat" cmpd="sng" w="12700">
              <a:solidFill>
                <a:schemeClr val="accent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customschemas.google.com/relationships/presentationmetadata" Target="metadata"/><Relationship Id="rId61" Type="http://schemas.openxmlformats.org/officeDocument/2006/relationships/font" Target="fonts/ArialBlack-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List1!$B$1</c:f>
              <c:strCache>
                <c:ptCount val="1"/>
                <c:pt idx="0">
                  <c:v>Stolpec1</c:v>
                </c:pt>
              </c:strCache>
            </c:strRef>
          </c:tx>
          <c:dPt>
            <c:idx val="0"/>
            <c:bubble3D val="0"/>
            <c:spPr>
              <a:solidFill>
                <a:srgbClr val="81DDFC"/>
              </a:solidFill>
              <a:ln>
                <a:noFill/>
              </a:ln>
              <a:effectLst/>
            </c:spPr>
            <c:extLst>
              <c:ext xmlns:c16="http://schemas.microsoft.com/office/drawing/2014/chart" uri="{C3380CC4-5D6E-409C-BE32-E72D297353CC}">
                <c16:uniqueId val="{00000003-EAE1-48AB-85B9-378C00FA0671}"/>
              </c:ext>
            </c:extLst>
          </c:dPt>
          <c:dPt>
            <c:idx val="1"/>
            <c:bubble3D val="0"/>
            <c:spPr>
              <a:solidFill>
                <a:srgbClr val="57BD87"/>
              </a:solidFill>
              <a:ln>
                <a:noFill/>
              </a:ln>
              <a:effectLst/>
            </c:spPr>
            <c:extLst>
              <c:ext xmlns:c16="http://schemas.microsoft.com/office/drawing/2014/chart" uri="{C3380CC4-5D6E-409C-BE32-E72D297353CC}">
                <c16:uniqueId val="{00000004-EAE1-48AB-85B9-378C00FA0671}"/>
              </c:ext>
            </c:extLst>
          </c:dPt>
          <c:dPt>
            <c:idx val="2"/>
            <c:bubble3D val="0"/>
            <c:spPr>
              <a:solidFill>
                <a:srgbClr val="BFE38F"/>
              </a:solidFill>
              <a:ln>
                <a:noFill/>
              </a:ln>
              <a:effectLst/>
            </c:spPr>
            <c:extLst>
              <c:ext xmlns:c16="http://schemas.microsoft.com/office/drawing/2014/chart" uri="{C3380CC4-5D6E-409C-BE32-E72D297353CC}">
                <c16:uniqueId val="{00000002-EAE1-48AB-85B9-378C00FA0671}"/>
              </c:ext>
            </c:extLst>
          </c:dPt>
          <c:dPt>
            <c:idx val="3"/>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7-F06E-48FD-A48E-080ACF26EBA8}"/>
              </c:ext>
            </c:extLst>
          </c:dPt>
          <c:dLbls>
            <c:dLbl>
              <c:idx val="0"/>
              <c:layout>
                <c:manualLayout>
                  <c:x val="-0.15457292096553205"/>
                  <c:y val="0.21273433102910827"/>
                </c:manualLayout>
              </c:layout>
              <c:tx>
                <c:rich>
                  <a:bodyPr/>
                  <a:lstStyle/>
                  <a:p>
                    <a:r>
                      <a:rPr lang="en-US" dirty="0" err="1">
                        <a:latin typeface="+mn-lt"/>
                      </a:rPr>
                      <a:t>mehr</a:t>
                    </a:r>
                    <a:r>
                      <a:rPr lang="en-US" dirty="0">
                        <a:latin typeface="+mn-lt"/>
                      </a:rPr>
                      <a:t> online</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AE1-48AB-85B9-378C00FA0671}"/>
                </c:ext>
              </c:extLst>
            </c:dLbl>
            <c:dLbl>
              <c:idx val="1"/>
              <c:tx>
                <c:rich>
                  <a:bodyPr/>
                  <a:lstStyle/>
                  <a:p>
                    <a:fld id="{36E9487F-21A2-40F1-805B-0671D9E8E152}" type="CATEGORYNAME">
                      <a:rPr lang="en-US" smtClean="0">
                        <a:latin typeface="+mn-lt"/>
                      </a:rPr>
                      <a:pPr/>
                      <a:t>[CATEGORY NAME]</a:t>
                    </a:fld>
                    <a:endParaRPr lang="de-AT"/>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AE1-48AB-85B9-378C00FA0671}"/>
                </c:ext>
              </c:extLst>
            </c:dLbl>
            <c:dLbl>
              <c:idx val="2"/>
              <c:layout>
                <c:manualLayout>
                  <c:x val="0.15703606645854665"/>
                  <c:y val="0.18408785880247641"/>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tx2"/>
                        </a:solidFill>
                        <a:latin typeface="+mn-lt"/>
                        <a:ea typeface="+mn-ea"/>
                        <a:cs typeface="+mn-cs"/>
                      </a:defRPr>
                    </a:pPr>
                    <a:r>
                      <a:rPr lang="en-US" dirty="0" err="1">
                        <a:latin typeface="+mn-lt"/>
                      </a:rPr>
                      <a:t>mehr</a:t>
                    </a:r>
                    <a:r>
                      <a:rPr lang="en-US" dirty="0">
                        <a:latin typeface="+mn-lt"/>
                      </a:rPr>
                      <a:t> F2F</a:t>
                    </a:r>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2"/>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AE1-48AB-85B9-378C00FA0671}"/>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2"/>
                    </a:solidFill>
                    <a:latin typeface="+mj-lt"/>
                    <a:ea typeface="+mn-ea"/>
                    <a:cs typeface="+mn-cs"/>
                  </a:defRPr>
                </a:pPr>
                <a:endParaRPr lang="de-DE"/>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List1!$A$2:$A$5</c:f>
              <c:strCache>
                <c:ptCount val="3"/>
                <c:pt idx="0">
                  <c:v>mostly online</c:v>
                </c:pt>
                <c:pt idx="1">
                  <c:v>hybrid</c:v>
                </c:pt>
                <c:pt idx="2">
                  <c:v>face to face</c:v>
                </c:pt>
              </c:strCache>
            </c:strRef>
          </c:cat>
          <c:val>
            <c:numRef>
              <c:f>List1!$B$2:$B$5</c:f>
              <c:numCache>
                <c:formatCode>General</c:formatCode>
                <c:ptCount val="4"/>
                <c:pt idx="0">
                  <c:v>23</c:v>
                </c:pt>
                <c:pt idx="1">
                  <c:v>49</c:v>
                </c:pt>
                <c:pt idx="2">
                  <c:v>29</c:v>
                </c:pt>
              </c:numCache>
            </c:numRef>
          </c:val>
          <c:extLst>
            <c:ext xmlns:c16="http://schemas.microsoft.com/office/drawing/2014/chart" uri="{C3380CC4-5D6E-409C-BE32-E72D297353CC}">
              <c16:uniqueId val="{00000000-EAE1-48AB-85B9-378C00FA0671}"/>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sl-S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l-SI"/>
              <a:t>Which of these DLT do you use in your work setting?</a:t>
            </a:r>
            <a:endParaRPr/>
          </a:p>
          <a:p>
            <a:pPr indent="0" lvl="0" marL="0" rtl="0" algn="l">
              <a:spcBef>
                <a:spcPts val="0"/>
              </a:spcBef>
              <a:spcAft>
                <a:spcPts val="0"/>
              </a:spcAft>
              <a:buNone/>
            </a:pPr>
            <a:r>
              <a:rPr lang="sl-SI"/>
              <a:t>Which would you say are an absolute must in digital learning</a:t>
            </a:r>
            <a:endParaRPr/>
          </a:p>
          <a:p>
            <a:pPr indent="0" lvl="1" marL="457200" rtl="0" algn="l">
              <a:spcBef>
                <a:spcPts val="0"/>
              </a:spcBef>
              <a:spcAft>
                <a:spcPts val="0"/>
              </a:spcAft>
              <a:buNone/>
            </a:pPr>
            <a:r>
              <a:rPr lang="sl-SI"/>
              <a:t>for mentors?</a:t>
            </a:r>
            <a:endParaRPr/>
          </a:p>
          <a:p>
            <a:pPr indent="0" lvl="1" marL="457200" rtl="0" algn="l">
              <a:spcBef>
                <a:spcPts val="0"/>
              </a:spcBef>
              <a:spcAft>
                <a:spcPts val="0"/>
              </a:spcAft>
              <a:buNone/>
            </a:pPr>
            <a:r>
              <a:rPr lang="sl-SI"/>
              <a:t>for learners?</a:t>
            </a:r>
            <a:endParaRPr/>
          </a:p>
          <a:p>
            <a:pPr indent="0" lvl="0" marL="0" rtl="0" algn="l">
              <a:spcBef>
                <a:spcPts val="0"/>
              </a:spcBef>
              <a:spcAft>
                <a:spcPts val="0"/>
              </a:spcAft>
              <a:buNone/>
            </a:pPr>
            <a:r>
              <a:t/>
            </a:r>
            <a:endParaRPr/>
          </a:p>
        </p:txBody>
      </p:sp>
      <p:sp>
        <p:nvSpPr>
          <p:cNvPr id="240" name="Google Shape;24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l-SI"/>
              <a:t>Basic requirements and features</a:t>
            </a:r>
            <a:endParaRPr/>
          </a:p>
          <a:p>
            <a:pPr indent="0" lvl="1" marL="457200" rtl="0" algn="l">
              <a:spcBef>
                <a:spcPts val="0"/>
              </a:spcBef>
              <a:spcAft>
                <a:spcPts val="0"/>
              </a:spcAft>
              <a:buNone/>
            </a:pPr>
            <a:r>
              <a:rPr b="1" lang="sl-SI"/>
              <a:t>What do I need to use this device for? </a:t>
            </a:r>
            <a:r>
              <a:rPr lang="sl-SI"/>
              <a:t>What kind of </a:t>
            </a:r>
            <a:r>
              <a:rPr b="1" lang="sl-SI"/>
              <a:t>infrastructure</a:t>
            </a:r>
            <a:r>
              <a:rPr lang="sl-SI"/>
              <a:t> is needed to support or complement the use of this device (for example, internet connection, additional input or output devices, …)</a:t>
            </a:r>
            <a:endParaRPr/>
          </a:p>
          <a:p>
            <a:pPr indent="0" lvl="1" marL="457200" rtl="0" algn="l">
              <a:spcBef>
                <a:spcPts val="0"/>
              </a:spcBef>
              <a:spcAft>
                <a:spcPts val="0"/>
              </a:spcAft>
              <a:buNone/>
            </a:pPr>
            <a:r>
              <a:rPr lang="sl-SI"/>
              <a:t>Which are </a:t>
            </a:r>
            <a:r>
              <a:rPr b="1" lang="sl-SI"/>
              <a:t>the most important features </a:t>
            </a:r>
            <a:r>
              <a:rPr lang="sl-SI"/>
              <a:t>this device needs to have?</a:t>
            </a:r>
            <a:endParaRPr/>
          </a:p>
          <a:p>
            <a:pPr indent="0" lvl="1" marL="457200" rtl="0" algn="l">
              <a:spcBef>
                <a:spcPts val="0"/>
              </a:spcBef>
              <a:spcAft>
                <a:spcPts val="0"/>
              </a:spcAft>
              <a:buNone/>
            </a:pPr>
            <a:r>
              <a:rPr lang="sl-SI"/>
              <a:t>What kind of </a:t>
            </a:r>
            <a:r>
              <a:rPr b="1" lang="sl-SI"/>
              <a:t>technology</a:t>
            </a:r>
            <a:r>
              <a:rPr lang="sl-SI"/>
              <a:t> (in terms of software) am I planning on using with the help of this device?</a:t>
            </a:r>
            <a:endParaRPr/>
          </a:p>
          <a:p>
            <a:pPr indent="0" lvl="1" marL="457200" rtl="0" algn="l">
              <a:spcBef>
                <a:spcPts val="0"/>
              </a:spcBef>
              <a:spcAft>
                <a:spcPts val="0"/>
              </a:spcAft>
              <a:buNone/>
            </a:pPr>
            <a:r>
              <a:rPr lang="sl-SI"/>
              <a:t>Does this device offer </a:t>
            </a:r>
            <a:r>
              <a:rPr b="1" lang="sl-SI"/>
              <a:t>good digital experience </a:t>
            </a:r>
            <a:r>
              <a:rPr lang="sl-SI"/>
              <a:t>or is it possible it will cause technological barriers, making remote learning difficult for my learners?</a:t>
            </a:r>
            <a:endParaRPr/>
          </a:p>
          <a:p>
            <a:pPr indent="0" lvl="1" marL="457200" rtl="0" algn="l">
              <a:spcBef>
                <a:spcPts val="0"/>
              </a:spcBef>
              <a:spcAft>
                <a:spcPts val="0"/>
              </a:spcAft>
              <a:buNone/>
            </a:pPr>
            <a:r>
              <a:rPr lang="sl-SI"/>
              <a:t>Does this device offer </a:t>
            </a:r>
            <a:r>
              <a:rPr b="1" lang="sl-SI"/>
              <a:t>efficient, purposeful and feasible possibilities </a:t>
            </a:r>
            <a:r>
              <a:rPr lang="sl-SI"/>
              <a:t>of rebuilt of my learning content to fit digital formats?</a:t>
            </a:r>
            <a:endParaRPr/>
          </a:p>
          <a:p>
            <a:pPr indent="0" lvl="1" marL="457200" rtl="0" algn="l">
              <a:spcBef>
                <a:spcPts val="0"/>
              </a:spcBef>
              <a:spcAft>
                <a:spcPts val="0"/>
              </a:spcAft>
              <a:buNone/>
            </a:pPr>
            <a:r>
              <a:rPr lang="sl-SI"/>
              <a:t>What kind of </a:t>
            </a:r>
            <a:r>
              <a:rPr b="1" lang="sl-SI"/>
              <a:t>technical support </a:t>
            </a:r>
            <a:r>
              <a:rPr lang="sl-SI"/>
              <a:t>(troubleshooting) might I need when using this device? Will I be able to help troubleshoot my learners as well?</a:t>
            </a:r>
            <a:endParaRPr/>
          </a:p>
          <a:p>
            <a:pPr indent="0" lvl="0" marL="0" rtl="0" algn="l">
              <a:spcBef>
                <a:spcPts val="0"/>
              </a:spcBef>
              <a:spcAft>
                <a:spcPts val="0"/>
              </a:spcAft>
              <a:buNone/>
            </a:pPr>
            <a:r>
              <a:t/>
            </a:r>
            <a:endParaRPr/>
          </a:p>
        </p:txBody>
      </p:sp>
      <p:sp>
        <p:nvSpPr>
          <p:cNvPr id="290" name="Google Shape;29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l-SI"/>
              <a:t>Beispiele für Konnektivität: Verbindung über Drähte und Kabel, drahtlose Verbindung, Wi-Fi und Internetverbindung, LAN, 4G; Bluetooth-Verbindung</a:t>
            </a:r>
            <a:endParaRPr/>
          </a:p>
        </p:txBody>
      </p:sp>
      <p:sp>
        <p:nvSpPr>
          <p:cNvPr id="335" name="Google Shape;33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None/>
            </a:pPr>
            <a:r>
              <a:rPr lang="sl-SI"/>
              <a:t>Can this device perform multiple functions?</a:t>
            </a:r>
            <a:endParaRPr/>
          </a:p>
          <a:p>
            <a:pPr indent="0" lvl="1" marL="457200" rtl="0" algn="l">
              <a:spcBef>
                <a:spcPts val="0"/>
              </a:spcBef>
              <a:spcAft>
                <a:spcPts val="0"/>
              </a:spcAft>
              <a:buNone/>
            </a:pPr>
            <a:r>
              <a:rPr lang="sl-SI"/>
              <a:t>If so, does choosing this device help to omit costs, space, time and effort in reducing the number of devices I need to use to achieve a certain task?</a:t>
            </a:r>
            <a:endParaRPr/>
          </a:p>
          <a:p>
            <a:pPr indent="0" lvl="0" marL="0" rtl="0" algn="l">
              <a:spcBef>
                <a:spcPts val="0"/>
              </a:spcBef>
              <a:spcAft>
                <a:spcPts val="0"/>
              </a:spcAft>
              <a:buNone/>
            </a:pPr>
            <a:r>
              <a:t/>
            </a:r>
            <a:endParaRPr/>
          </a:p>
        </p:txBody>
      </p:sp>
      <p:sp>
        <p:nvSpPr>
          <p:cNvPr id="458" name="Google Shape;45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8" name="Google Shape;53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Calibri"/>
              <a:buChar char="-"/>
            </a:pPr>
            <a:r>
              <a:rPr lang="sl-SI"/>
              <a:t>Angriffe mit elektromagnetischen Wellenformen - Remote-Nutzung elektromagnetischer Wellenformen zur Fälschung von Audioeingaben, um Befehle über die Audioschnittstelle einzuschleusen</a:t>
            </a:r>
            <a:endParaRPr/>
          </a:p>
          <a:p>
            <a:pPr indent="-171450" lvl="0" marL="171450" rtl="0" algn="l">
              <a:spcBef>
                <a:spcPts val="0"/>
              </a:spcBef>
              <a:spcAft>
                <a:spcPts val="0"/>
              </a:spcAft>
              <a:buClr>
                <a:schemeClr val="dk1"/>
              </a:buClr>
              <a:buSzPts val="1200"/>
              <a:buFont typeface="Calibri"/>
              <a:buChar char="-"/>
            </a:pPr>
            <a:r>
              <a:rPr lang="sl-SI"/>
              <a:t>Juice-Jacking - Exfiltration von Daten oder Installation von Malware durch Missbrauch der Doppelnutzung des USB-Ladeanschlusses durch die Nutzung bösartiger Ladestationen</a:t>
            </a:r>
            <a:endParaRPr/>
          </a:p>
          <a:p>
            <a:pPr indent="-171450" lvl="0" marL="171450" rtl="0" algn="l">
              <a:spcBef>
                <a:spcPts val="0"/>
              </a:spcBef>
              <a:spcAft>
                <a:spcPts val="0"/>
              </a:spcAft>
              <a:buClr>
                <a:schemeClr val="dk1"/>
              </a:buClr>
              <a:buSzPts val="1200"/>
              <a:buFont typeface="Calibri"/>
              <a:buChar char="-"/>
            </a:pPr>
            <a:r>
              <a:rPr lang="sl-SI"/>
              <a:t>Jailbreaking und Rooting - Nutzer nutzen Schwachstellen im Betriebssystem des Geräts aus (Tweaken des Geräts und Entsperren, Anpassen der Benutzeroberfläche oder Installieren von Apps), wodurch das Gerät wiederum anfällig für bösartige Angriffe durch Software wird</a:t>
            </a:r>
            <a:endParaRPr/>
          </a:p>
          <a:p>
            <a:pPr indent="0" lvl="0" marL="0" rtl="0" algn="l">
              <a:spcBef>
                <a:spcPts val="0"/>
              </a:spcBef>
              <a:spcAft>
                <a:spcPts val="0"/>
              </a:spcAft>
              <a:buNone/>
            </a:pPr>
            <a:r>
              <a:t/>
            </a:r>
            <a:endParaRPr/>
          </a:p>
        </p:txBody>
      </p:sp>
      <p:sp>
        <p:nvSpPr>
          <p:cNvPr id="539" name="Google Shape;539;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None/>
            </a:pPr>
            <a:r>
              <a:rPr lang="sl-SI"/>
              <a:t>Speicherkapazität: Menge der Daten, die das Gerät speichern kann</a:t>
            </a:r>
            <a:endParaRPr/>
          </a:p>
          <a:p>
            <a:pPr indent="0" lvl="1" marL="457200" rtl="0" algn="l">
              <a:spcBef>
                <a:spcPts val="0"/>
              </a:spcBef>
              <a:spcAft>
                <a:spcPts val="0"/>
              </a:spcAft>
              <a:buNone/>
            </a:pPr>
            <a:r>
              <a:t/>
            </a:r>
            <a:endParaRPr/>
          </a:p>
          <a:p>
            <a:pPr indent="0" lvl="0" marL="0" rtl="0" algn="l">
              <a:spcBef>
                <a:spcPts val="0"/>
              </a:spcBef>
              <a:spcAft>
                <a:spcPts val="0"/>
              </a:spcAft>
              <a:buNone/>
            </a:pPr>
            <a:r>
              <a:t/>
            </a:r>
            <a:endParaRPr/>
          </a:p>
        </p:txBody>
      </p:sp>
      <p:sp>
        <p:nvSpPr>
          <p:cNvPr id="580" name="Google Shape;580;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0" name="Google Shape;62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0" name="Google Shape;660;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sl-SI"/>
              <a:t>Wie viel Energie verbraucht dieses Gerät bei der Ausführung einer bestimmten Aufgabe?</a:t>
            </a:r>
            <a:endParaRPr/>
          </a:p>
          <a:p>
            <a:pPr indent="0" lvl="0" marL="0" marR="0" rtl="0" algn="l">
              <a:lnSpc>
                <a:spcPct val="100000"/>
              </a:lnSpc>
              <a:spcBef>
                <a:spcPts val="0"/>
              </a:spcBef>
              <a:spcAft>
                <a:spcPts val="0"/>
              </a:spcAft>
              <a:buClr>
                <a:schemeClr val="dk1"/>
              </a:buClr>
              <a:buSzPts val="1200"/>
              <a:buFont typeface="Calibri"/>
              <a:buNone/>
            </a:pPr>
            <a:r>
              <a:rPr lang="sl-SI"/>
              <a:t>Könnte ein ähnliches Gerät (vielleicht eines, das Ihnen bereits zur Verfügung steht) eine vergleichbare Aufgabe energieeffizienter ausführen?</a:t>
            </a:r>
            <a:endParaRPr/>
          </a:p>
          <a:p>
            <a:pPr indent="0" lvl="0" marL="0" rtl="0" algn="l">
              <a:spcBef>
                <a:spcPts val="0"/>
              </a:spcBef>
              <a:spcAft>
                <a:spcPts val="0"/>
              </a:spcAft>
              <a:buNone/>
            </a:pPr>
            <a:r>
              <a:t/>
            </a:r>
            <a:endParaRPr/>
          </a:p>
        </p:txBody>
      </p:sp>
      <p:sp>
        <p:nvSpPr>
          <p:cNvPr id="661" name="Google Shape;661;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1" name="Google Shape;70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5" name="Google Shape;74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5" name="Google Shape;785;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6" name="Google Shape;786;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6" name="Google Shape;82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7" name="Google Shape;867;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Calibri"/>
              <a:buNone/>
            </a:pPr>
            <a:r>
              <a:t/>
            </a:r>
            <a:endParaRPr/>
          </a:p>
        </p:txBody>
      </p:sp>
      <p:sp>
        <p:nvSpPr>
          <p:cNvPr id="868" name="Google Shape;868;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8" name="Google Shape;908;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None/>
            </a:pPr>
            <a:r>
              <a:rPr lang="sl-SI"/>
              <a:t>Verlust der Funktionalität des DLTH (z. B. Fehlfunktion der eingebauten Kamera im Laptop)</a:t>
            </a:r>
            <a:endParaRPr/>
          </a:p>
          <a:p>
            <a:pPr indent="0" lvl="1" marL="457200" rtl="0" algn="l">
              <a:spcBef>
                <a:spcPts val="0"/>
              </a:spcBef>
              <a:spcAft>
                <a:spcPts val="0"/>
              </a:spcAft>
              <a:buNone/>
            </a:pPr>
            <a:r>
              <a:rPr lang="sl-SI"/>
              <a:t>Zuverlässigkeitsprobleme (z. B. Abstürze bei älteren Systemen, erhöhter Bedarf an IT-Support)</a:t>
            </a:r>
            <a:endParaRPr/>
          </a:p>
          <a:p>
            <a:pPr indent="0" lvl="1" marL="457200" rtl="0" algn="l">
              <a:spcBef>
                <a:spcPts val="0"/>
              </a:spcBef>
              <a:spcAft>
                <a:spcPts val="0"/>
              </a:spcAft>
              <a:buNone/>
            </a:pPr>
            <a:r>
              <a:rPr lang="sl-SI"/>
              <a:t>Bedarf an verbesserter Leistung (schnellere Reaktionszeit, produktiver)</a:t>
            </a:r>
            <a:endParaRPr/>
          </a:p>
          <a:p>
            <a:pPr indent="0" lvl="1" marL="457200" rtl="0" algn="l">
              <a:spcBef>
                <a:spcPts val="0"/>
              </a:spcBef>
              <a:spcAft>
                <a:spcPts val="0"/>
              </a:spcAft>
              <a:buNone/>
            </a:pPr>
            <a:r>
              <a:rPr lang="sl-SI"/>
              <a:t>Cybersicherheit (neuere Systeme bieten mehr Schutz, Verfügbarkeit von Support für ältere Systeme)</a:t>
            </a:r>
            <a:endParaRPr/>
          </a:p>
          <a:p>
            <a:pPr indent="0" lvl="1" marL="457200" rtl="0" algn="l">
              <a:spcBef>
                <a:spcPts val="0"/>
              </a:spcBef>
              <a:spcAft>
                <a:spcPts val="0"/>
              </a:spcAft>
              <a:buNone/>
            </a:pPr>
            <a:r>
              <a:rPr lang="sl-SI"/>
              <a:t>Verbesserung der Kommunikation (z. B. 360°, 4K-Kamera im Vergleich zur eingebauten Laptop-Kamera)</a:t>
            </a:r>
            <a:endParaRPr/>
          </a:p>
          <a:p>
            <a:pPr indent="0" lvl="1" marL="457200" rtl="0" algn="l">
              <a:spcBef>
                <a:spcPts val="0"/>
              </a:spcBef>
              <a:spcAft>
                <a:spcPts val="0"/>
              </a:spcAft>
              <a:buNone/>
            </a:pPr>
            <a:r>
              <a:rPr lang="sl-SI"/>
              <a:t>Bessere Benutzererfahrung</a:t>
            </a:r>
            <a:endParaRPr/>
          </a:p>
          <a:p>
            <a:pPr indent="0" lvl="1" marL="457200" rtl="0" algn="l">
              <a:spcBef>
                <a:spcPts val="0"/>
              </a:spcBef>
              <a:spcAft>
                <a:spcPts val="0"/>
              </a:spcAft>
              <a:buNone/>
            </a:pPr>
            <a:r>
              <a:t/>
            </a:r>
            <a:endParaRPr/>
          </a:p>
          <a:p>
            <a:pPr indent="0" lvl="1" marL="457200" rtl="0" algn="l">
              <a:spcBef>
                <a:spcPts val="0"/>
              </a:spcBef>
              <a:spcAft>
                <a:spcPts val="0"/>
              </a:spcAft>
              <a:buNone/>
            </a:pPr>
            <a:r>
              <a:rPr b="1" lang="sl-SI"/>
              <a:t>Fragen Sie Ihre Lernenden:</a:t>
            </a:r>
            <a:endParaRPr/>
          </a:p>
          <a:p>
            <a:pPr indent="0" lvl="1" marL="457200" rtl="0" algn="l">
              <a:spcBef>
                <a:spcPts val="0"/>
              </a:spcBef>
              <a:spcAft>
                <a:spcPts val="0"/>
              </a:spcAft>
              <a:buNone/>
            </a:pPr>
            <a:r>
              <a:rPr lang="sl-SI"/>
              <a:t>Welche Erfahrungen haben Sie mit der (Neu-)Platzierung von Komponenten verschiedener DLTH-Geräte gemacht?</a:t>
            </a:r>
            <a:endParaRPr/>
          </a:p>
          <a:p>
            <a:pPr indent="0" lvl="1" marL="457200" rtl="0" algn="l">
              <a:spcBef>
                <a:spcPts val="0"/>
              </a:spcBef>
              <a:spcAft>
                <a:spcPts val="0"/>
              </a:spcAft>
              <a:buNone/>
            </a:pPr>
            <a:r>
              <a:rPr lang="sl-SI"/>
              <a:t>Wann halten Sie Upgrades und Updates für erforderlich?</a:t>
            </a:r>
            <a:endParaRPr/>
          </a:p>
          <a:p>
            <a:pPr indent="0" lvl="1" marL="457200" rtl="0" algn="l">
              <a:spcBef>
                <a:spcPts val="0"/>
              </a:spcBef>
              <a:spcAft>
                <a:spcPts val="0"/>
              </a:spcAft>
              <a:buNone/>
            </a:pPr>
            <a:r>
              <a:rPr lang="sl-SI"/>
              <a:t>Welche Upgrades haben Sie bei Technologien durchgeführt, die Sie in Ihrem täglichen Leben verwenden?</a:t>
            </a:r>
            <a:endParaRPr/>
          </a:p>
          <a:p>
            <a:pPr indent="0" lvl="1" marL="457200" rtl="0" algn="l">
              <a:spcBef>
                <a:spcPts val="0"/>
              </a:spcBef>
              <a:spcAft>
                <a:spcPts val="0"/>
              </a:spcAft>
              <a:buNone/>
            </a:pPr>
            <a:r>
              <a:t/>
            </a:r>
            <a:endParaRPr/>
          </a:p>
          <a:p>
            <a:pPr indent="0" lvl="1" marL="457200" rtl="0" algn="l">
              <a:spcBef>
                <a:spcPts val="0"/>
              </a:spcBef>
              <a:spcAft>
                <a:spcPts val="0"/>
              </a:spcAft>
              <a:buNone/>
            </a:pPr>
            <a:r>
              <a:t/>
            </a:r>
            <a:endParaRPr/>
          </a:p>
        </p:txBody>
      </p:sp>
      <p:sp>
        <p:nvSpPr>
          <p:cNvPr id="909" name="Google Shape;909;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8" name="Google Shape;918;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l-SI"/>
              <a:t>Vorbeugung von potenziell schädlichen Ereignissen</a:t>
            </a:r>
            <a:endParaRPr/>
          </a:p>
          <a:p>
            <a:pPr indent="0" lvl="0" marL="0" rtl="0" algn="l">
              <a:spcBef>
                <a:spcPts val="0"/>
              </a:spcBef>
              <a:spcAft>
                <a:spcPts val="0"/>
              </a:spcAft>
              <a:buNone/>
            </a:pPr>
            <a:r>
              <a:rPr lang="sl-SI"/>
              <a:t>Sichere Einsatzbedingungen (z. B. Kontakt mit Wasser vermeiden, sofern das Gerät nicht wasserdicht ist)</a:t>
            </a:r>
            <a:endParaRPr/>
          </a:p>
          <a:p>
            <a:pPr indent="0" lvl="0" marL="0" rtl="0" algn="l">
              <a:spcBef>
                <a:spcPts val="0"/>
              </a:spcBef>
              <a:spcAft>
                <a:spcPts val="0"/>
              </a:spcAft>
              <a:buNone/>
            </a:pPr>
            <a:r>
              <a:rPr lang="sl-SI"/>
              <a:t>Verwendung von Sicherheitsausrüstung</a:t>
            </a:r>
            <a:endParaRPr/>
          </a:p>
          <a:p>
            <a:pPr indent="0" lvl="0" marL="0" rtl="0" algn="l">
              <a:spcBef>
                <a:spcPts val="0"/>
              </a:spcBef>
              <a:spcAft>
                <a:spcPts val="0"/>
              </a:spcAft>
              <a:buNone/>
            </a:pPr>
            <a:r>
              <a:rPr lang="sl-SI"/>
              <a:t>Schutzhüllen, Reisetaschen, ausgewiesene Plätze für Geräte</a:t>
            </a:r>
            <a:endParaRPr/>
          </a:p>
          <a:p>
            <a:pPr indent="0" lvl="0" marL="0" rtl="0" algn="l">
              <a:spcBef>
                <a:spcPts val="0"/>
              </a:spcBef>
              <a:spcAft>
                <a:spcPts val="0"/>
              </a:spcAft>
              <a:buNone/>
            </a:pPr>
            <a:r>
              <a:rPr lang="sl-SI"/>
              <a:t>Verlängern Sie die Lebensdauer der Batterie</a:t>
            </a:r>
            <a:endParaRPr/>
          </a:p>
          <a:p>
            <a:pPr indent="0" lvl="0" marL="0" rtl="0" algn="l">
              <a:spcBef>
                <a:spcPts val="0"/>
              </a:spcBef>
              <a:spcAft>
                <a:spcPts val="0"/>
              </a:spcAft>
              <a:buNone/>
            </a:pPr>
            <a:r>
              <a:rPr lang="sl-SI"/>
              <a:t>Reinigen Sie Ihr Gerät regelmäßig - mit zugelassenen Lösungen (z. B. Monitortüchern)</a:t>
            </a:r>
            <a:endParaRPr/>
          </a:p>
          <a:p>
            <a:pPr indent="0" lvl="0" marL="0" rtl="0" algn="l">
              <a:spcBef>
                <a:spcPts val="0"/>
              </a:spcBef>
              <a:spcAft>
                <a:spcPts val="0"/>
              </a:spcAft>
              <a:buNone/>
            </a:pPr>
            <a:r>
              <a:rPr lang="sl-SI"/>
              <a:t>Schalten Sie die Geräte regelmäßig aus (vollständiges Abschalten)</a:t>
            </a:r>
            <a:endParaRPr/>
          </a:p>
          <a:p>
            <a:pPr indent="0" lvl="0" marL="0" rtl="0" algn="l">
              <a:spcBef>
                <a:spcPts val="0"/>
              </a:spcBef>
              <a:spcAft>
                <a:spcPts val="0"/>
              </a:spcAft>
              <a:buNone/>
            </a:pPr>
            <a:r>
              <a:rPr lang="sl-SI"/>
              <a:t>Achten Sie auf eine potenziell schädliche Behandlung</a:t>
            </a:r>
            <a:endParaRPr/>
          </a:p>
          <a:p>
            <a:pPr indent="0" lvl="0" marL="0" rtl="0" algn="l">
              <a:spcBef>
                <a:spcPts val="0"/>
              </a:spcBef>
              <a:spcAft>
                <a:spcPts val="0"/>
              </a:spcAft>
              <a:buNone/>
            </a:pPr>
            <a:r>
              <a:rPr lang="sl-SI"/>
              <a:t>Heben Sie den Laptop z. B. an der Basis an, nicht am Bildschirm</a:t>
            </a:r>
            <a:endParaRPr/>
          </a:p>
          <a:p>
            <a:pPr indent="0" lvl="0" marL="0" rtl="0" algn="l">
              <a:spcBef>
                <a:spcPts val="0"/>
              </a:spcBef>
              <a:spcAft>
                <a:spcPts val="0"/>
              </a:spcAft>
              <a:buNone/>
            </a:pPr>
            <a:r>
              <a:rPr lang="sl-SI"/>
              <a:t>Verwenden Sie Erweiterungsgeräte sorgfältig</a:t>
            </a:r>
            <a:endParaRPr/>
          </a:p>
          <a:p>
            <a:pPr indent="0" lvl="0" marL="0" rtl="0" algn="l">
              <a:spcBef>
                <a:spcPts val="0"/>
              </a:spcBef>
              <a:spcAft>
                <a:spcPts val="0"/>
              </a:spcAft>
              <a:buNone/>
            </a:pPr>
            <a:r>
              <a:rPr lang="sl-SI"/>
              <a:t>Verwenden Sie die richtigen Anschlüsse für Ihre Speichergeräte, Kopfhörer, Kabel, Adapter, ...</a:t>
            </a:r>
            <a:endParaRPr/>
          </a:p>
          <a:p>
            <a:pPr indent="0" lvl="0" marL="0" rtl="0" algn="l">
              <a:spcBef>
                <a:spcPts val="0"/>
              </a:spcBef>
              <a:spcAft>
                <a:spcPts val="0"/>
              </a:spcAft>
              <a:buNone/>
            </a:pPr>
            <a:r>
              <a:rPr lang="sl-SI"/>
              <a:t>Entfernen Sie USB-Laufwerke, DVDs oder andere Speichermedien, wenn Sie den DLTH transportieren, und stellen Sie sicher, dass Sie sie ordnungsgemäß aufbewahren und schützen.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sl-SI"/>
              <a:t>Fragen Sie die Lernenden:</a:t>
            </a:r>
            <a:endParaRPr/>
          </a:p>
          <a:p>
            <a:pPr indent="0" lvl="0" marL="0" rtl="0" algn="l">
              <a:spcBef>
                <a:spcPts val="0"/>
              </a:spcBef>
              <a:spcAft>
                <a:spcPts val="0"/>
              </a:spcAft>
              <a:buNone/>
            </a:pPr>
            <a:r>
              <a:rPr lang="sl-SI"/>
              <a:t>Was tun und lassen Sie beim Umgang mit Geräten?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19" name="Google Shape;919;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0" name="Google Shape;93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9" name="Google Shape;939;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0" name="Google Shape;940;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8" name="Google Shape;948;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4" name="Google Shape;954;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5" name="Google Shape;955;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1" name="Google Shape;961;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2" name="Google Shape;962;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l-SI"/>
              <a:t>Das traditionelle, auf persönliche Anwesenheit beschränkte Bildungsmodell hat sich in den letzten Jahren gewandelt.</a:t>
            </a:r>
            <a:endParaRPr/>
          </a:p>
          <a:p>
            <a:pPr indent="0" lvl="0" marL="0" rtl="0" algn="l">
              <a:spcBef>
                <a:spcPts val="0"/>
              </a:spcBef>
              <a:spcAft>
                <a:spcPts val="0"/>
              </a:spcAft>
              <a:buNone/>
            </a:pPr>
            <a:r>
              <a:rPr lang="sl-SI"/>
              <a:t>Insbesondere ist ein deutlicher Trend zur Virtualisierung und Digitalisierung des Lehrens und Lernens zu beobachten:</a:t>
            </a:r>
            <a:endParaRPr/>
          </a:p>
          <a:p>
            <a:pPr indent="0" lvl="0" marL="0" rtl="0" algn="l">
              <a:spcBef>
                <a:spcPts val="0"/>
              </a:spcBef>
              <a:spcAft>
                <a:spcPts val="0"/>
              </a:spcAft>
              <a:buNone/>
            </a:pPr>
            <a:r>
              <a:rPr lang="sl-SI"/>
              <a:t>Die </a:t>
            </a:r>
            <a:r>
              <a:rPr b="1" lang="sl-SI"/>
              <a:t>digitale Revolution </a:t>
            </a:r>
            <a:r>
              <a:rPr lang="sl-SI"/>
              <a:t>(dritte industrielle Revolution) hat den Trend zum Angebot von Fernunterrichtsoptionen ausgelöst (insbesondere, aber nicht nur, für nicht-traditionelle Lernende, z. B. berufstätige Erwachsene, mit Fernunterrichtsoptionen, die Online-Tools oder Übertragungen nutzen; Live- und/oder Selbstlernkurse).</a:t>
            </a:r>
            <a:endParaRPr/>
          </a:p>
          <a:p>
            <a:pPr indent="0" lvl="0" marL="0" rtl="0" algn="l">
              <a:spcBef>
                <a:spcPts val="0"/>
              </a:spcBef>
              <a:spcAft>
                <a:spcPts val="0"/>
              </a:spcAft>
              <a:buNone/>
            </a:pPr>
            <a:r>
              <a:rPr b="1" lang="sl-SI"/>
              <a:t>Neue Technologien </a:t>
            </a:r>
            <a:r>
              <a:rPr lang="sl-SI"/>
              <a:t>bieten aufregende Möglichkeiten für neue Wege des Lernens und der Einbindung von Lernenden (z. B. VirtualReality/AugumentedReality; Simulationen)</a:t>
            </a:r>
            <a:endParaRPr/>
          </a:p>
          <a:p>
            <a:pPr indent="0" lvl="0" marL="0" rtl="0" algn="l">
              <a:spcBef>
                <a:spcPts val="0"/>
              </a:spcBef>
              <a:spcAft>
                <a:spcPts val="0"/>
              </a:spcAft>
              <a:buNone/>
            </a:pPr>
            <a:r>
              <a:rPr b="1" lang="sl-SI"/>
              <a:t>Flexibilität, Zugänglichkeit, Inklusivität und Personalisierung </a:t>
            </a:r>
            <a:r>
              <a:rPr lang="sl-SI"/>
              <a:t>von Inhalten - virtuelles Lernen ist nicht von Mobilität abhängig, kann flexibel im Einklang mit dem eigenen Zeitplan genutzt werden, Lernen im Tempo des Lernenden, ...</a:t>
            </a:r>
            <a:endParaRPr/>
          </a:p>
          <a:p>
            <a:pPr indent="0" lvl="0" marL="0" rtl="0" algn="l">
              <a:spcBef>
                <a:spcPts val="0"/>
              </a:spcBef>
              <a:spcAft>
                <a:spcPts val="0"/>
              </a:spcAft>
              <a:buNone/>
            </a:pPr>
            <a:r>
              <a:rPr b="1" lang="sl-SI"/>
              <a:t>COVID-19</a:t>
            </a:r>
            <a:r>
              <a:rPr lang="sl-SI"/>
              <a:t> Beschränkungen und Richtlinien für die räumliche Entfernung machen es schwierig, allen Lernenden persönliche Erfahrungen beim (berufsbegleitenden) Lernen zu bieten, so dass stattdessen Fernunterricht und virtuelle Optionen als Mittel zur Anpassung eingesetzt werden.</a:t>
            </a:r>
            <a:endParaRPr/>
          </a:p>
          <a:p>
            <a:pPr indent="0" lvl="0" marL="0" rtl="0" algn="l">
              <a:spcBef>
                <a:spcPts val="0"/>
              </a:spcBef>
              <a:spcAft>
                <a:spcPts val="0"/>
              </a:spcAft>
              <a:buNone/>
            </a:pPr>
            <a:r>
              <a:t/>
            </a:r>
            <a:endParaRPr/>
          </a:p>
        </p:txBody>
      </p:sp>
      <p:sp>
        <p:nvSpPr>
          <p:cNvPr id="123" name="Google Shape;12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9" name="Google Shape;96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5" name="Google Shape;975;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6" name="Google Shape;976;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6" name="Google Shape;986;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6" name="Google Shape;996;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7" name="Google Shape;997;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4" name="Google Shape;1004;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9" name="Google Shape;1009;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b="0" lang="sl-SI"/>
              <a:t>Lernumgebung (F2F, Hybrid, Fernunterricht, virtuelles Lernen, ...) und Lernaktivitäten</a:t>
            </a:r>
            <a:endParaRPr/>
          </a:p>
          <a:p>
            <a:pPr indent="-171450" lvl="0" marL="171450" rtl="0" algn="l">
              <a:spcBef>
                <a:spcPts val="0"/>
              </a:spcBef>
              <a:spcAft>
                <a:spcPts val="0"/>
              </a:spcAft>
              <a:buClr>
                <a:schemeClr val="dk1"/>
              </a:buClr>
              <a:buSzPts val="1200"/>
              <a:buFont typeface="Arial"/>
              <a:buChar char="•"/>
            </a:pPr>
            <a:r>
              <a:rPr b="0" lang="sl-SI"/>
              <a:t>Zugänglichkeit der Hardware/Technologie sowohl für den Mentor als auch für den Lernenden</a:t>
            </a:r>
            <a:endParaRPr/>
          </a:p>
          <a:p>
            <a:pPr indent="-171450" lvl="0" marL="171450" rtl="0" algn="l">
              <a:spcBef>
                <a:spcPts val="0"/>
              </a:spcBef>
              <a:spcAft>
                <a:spcPts val="0"/>
              </a:spcAft>
              <a:buClr>
                <a:schemeClr val="dk1"/>
              </a:buClr>
              <a:buSzPts val="1200"/>
              <a:buFont typeface="Arial"/>
              <a:buChar char="•"/>
            </a:pPr>
            <a:r>
              <a:rPr b="0" lang="sl-SI"/>
              <a:t>Merkmale und Eigenschaften des DLTH (z. B. Konnektivität, Speicherkapazität, Portabilität, Kompatibilität usw.)</a:t>
            </a:r>
            <a:endParaRPr/>
          </a:p>
          <a:p>
            <a:pPr indent="-171450" lvl="0" marL="171450" rtl="0" algn="l">
              <a:spcBef>
                <a:spcPts val="0"/>
              </a:spcBef>
              <a:spcAft>
                <a:spcPts val="0"/>
              </a:spcAft>
              <a:buClr>
                <a:schemeClr val="dk1"/>
              </a:buClr>
              <a:buSzPts val="1200"/>
              <a:buFont typeface="Arial"/>
              <a:buChar char="•"/>
            </a:pPr>
            <a:r>
              <a:rPr b="0" lang="sl-SI"/>
              <a:t>Erforderliche Genehmigungen, Schutzmaßnahmen und Anleitung zur Nutzung des DLTH</a:t>
            </a:r>
            <a:endParaRPr/>
          </a:p>
          <a:p>
            <a:pPr indent="-171450" lvl="0" marL="171450" rtl="0" algn="l">
              <a:spcBef>
                <a:spcPts val="0"/>
              </a:spcBef>
              <a:spcAft>
                <a:spcPts val="0"/>
              </a:spcAft>
              <a:buClr>
                <a:schemeClr val="dk1"/>
              </a:buClr>
              <a:buSzPts val="1200"/>
              <a:buFont typeface="Arial"/>
              <a:buChar char="•"/>
            </a:pPr>
            <a:r>
              <a:rPr b="0" lang="sl-SI"/>
              <a:t>Mögliche technologische Barrieren für Mentor und Lernenden</a:t>
            </a:r>
            <a:endParaRPr/>
          </a:p>
          <a:p>
            <a:pPr indent="-171450" lvl="0" marL="171450" rtl="0" algn="l">
              <a:spcBef>
                <a:spcPts val="0"/>
              </a:spcBef>
              <a:spcAft>
                <a:spcPts val="0"/>
              </a:spcAft>
              <a:buClr>
                <a:schemeClr val="dk1"/>
              </a:buClr>
              <a:buSzPts val="1200"/>
              <a:buFont typeface="Arial"/>
              <a:buChar char="•"/>
            </a:pPr>
            <a:r>
              <a:rPr b="0" lang="sl-SI"/>
              <a:t>Wie groß ist die digitale Erfahrung des Mentors und der Lernenden?</a:t>
            </a:r>
            <a:endParaRPr/>
          </a:p>
          <a:p>
            <a:pPr indent="-171450" lvl="0" marL="171450" rtl="0" algn="l">
              <a:spcBef>
                <a:spcPts val="0"/>
              </a:spcBef>
              <a:spcAft>
                <a:spcPts val="0"/>
              </a:spcAft>
              <a:buClr>
                <a:schemeClr val="dk1"/>
              </a:buClr>
              <a:buSzPts val="1200"/>
              <a:buFont typeface="Arial"/>
              <a:buChar char="•"/>
            </a:pPr>
            <a:r>
              <a:rPr b="0" lang="sl-SI"/>
              <a:t>Mögliche Wege der Umgestaltung von Inhalten für digitale Formate/Virtualisierung von Inhalten</a:t>
            </a:r>
            <a:endParaRPr/>
          </a:p>
          <a:p>
            <a:pPr indent="-171450" lvl="0" marL="171450" rtl="0" algn="l">
              <a:spcBef>
                <a:spcPts val="0"/>
              </a:spcBef>
              <a:spcAft>
                <a:spcPts val="0"/>
              </a:spcAft>
              <a:buClr>
                <a:schemeClr val="dk1"/>
              </a:buClr>
              <a:buSzPts val="1200"/>
              <a:buFont typeface="Arial"/>
              <a:buChar char="•"/>
            </a:pPr>
            <a:r>
              <a:rPr b="0" lang="sl-SI"/>
              <a:t>Möglichkeiten des Engagements der Lernenden, die eine bestimmte Technologie bietet, und Anforderungen an die aktive Beteiligung der Lernenden</a:t>
            </a:r>
            <a:endParaRPr/>
          </a:p>
          <a:p>
            <a:pPr indent="-171450" lvl="0" marL="171450" rtl="0" algn="l">
              <a:spcBef>
                <a:spcPts val="0"/>
              </a:spcBef>
              <a:spcAft>
                <a:spcPts val="0"/>
              </a:spcAft>
              <a:buClr>
                <a:schemeClr val="dk1"/>
              </a:buClr>
              <a:buSzPts val="1200"/>
              <a:buFont typeface="Arial"/>
              <a:buChar char="•"/>
            </a:pPr>
            <a:r>
              <a:rPr b="0" lang="sl-SI"/>
              <a:t>Technische Unterstützung und Fehlerbehebung</a:t>
            </a:r>
            <a:endParaRPr/>
          </a:p>
          <a:p>
            <a:pPr indent="-95250" lvl="0" marL="171450" rtl="0" algn="l">
              <a:spcBef>
                <a:spcPts val="0"/>
              </a:spcBef>
              <a:spcAft>
                <a:spcPts val="0"/>
              </a:spcAft>
              <a:buClr>
                <a:schemeClr val="dk1"/>
              </a:buClr>
              <a:buSzPts val="1200"/>
              <a:buFont typeface="Arial"/>
              <a:buNone/>
            </a:pPr>
            <a:r>
              <a:t/>
            </a:r>
            <a:endParaRPr b="0"/>
          </a:p>
          <a:p>
            <a:pPr indent="0" lvl="0" marL="0" rtl="0" algn="l">
              <a:spcBef>
                <a:spcPts val="0"/>
              </a:spcBef>
              <a:spcAft>
                <a:spcPts val="0"/>
              </a:spcAft>
              <a:buClr>
                <a:schemeClr val="dk1"/>
              </a:buClr>
              <a:buSzPts val="1200"/>
              <a:buFont typeface="Arial"/>
              <a:buNone/>
            </a:pPr>
            <a:r>
              <a:rPr b="1" lang="sl-SI"/>
              <a:t>Fragen Sie die Lernenden:</a:t>
            </a:r>
            <a:endParaRPr/>
          </a:p>
          <a:p>
            <a:pPr indent="-171450" lvl="0" marL="171450" rtl="0" algn="l">
              <a:spcBef>
                <a:spcPts val="0"/>
              </a:spcBef>
              <a:spcAft>
                <a:spcPts val="0"/>
              </a:spcAft>
              <a:buClr>
                <a:schemeClr val="dk1"/>
              </a:buClr>
              <a:buSzPts val="1200"/>
              <a:buFont typeface="Arial"/>
              <a:buChar char="•"/>
            </a:pPr>
            <a:r>
              <a:rPr b="0" lang="sl-SI"/>
              <a:t>Wie wählen Sie Ihre DLTH-Geräte aus? Was ist die wichtigste Eigenschaft, die DLTH haben muss? </a:t>
            </a:r>
            <a:endParaRPr/>
          </a:p>
          <a:p>
            <a:pPr indent="-95250" lvl="0" marL="171450" rtl="0" algn="l">
              <a:spcBef>
                <a:spcPts val="0"/>
              </a:spcBef>
              <a:spcAft>
                <a:spcPts val="0"/>
              </a:spcAft>
              <a:buClr>
                <a:schemeClr val="dk1"/>
              </a:buClr>
              <a:buSzPts val="1200"/>
              <a:buFont typeface="Arial"/>
              <a:buNone/>
            </a:pPr>
            <a:r>
              <a:t/>
            </a:r>
            <a:endParaRPr b="0"/>
          </a:p>
          <a:p>
            <a:pPr indent="-95250" lvl="0" marL="171450" rtl="0" algn="l">
              <a:spcBef>
                <a:spcPts val="0"/>
              </a:spcBef>
              <a:spcAft>
                <a:spcPts val="0"/>
              </a:spcAft>
              <a:buClr>
                <a:schemeClr val="dk1"/>
              </a:buClr>
              <a:buSzPts val="1200"/>
              <a:buFont typeface="Arial"/>
              <a:buNone/>
            </a:pPr>
            <a:r>
              <a:t/>
            </a:r>
            <a:endParaRPr b="0"/>
          </a:p>
        </p:txBody>
      </p:sp>
      <p:sp>
        <p:nvSpPr>
          <p:cNvPr id="1010" name="Google Shape;1010;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6" name="Google Shape;1016;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l-SI"/>
              <a:t>Discuss ideas with learners.</a:t>
            </a:r>
            <a:endParaRPr/>
          </a:p>
          <a:p>
            <a:pPr indent="0" lvl="0" marL="0" rtl="0" algn="l">
              <a:spcBef>
                <a:spcPts val="0"/>
              </a:spcBef>
              <a:spcAft>
                <a:spcPts val="0"/>
              </a:spcAft>
              <a:buClr>
                <a:schemeClr val="dk1"/>
              </a:buClr>
              <a:buSzPts val="1200"/>
              <a:buFont typeface="Calibri"/>
              <a:buNone/>
            </a:pPr>
            <a:r>
              <a:rPr lang="sl-SI"/>
              <a:t>Which hardware is needed for …?</a:t>
            </a:r>
            <a:endParaRPr/>
          </a:p>
          <a:p>
            <a:pPr indent="0" lvl="0" marL="0" rtl="0" algn="l">
              <a:spcBef>
                <a:spcPts val="0"/>
              </a:spcBef>
              <a:spcAft>
                <a:spcPts val="0"/>
              </a:spcAft>
              <a:buNone/>
            </a:pPr>
            <a:r>
              <a:rPr lang="sl-SI"/>
              <a:t>Communication</a:t>
            </a:r>
            <a:endParaRPr/>
          </a:p>
          <a:p>
            <a:pPr indent="0" lvl="1" marL="457200" rtl="0" algn="l">
              <a:spcBef>
                <a:spcPts val="0"/>
              </a:spcBef>
              <a:spcAft>
                <a:spcPts val="0"/>
              </a:spcAft>
              <a:buNone/>
            </a:pPr>
            <a:r>
              <a:rPr lang="sl-SI"/>
              <a:t>Virtual communication, task sharing, monitoring of learners in the learning process</a:t>
            </a:r>
            <a:endParaRPr/>
          </a:p>
          <a:p>
            <a:pPr indent="0" lvl="0" marL="0" rtl="0" algn="l">
              <a:spcBef>
                <a:spcPts val="0"/>
              </a:spcBef>
              <a:spcAft>
                <a:spcPts val="0"/>
              </a:spcAft>
              <a:buNone/>
            </a:pPr>
            <a:r>
              <a:rPr lang="sl-SI"/>
              <a:t>Management</a:t>
            </a:r>
            <a:endParaRPr/>
          </a:p>
          <a:p>
            <a:pPr indent="0" lvl="1" marL="457200" rtl="0" algn="l">
              <a:spcBef>
                <a:spcPts val="0"/>
              </a:spcBef>
              <a:spcAft>
                <a:spcPts val="0"/>
              </a:spcAft>
              <a:buNone/>
            </a:pPr>
            <a:r>
              <a:rPr lang="sl-SI"/>
              <a:t>Learning management, authoring (creation) of digital content</a:t>
            </a:r>
            <a:endParaRPr/>
          </a:p>
          <a:p>
            <a:pPr indent="0" lvl="0" marL="0" rtl="0" algn="l">
              <a:spcBef>
                <a:spcPts val="0"/>
              </a:spcBef>
              <a:spcAft>
                <a:spcPts val="0"/>
              </a:spcAft>
              <a:buNone/>
            </a:pPr>
            <a:r>
              <a:rPr lang="sl-SI"/>
              <a:t>Tutorial making</a:t>
            </a:r>
            <a:endParaRPr/>
          </a:p>
          <a:p>
            <a:pPr indent="0" lvl="0" marL="0" rtl="0" algn="l">
              <a:spcBef>
                <a:spcPts val="0"/>
              </a:spcBef>
              <a:spcAft>
                <a:spcPts val="0"/>
              </a:spcAft>
              <a:buNone/>
            </a:pPr>
            <a:r>
              <a:rPr lang="sl-SI"/>
              <a:t>Digital interaction</a:t>
            </a:r>
            <a:endParaRPr/>
          </a:p>
          <a:p>
            <a:pPr indent="0" lvl="1" marL="457200" rtl="0" algn="l">
              <a:spcBef>
                <a:spcPts val="0"/>
              </a:spcBef>
              <a:spcAft>
                <a:spcPts val="0"/>
              </a:spcAft>
              <a:buNone/>
            </a:pPr>
            <a:r>
              <a:rPr lang="sl-SI"/>
              <a:t>VR/AR/XR</a:t>
            </a:r>
            <a:endParaRPr/>
          </a:p>
          <a:p>
            <a:pPr indent="0" lvl="0" marL="0" rtl="0" algn="l">
              <a:spcBef>
                <a:spcPts val="0"/>
              </a:spcBef>
              <a:spcAft>
                <a:spcPts val="0"/>
              </a:spcAft>
              <a:buNone/>
            </a:pPr>
            <a:r>
              <a:t/>
            </a:r>
            <a:endParaRPr/>
          </a:p>
        </p:txBody>
      </p:sp>
      <p:sp>
        <p:nvSpPr>
          <p:cNvPr id="1017" name="Google Shape;1017;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0" name="Google Shape;1030;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1" name="Google Shape;1031;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6" name="Google Shape;1036;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7" name="Google Shape;1037;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5" name="Shape 1045"/>
        <p:cNvGrpSpPr/>
        <p:nvPr/>
      </p:nvGrpSpPr>
      <p:grpSpPr>
        <a:xfrm>
          <a:off x="0" y="0"/>
          <a:ext cx="0" cy="0"/>
          <a:chOff x="0" y="0"/>
          <a:chExt cx="0" cy="0"/>
        </a:xfrm>
      </p:grpSpPr>
      <p:sp>
        <p:nvSpPr>
          <p:cNvPr id="1046" name="Google Shape;1046;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7" name="Google Shape;1047;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l-SI" sz="1200"/>
              <a:t>Lernen von Angesicht zu Angesicht (F2F) und LBD (Learning-by-doing) im Zuge der COVID-Pandemie unmöglich</a:t>
            </a:r>
            <a:endParaRPr/>
          </a:p>
          <a:p>
            <a:pPr indent="0" lvl="0" marL="0" rtl="0" algn="l">
              <a:spcBef>
                <a:spcPts val="0"/>
              </a:spcBef>
              <a:spcAft>
                <a:spcPts val="0"/>
              </a:spcAft>
              <a:buNone/>
            </a:pPr>
            <a:r>
              <a:rPr lang="sl-SI" sz="1200"/>
              <a:t>Einsatz moderner und digitaler Instrumente, um alternative Wege zur Steuerung von WBL-Prozessen zu finden, wenn ein persönliches Lernen nicht möglich ist</a:t>
            </a:r>
            <a:endParaRPr/>
          </a:p>
          <a:p>
            <a:pPr indent="0" lvl="0" marL="0" rtl="0" algn="l">
              <a:spcBef>
                <a:spcPts val="0"/>
              </a:spcBef>
              <a:spcAft>
                <a:spcPts val="0"/>
              </a:spcAft>
              <a:buNone/>
            </a:pPr>
            <a:r>
              <a:t/>
            </a:r>
            <a:endParaRPr sz="1200"/>
          </a:p>
        </p:txBody>
      </p:sp>
      <p:sp>
        <p:nvSpPr>
          <p:cNvPr id="130" name="Google Shape;13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2" name="Shape 1052"/>
        <p:cNvGrpSpPr/>
        <p:nvPr/>
      </p:nvGrpSpPr>
      <p:grpSpPr>
        <a:xfrm>
          <a:off x="0" y="0"/>
          <a:ext cx="0" cy="0"/>
          <a:chOff x="0" y="0"/>
          <a:chExt cx="0" cy="0"/>
        </a:xfrm>
      </p:grpSpPr>
      <p:sp>
        <p:nvSpPr>
          <p:cNvPr id="1053" name="Google Shape;1053;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4" name="Google Shape;1054;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9" name="Google Shape;1059;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0" name="Google Shape;1060;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3" name="Google Shape;1073;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7" name="Shape 1077"/>
        <p:cNvGrpSpPr/>
        <p:nvPr/>
      </p:nvGrpSpPr>
      <p:grpSpPr>
        <a:xfrm>
          <a:off x="0" y="0"/>
          <a:ext cx="0" cy="0"/>
          <a:chOff x="0" y="0"/>
          <a:chExt cx="0" cy="0"/>
        </a:xfrm>
      </p:grpSpPr>
      <p:sp>
        <p:nvSpPr>
          <p:cNvPr id="1078" name="Google Shape;1078;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9" name="Google Shape;1079;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l-SI"/>
              <a:t>Reflect on … </a:t>
            </a:r>
            <a:endParaRPr/>
          </a:p>
        </p:txBody>
      </p:sp>
      <p:sp>
        <p:nvSpPr>
          <p:cNvPr id="1080" name="Google Shape;1080;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9" name="Google Shape;1089;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0" name="Google Shape;1090;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9" name="Google Shape;1099;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sl-SI" sz="1200"/>
              <a:t>Virtuelle Lernumgebungen erfordern und nutzen andere Methoden als persönliche Lernumgebungen. Welches sind die grundlegenden Charakteristika der einzelnen Lernumgebungen?</a:t>
            </a:r>
            <a:endParaRPr/>
          </a:p>
          <a:p>
            <a:pPr indent="0" lvl="0" marL="0" marR="0" rtl="0" algn="l">
              <a:lnSpc>
                <a:spcPct val="100000"/>
              </a:lnSpc>
              <a:spcBef>
                <a:spcPts val="0"/>
              </a:spcBef>
              <a:spcAft>
                <a:spcPts val="0"/>
              </a:spcAft>
              <a:buClr>
                <a:schemeClr val="dk1"/>
              </a:buClr>
              <a:buSzPts val="1200"/>
              <a:buFont typeface="Calibri"/>
              <a:buNone/>
            </a:pPr>
            <a:r>
              <a:rPr lang="sl-SI" sz="1200"/>
              <a:t>Versuchen Sie zu diskutieren:</a:t>
            </a:r>
            <a:endParaRPr/>
          </a:p>
          <a:p>
            <a:pPr indent="0" lvl="0" marL="0" marR="0" rtl="0" algn="l">
              <a:lnSpc>
                <a:spcPct val="100000"/>
              </a:lnSpc>
              <a:spcBef>
                <a:spcPts val="0"/>
              </a:spcBef>
              <a:spcAft>
                <a:spcPts val="0"/>
              </a:spcAft>
              <a:buClr>
                <a:schemeClr val="dk1"/>
              </a:buClr>
              <a:buSzPts val="1200"/>
              <a:buFont typeface="Calibri"/>
              <a:buNone/>
            </a:pPr>
            <a:r>
              <a:rPr lang="sl-SI" sz="1200"/>
              <a:t>LERNEN VON ANGESICHT ZU ANGESICHT (in Präsenz)</a:t>
            </a:r>
            <a:endParaRPr/>
          </a:p>
          <a:p>
            <a:pPr indent="-171450" lvl="0" marL="171450" marR="0" rtl="0" algn="l">
              <a:lnSpc>
                <a:spcPct val="100000"/>
              </a:lnSpc>
              <a:spcBef>
                <a:spcPts val="0"/>
              </a:spcBef>
              <a:spcAft>
                <a:spcPts val="0"/>
              </a:spcAft>
              <a:buClr>
                <a:schemeClr val="dk1"/>
              </a:buClr>
              <a:buSzPts val="1200"/>
              <a:buFont typeface="Arial"/>
              <a:buChar char="•"/>
            </a:pPr>
            <a:r>
              <a:rPr lang="sl-SI" sz="1200"/>
              <a:t>Lernmethoden und Materialien werden dem Lernenden meist zur Verfügung gestellt</a:t>
            </a:r>
            <a:endParaRPr/>
          </a:p>
          <a:p>
            <a:pPr indent="-171450" lvl="0" marL="171450" marR="0" rtl="0" algn="l">
              <a:lnSpc>
                <a:spcPct val="100000"/>
              </a:lnSpc>
              <a:spcBef>
                <a:spcPts val="0"/>
              </a:spcBef>
              <a:spcAft>
                <a:spcPts val="0"/>
              </a:spcAft>
              <a:buClr>
                <a:schemeClr val="dk1"/>
              </a:buClr>
              <a:buSzPts val="1200"/>
              <a:buFont typeface="Arial"/>
              <a:buChar char="•"/>
            </a:pPr>
            <a:r>
              <a:rPr lang="sl-SI" sz="1200"/>
              <a:t>das Aktivitätsniveau des Lernenden bei verschiedenen Arten von Aktivitäten im F2F-Lernen</a:t>
            </a:r>
            <a:endParaRPr/>
          </a:p>
          <a:p>
            <a:pPr indent="0" lvl="0" marL="0" marR="0" rtl="0" algn="l">
              <a:lnSpc>
                <a:spcPct val="100000"/>
              </a:lnSpc>
              <a:spcBef>
                <a:spcPts val="0"/>
              </a:spcBef>
              <a:spcAft>
                <a:spcPts val="0"/>
              </a:spcAft>
              <a:buClr>
                <a:schemeClr val="dk1"/>
              </a:buClr>
              <a:buSzPts val="1200"/>
              <a:buFont typeface="Calibri"/>
              <a:buNone/>
            </a:pPr>
            <a:r>
              <a:rPr lang="sl-SI" sz="1200"/>
              <a:t>VIRTUELLE LERNUMGEBUNGEN</a:t>
            </a:r>
            <a:endParaRPr/>
          </a:p>
          <a:p>
            <a:pPr indent="-171450" lvl="0" marL="171450" marR="0" rtl="0" algn="l">
              <a:lnSpc>
                <a:spcPct val="100000"/>
              </a:lnSpc>
              <a:spcBef>
                <a:spcPts val="0"/>
              </a:spcBef>
              <a:spcAft>
                <a:spcPts val="0"/>
              </a:spcAft>
              <a:buClr>
                <a:schemeClr val="dk1"/>
              </a:buClr>
              <a:buSzPts val="1200"/>
              <a:buFont typeface="Arial"/>
              <a:buChar char="•"/>
            </a:pPr>
            <a:r>
              <a:rPr lang="sl-SI" sz="1200"/>
              <a:t>Lernende beteiligen sich aktiv an der Auswahl der Lernmethoden und der Suche nach relevanten Materialien</a:t>
            </a:r>
            <a:endParaRPr/>
          </a:p>
          <a:p>
            <a:pPr indent="-171450" lvl="0" marL="171450" marR="0" rtl="0" algn="l">
              <a:lnSpc>
                <a:spcPct val="100000"/>
              </a:lnSpc>
              <a:spcBef>
                <a:spcPts val="0"/>
              </a:spcBef>
              <a:spcAft>
                <a:spcPts val="0"/>
              </a:spcAft>
              <a:buClr>
                <a:schemeClr val="dk1"/>
              </a:buClr>
              <a:buSzPts val="1200"/>
              <a:buFont typeface="Arial"/>
              <a:buChar char="•"/>
            </a:pPr>
            <a:r>
              <a:rPr lang="sl-SI" sz="1200"/>
              <a:t>Lernende sind aktive Mitgestaltende des Lernprozesses, jedoch bestimmen die Arten des virtuellen Lernens in hohem Maße das Aktivitätsniveau des Lernenden:</a:t>
            </a:r>
            <a:endParaRPr/>
          </a:p>
          <a:p>
            <a:pPr indent="-171450" lvl="0" marL="171450" marR="0" rtl="0" algn="l">
              <a:lnSpc>
                <a:spcPct val="100000"/>
              </a:lnSpc>
              <a:spcBef>
                <a:spcPts val="0"/>
              </a:spcBef>
              <a:spcAft>
                <a:spcPts val="0"/>
              </a:spcAft>
              <a:buClr>
                <a:schemeClr val="dk1"/>
              </a:buClr>
              <a:buSzPts val="1200"/>
              <a:buFont typeface="Arial"/>
              <a:buChar char="•"/>
            </a:pPr>
            <a:r>
              <a:rPr lang="sl-SI" sz="1200"/>
              <a:t>Weniger aktiv: Anschauen von Tutorials, Lesen verschiedener Materialien, Anhören von Podcasts, Betrachten von Inhalten</a:t>
            </a:r>
            <a:endParaRPr/>
          </a:p>
          <a:p>
            <a:pPr indent="-171450" lvl="0" marL="171450" marR="0" rtl="0" algn="l">
              <a:lnSpc>
                <a:spcPct val="100000"/>
              </a:lnSpc>
              <a:spcBef>
                <a:spcPts val="0"/>
              </a:spcBef>
              <a:spcAft>
                <a:spcPts val="0"/>
              </a:spcAft>
              <a:buClr>
                <a:schemeClr val="dk1"/>
              </a:buClr>
              <a:buSzPts val="1200"/>
              <a:buFont typeface="Arial"/>
              <a:buChar char="•"/>
            </a:pPr>
            <a:r>
              <a:rPr lang="sl-SI" sz="1200"/>
              <a:t>Webinare, Online-Kurse, Gruppenaktivitäten?</a:t>
            </a:r>
            <a:endParaRPr/>
          </a:p>
          <a:p>
            <a:pPr indent="-171450" lvl="0" marL="171450" marR="0" rtl="0" algn="l">
              <a:lnSpc>
                <a:spcPct val="100000"/>
              </a:lnSpc>
              <a:spcBef>
                <a:spcPts val="0"/>
              </a:spcBef>
              <a:spcAft>
                <a:spcPts val="0"/>
              </a:spcAft>
              <a:buClr>
                <a:schemeClr val="dk1"/>
              </a:buClr>
              <a:buSzPts val="1200"/>
              <a:buFont typeface="Arial"/>
              <a:buChar char="•"/>
            </a:pPr>
            <a:r>
              <a:rPr lang="sl-SI" sz="1200"/>
              <a:t>Sehr aktiv: gemeinschaftliche Aufgaben, Erstellung von Inhalten </a:t>
            </a:r>
            <a:endParaRPr/>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Clr>
                <a:schemeClr val="dk1"/>
              </a:buClr>
              <a:buSzPts val="1200"/>
              <a:buFont typeface="Calibri"/>
              <a:buNone/>
            </a:pPr>
            <a:r>
              <a:t/>
            </a:r>
            <a:endParaRPr sz="1200"/>
          </a:p>
        </p:txBody>
      </p:sp>
      <p:sp>
        <p:nvSpPr>
          <p:cNvPr id="145" name="Google Shape;14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l-SI"/>
              <a:t>Informationssysteme setzen sich aus fünf grundlegenden Komponenten zusammen: Hardware, Software, Daten, Prozesse und Menschen.</a:t>
            </a:r>
            <a:endParaRPr/>
          </a:p>
        </p:txBody>
      </p:sp>
      <p:sp>
        <p:nvSpPr>
          <p:cNvPr id="163" name="Google Shape;16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sl-SI" sz="1200"/>
              <a:t>Alle Komponenten sind miteinander verbunden, und alle Komponenten beeinflussen sich gegenseitig - in beide Richtungen.</a:t>
            </a:r>
            <a:endParaRPr/>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Clr>
                <a:schemeClr val="dk1"/>
              </a:buClr>
              <a:buSzPts val="1200"/>
              <a:buFont typeface="Calibri"/>
              <a:buNone/>
            </a:pPr>
            <a:r>
              <a:rPr lang="sl-SI" sz="1200"/>
              <a:t>Wie hat sich WBL in Bezug auf diese Komponenten verändert? Was war die größte Veränderung in den letzten Jahren? Welches sind die auffälligsten Neuerungen, mit denen die Lernenden konfrontiert sind?</a:t>
            </a:r>
            <a:endParaRPr/>
          </a:p>
        </p:txBody>
      </p:sp>
      <p:sp>
        <p:nvSpPr>
          <p:cNvPr id="174" name="Google Shape;17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8.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57"/>
          <p:cNvSpPr txBox="1"/>
          <p:nvPr>
            <p:ph type="ctrTitle"/>
          </p:nvPr>
        </p:nvSpPr>
        <p:spPr>
          <a:xfrm>
            <a:off x="358230" y="1041400"/>
            <a:ext cx="6824474"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400"/>
              <a:buFont typeface="Arial Black"/>
              <a:buNone/>
              <a:defRPr b="1" sz="4400">
                <a:solidFill>
                  <a:schemeClr val="dk1"/>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7"/>
          <p:cNvSpPr txBox="1"/>
          <p:nvPr>
            <p:ph idx="1" type="subTitle"/>
          </p:nvPr>
        </p:nvSpPr>
        <p:spPr>
          <a:xfrm>
            <a:off x="358230" y="3706583"/>
            <a:ext cx="6824474"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3600"/>
              <a:buNone/>
              <a:defRPr sz="36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l-SI"/>
              <a:t>‹#›</a:t>
            </a:fld>
            <a:endParaRPr/>
          </a:p>
        </p:txBody>
      </p:sp>
      <p:pic>
        <p:nvPicPr>
          <p:cNvPr id="21" name="Google Shape;21;p57"/>
          <p:cNvPicPr preferRelativeResize="0"/>
          <p:nvPr/>
        </p:nvPicPr>
        <p:blipFill rotWithShape="1">
          <a:blip r:embed="rId2">
            <a:alphaModFix/>
          </a:blip>
          <a:srcRect b="0" l="0" r="0" t="0"/>
          <a:stretch/>
        </p:blipFill>
        <p:spPr>
          <a:xfrm>
            <a:off x="123999" y="5610197"/>
            <a:ext cx="2578262" cy="1142541"/>
          </a:xfrm>
          <a:prstGeom prst="rect">
            <a:avLst/>
          </a:prstGeom>
          <a:noFill/>
          <a:ln>
            <a:noFill/>
          </a:ln>
        </p:spPr>
      </p:pic>
      <p:pic>
        <p:nvPicPr>
          <p:cNvPr id="22" name="Google Shape;22;p57"/>
          <p:cNvPicPr preferRelativeResize="0"/>
          <p:nvPr/>
        </p:nvPicPr>
        <p:blipFill rotWithShape="1">
          <a:blip r:embed="rId3">
            <a:alphaModFix/>
          </a:blip>
          <a:srcRect b="0" l="0" r="0" t="0"/>
          <a:stretch/>
        </p:blipFill>
        <p:spPr>
          <a:xfrm>
            <a:off x="3956915" y="5919316"/>
            <a:ext cx="1828959" cy="524301"/>
          </a:xfrm>
          <a:prstGeom prst="rect">
            <a:avLst/>
          </a:prstGeom>
          <a:noFill/>
          <a:ln>
            <a:noFill/>
          </a:ln>
        </p:spPr>
      </p:pic>
      <p:pic>
        <p:nvPicPr>
          <p:cNvPr id="23" name="Google Shape;23;p57"/>
          <p:cNvPicPr preferRelativeResize="0"/>
          <p:nvPr/>
        </p:nvPicPr>
        <p:blipFill rotWithShape="1">
          <a:blip r:embed="rId4">
            <a:alphaModFix/>
          </a:blip>
          <a:srcRect b="17676" l="0" r="20742" t="21595"/>
          <a:stretch/>
        </p:blipFill>
        <p:spPr>
          <a:xfrm>
            <a:off x="3009900" y="-1"/>
            <a:ext cx="9182100" cy="687350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1" name="Shape 91"/>
        <p:cNvGrpSpPr/>
        <p:nvPr/>
      </p:nvGrpSpPr>
      <p:grpSpPr>
        <a:xfrm>
          <a:off x="0" y="0"/>
          <a:ext cx="0" cy="0"/>
          <a:chOff x="0" y="0"/>
          <a:chExt cx="0" cy="0"/>
        </a:xfrm>
      </p:grpSpPr>
      <p:sp>
        <p:nvSpPr>
          <p:cNvPr id="92" name="Google Shape;92;p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6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7" name="Shape 97"/>
        <p:cNvGrpSpPr/>
        <p:nvPr/>
      </p:nvGrpSpPr>
      <p:grpSpPr>
        <a:xfrm>
          <a:off x="0" y="0"/>
          <a:ext cx="0" cy="0"/>
          <a:chOff x="0" y="0"/>
          <a:chExt cx="0" cy="0"/>
        </a:xfrm>
      </p:grpSpPr>
      <p:sp>
        <p:nvSpPr>
          <p:cNvPr id="98" name="Google Shape;98;p6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6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58"/>
          <p:cNvSpPr/>
          <p:nvPr/>
        </p:nvSpPr>
        <p:spPr>
          <a:xfrm>
            <a:off x="0" y="-68825"/>
            <a:ext cx="12192000" cy="1759513"/>
          </a:xfrm>
          <a:prstGeom prst="rect">
            <a:avLst/>
          </a:prstGeom>
          <a:gradFill>
            <a:gsLst>
              <a:gs pos="0">
                <a:srgbClr val="819DCD"/>
              </a:gs>
              <a:gs pos="30000">
                <a:srgbClr val="42ACE6"/>
              </a:gs>
              <a:gs pos="56000">
                <a:srgbClr val="81DDFF"/>
              </a:gs>
              <a:gs pos="79000">
                <a:srgbClr val="90D68F"/>
              </a:gs>
              <a:gs pos="100000">
                <a:srgbClr val="CFE78F"/>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6" name="Google Shape;26;p58"/>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4800"/>
              <a:buFont typeface="Arial Black"/>
              <a:buNone/>
              <a:defRPr b="1" sz="4800">
                <a:solidFill>
                  <a:schemeClr val="lt1"/>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5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42ACE6"/>
              </a:buClr>
              <a:buSzPts val="2800"/>
              <a:buFont typeface="Noto Sans Symbols"/>
              <a:buChar char="►"/>
              <a:defRPr/>
            </a:lvl1pPr>
            <a:lvl2pPr indent="-381000" lvl="1" marL="914400" algn="l">
              <a:lnSpc>
                <a:spcPct val="90000"/>
              </a:lnSpc>
              <a:spcBef>
                <a:spcPts val="500"/>
              </a:spcBef>
              <a:spcAft>
                <a:spcPts val="0"/>
              </a:spcAft>
              <a:buClr>
                <a:srgbClr val="81DDFF"/>
              </a:buClr>
              <a:buSzPts val="2400"/>
              <a:buFont typeface="Noto Sans Symbols"/>
              <a:buChar char="▶"/>
              <a:defRPr/>
            </a:lvl2pPr>
            <a:lvl3pPr indent="-355600" lvl="2" marL="1371600" algn="l">
              <a:lnSpc>
                <a:spcPct val="90000"/>
              </a:lnSpc>
              <a:spcBef>
                <a:spcPts val="500"/>
              </a:spcBef>
              <a:spcAft>
                <a:spcPts val="0"/>
              </a:spcAft>
              <a:buClr>
                <a:srgbClr val="CFE78F"/>
              </a:buClr>
              <a:buSzPts val="2000"/>
              <a:buFont typeface="Calibri"/>
              <a:buChar char="•"/>
              <a:defRPr/>
            </a:lvl3pPr>
            <a:lvl4pPr indent="-342900" lvl="3" marL="1828800" algn="l">
              <a:lnSpc>
                <a:spcPct val="90000"/>
              </a:lnSpc>
              <a:spcBef>
                <a:spcPts val="500"/>
              </a:spcBef>
              <a:spcAft>
                <a:spcPts val="0"/>
              </a:spcAft>
              <a:buClr>
                <a:srgbClr val="90D68F"/>
              </a:buClr>
              <a:buSzPts val="1800"/>
              <a:buFont typeface="Calibri"/>
              <a:buChar char="-"/>
              <a:defRPr/>
            </a:lvl4pPr>
            <a:lvl5pPr indent="-342900" lvl="4" marL="2286000" algn="l">
              <a:lnSpc>
                <a:spcPct val="90000"/>
              </a:lnSpc>
              <a:spcBef>
                <a:spcPts val="500"/>
              </a:spcBef>
              <a:spcAft>
                <a:spcPts val="0"/>
              </a:spcAft>
              <a:buClr>
                <a:srgbClr val="90D68F"/>
              </a:buClr>
              <a:buSzPts val="1800"/>
              <a:buFont typeface="Calibri"/>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l-SI"/>
              <a:t>‹#›</a:t>
            </a:fld>
            <a:endParaRPr/>
          </a:p>
        </p:txBody>
      </p:sp>
      <p:pic>
        <p:nvPicPr>
          <p:cNvPr id="31" name="Google Shape;31;p58"/>
          <p:cNvPicPr preferRelativeResize="0"/>
          <p:nvPr/>
        </p:nvPicPr>
        <p:blipFill rotWithShape="1">
          <a:blip r:embed="rId2">
            <a:alphaModFix/>
          </a:blip>
          <a:srcRect b="0" l="0" r="0" t="0"/>
          <a:stretch/>
        </p:blipFill>
        <p:spPr>
          <a:xfrm>
            <a:off x="68824" y="6038452"/>
            <a:ext cx="1700981" cy="753779"/>
          </a:xfrm>
          <a:prstGeom prst="rect">
            <a:avLst/>
          </a:prstGeom>
          <a:noFill/>
          <a:ln>
            <a:noFill/>
          </a:ln>
        </p:spPr>
      </p:pic>
      <p:pic>
        <p:nvPicPr>
          <p:cNvPr id="32" name="Google Shape;32;p58"/>
          <p:cNvPicPr preferRelativeResize="0"/>
          <p:nvPr/>
        </p:nvPicPr>
        <p:blipFill rotWithShape="1">
          <a:blip r:embed="rId3">
            <a:alphaModFix/>
          </a:blip>
          <a:srcRect b="0" l="0" r="0" t="0"/>
          <a:stretch/>
        </p:blipFill>
        <p:spPr>
          <a:xfrm>
            <a:off x="9615948" y="6276761"/>
            <a:ext cx="1828959" cy="5243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pic>
        <p:nvPicPr>
          <p:cNvPr id="34" name="Google Shape;34;p59"/>
          <p:cNvPicPr preferRelativeResize="0"/>
          <p:nvPr/>
        </p:nvPicPr>
        <p:blipFill rotWithShape="1">
          <a:blip r:embed="rId2">
            <a:alphaModFix/>
          </a:blip>
          <a:srcRect b="35222" l="19690" r="19689" t="26932"/>
          <a:stretch/>
        </p:blipFill>
        <p:spPr>
          <a:xfrm>
            <a:off x="0" y="0"/>
            <a:ext cx="12192000" cy="6858000"/>
          </a:xfrm>
          <a:prstGeom prst="rect">
            <a:avLst/>
          </a:prstGeom>
          <a:noFill/>
          <a:ln>
            <a:noFill/>
          </a:ln>
        </p:spPr>
      </p:pic>
      <p:sp>
        <p:nvSpPr>
          <p:cNvPr id="35" name="Google Shape;35;p59"/>
          <p:cNvSpPr txBox="1"/>
          <p:nvPr>
            <p:ph type="title"/>
          </p:nvPr>
        </p:nvSpPr>
        <p:spPr>
          <a:xfrm>
            <a:off x="853107" y="1309829"/>
            <a:ext cx="10515600" cy="2317513"/>
          </a:xfrm>
          <a:prstGeom prst="rect">
            <a:avLst/>
          </a:prstGeom>
          <a:solidFill>
            <a:srgbClr val="FFFFFF">
              <a:alpha val="84705"/>
            </a:srgbClr>
          </a:solid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Black"/>
              <a:buNone/>
              <a:defRPr b="1" sz="6000">
                <a:solidFill>
                  <a:schemeClr val="dk1"/>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9"/>
          <p:cNvSpPr txBox="1"/>
          <p:nvPr>
            <p:ph idx="1" type="body"/>
          </p:nvPr>
        </p:nvSpPr>
        <p:spPr>
          <a:xfrm>
            <a:off x="838200" y="3780640"/>
            <a:ext cx="10515600" cy="1500187"/>
          </a:xfrm>
          <a:prstGeom prst="rect">
            <a:avLst/>
          </a:prstGeom>
          <a:solidFill>
            <a:srgbClr val="FFFFFF">
              <a:alpha val="84705"/>
            </a:srgbClr>
          </a:solidFill>
          <a:ln>
            <a:noFill/>
          </a:ln>
        </p:spPr>
        <p:txBody>
          <a:bodyPr anchorCtr="0" anchor="ctr"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l-SI"/>
              <a:t>‹#›</a:t>
            </a:fld>
            <a:endParaRPr/>
          </a:p>
        </p:txBody>
      </p:sp>
      <p:pic>
        <p:nvPicPr>
          <p:cNvPr id="40" name="Google Shape;40;p59"/>
          <p:cNvPicPr preferRelativeResize="0"/>
          <p:nvPr/>
        </p:nvPicPr>
        <p:blipFill rotWithShape="1">
          <a:blip r:embed="rId3">
            <a:alphaModFix/>
          </a:blip>
          <a:srcRect b="0" l="0" r="0" t="0"/>
          <a:stretch/>
        </p:blipFill>
        <p:spPr>
          <a:xfrm>
            <a:off x="9615948" y="6276761"/>
            <a:ext cx="1828959" cy="524301"/>
          </a:xfrm>
          <a:prstGeom prst="rect">
            <a:avLst/>
          </a:prstGeom>
          <a:noFill/>
          <a:ln>
            <a:noFill/>
          </a:ln>
        </p:spPr>
      </p:pic>
      <p:pic>
        <p:nvPicPr>
          <p:cNvPr id="41" name="Google Shape;41;p59"/>
          <p:cNvPicPr preferRelativeResize="0"/>
          <p:nvPr/>
        </p:nvPicPr>
        <p:blipFill rotWithShape="1">
          <a:blip r:embed="rId4">
            <a:alphaModFix/>
          </a:blip>
          <a:srcRect b="0" l="0" r="0" t="0"/>
          <a:stretch/>
        </p:blipFill>
        <p:spPr>
          <a:xfrm>
            <a:off x="87554" y="5705490"/>
            <a:ext cx="2578262" cy="114254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l-SI"/>
              <a:t>‹#›</a:t>
            </a:fld>
            <a:endParaRPr/>
          </a:p>
        </p:txBody>
      </p:sp>
      <p:pic>
        <p:nvPicPr>
          <p:cNvPr id="46" name="Google Shape;46;p60"/>
          <p:cNvPicPr preferRelativeResize="0"/>
          <p:nvPr/>
        </p:nvPicPr>
        <p:blipFill rotWithShape="1">
          <a:blip r:embed="rId2">
            <a:alphaModFix/>
          </a:blip>
          <a:srcRect b="0" l="0" r="0" t="0"/>
          <a:stretch/>
        </p:blipFill>
        <p:spPr>
          <a:xfrm>
            <a:off x="68824" y="6038452"/>
            <a:ext cx="1700981" cy="753779"/>
          </a:xfrm>
          <a:prstGeom prst="rect">
            <a:avLst/>
          </a:prstGeom>
          <a:noFill/>
          <a:ln>
            <a:noFill/>
          </a:ln>
        </p:spPr>
      </p:pic>
      <p:pic>
        <p:nvPicPr>
          <p:cNvPr id="47" name="Google Shape;47;p60"/>
          <p:cNvPicPr preferRelativeResize="0"/>
          <p:nvPr/>
        </p:nvPicPr>
        <p:blipFill rotWithShape="1">
          <a:blip r:embed="rId3">
            <a:alphaModFix/>
          </a:blip>
          <a:srcRect b="0" l="0" r="0" t="0"/>
          <a:stretch/>
        </p:blipFill>
        <p:spPr>
          <a:xfrm>
            <a:off x="9615948" y="6276761"/>
            <a:ext cx="1828959" cy="524301"/>
          </a:xfrm>
          <a:prstGeom prst="rect">
            <a:avLst/>
          </a:prstGeom>
          <a:noFill/>
          <a:ln>
            <a:noFill/>
          </a:ln>
        </p:spPr>
      </p:pic>
      <p:sp>
        <p:nvSpPr>
          <p:cNvPr id="48" name="Google Shape;48;p60"/>
          <p:cNvSpPr txBox="1"/>
          <p:nvPr>
            <p:ph type="title"/>
          </p:nvPr>
        </p:nvSpPr>
        <p:spPr>
          <a:xfrm>
            <a:off x="838200" y="152401"/>
            <a:ext cx="10515600" cy="1523544"/>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4800"/>
              <a:buFont typeface="Arial Black"/>
              <a:buNone/>
              <a:defRPr b="1" sz="4800">
                <a:solidFill>
                  <a:schemeClr val="dk1"/>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9" name="Shape 49"/>
        <p:cNvGrpSpPr/>
        <p:nvPr/>
      </p:nvGrpSpPr>
      <p:grpSpPr>
        <a:xfrm>
          <a:off x="0" y="0"/>
          <a:ext cx="0" cy="0"/>
          <a:chOff x="0" y="0"/>
          <a:chExt cx="0" cy="0"/>
        </a:xfrm>
      </p:grpSpPr>
      <p:sp>
        <p:nvSpPr>
          <p:cNvPr id="50" name="Google Shape;50;p6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sz="2800">
                <a:solidFill>
                  <a:schemeClr val="dk1"/>
                </a:solidFill>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sz="2400">
                <a:solidFill>
                  <a:schemeClr val="dk1"/>
                </a:solidFill>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sz="2000">
                <a:solidFill>
                  <a:schemeClr val="dk1"/>
                </a:solidFill>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sz="1800">
                <a:solidFill>
                  <a:schemeClr val="dk1"/>
                </a:solidFill>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6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sz="2800">
                <a:solidFill>
                  <a:schemeClr val="dk1"/>
                </a:solidFill>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sz="2400">
                <a:solidFill>
                  <a:schemeClr val="dk1"/>
                </a:solidFill>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sz="2000">
                <a:solidFill>
                  <a:schemeClr val="dk1"/>
                </a:solidFill>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sz="1800">
                <a:solidFill>
                  <a:schemeClr val="dk1"/>
                </a:solidFill>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l-SI"/>
              <a:t>‹#›</a:t>
            </a:fld>
            <a:endParaRPr/>
          </a:p>
        </p:txBody>
      </p:sp>
      <p:sp>
        <p:nvSpPr>
          <p:cNvPr id="55" name="Google Shape;55;p61"/>
          <p:cNvSpPr/>
          <p:nvPr/>
        </p:nvSpPr>
        <p:spPr>
          <a:xfrm>
            <a:off x="0" y="-68825"/>
            <a:ext cx="12192000" cy="1759513"/>
          </a:xfrm>
          <a:prstGeom prst="rect">
            <a:avLst/>
          </a:prstGeom>
          <a:gradFill>
            <a:gsLst>
              <a:gs pos="0">
                <a:srgbClr val="819DCD"/>
              </a:gs>
              <a:gs pos="30000">
                <a:srgbClr val="42ACE6"/>
              </a:gs>
              <a:gs pos="56000">
                <a:srgbClr val="81DDFF"/>
              </a:gs>
              <a:gs pos="79000">
                <a:srgbClr val="90D68F"/>
              </a:gs>
              <a:gs pos="100000">
                <a:srgbClr val="CFE78F"/>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6" name="Google Shape;56;p61"/>
          <p:cNvPicPr preferRelativeResize="0"/>
          <p:nvPr/>
        </p:nvPicPr>
        <p:blipFill rotWithShape="1">
          <a:blip r:embed="rId2">
            <a:alphaModFix/>
          </a:blip>
          <a:srcRect b="0" l="0" r="0" t="0"/>
          <a:stretch/>
        </p:blipFill>
        <p:spPr>
          <a:xfrm>
            <a:off x="68824" y="6038452"/>
            <a:ext cx="1700981" cy="753779"/>
          </a:xfrm>
          <a:prstGeom prst="rect">
            <a:avLst/>
          </a:prstGeom>
          <a:noFill/>
          <a:ln>
            <a:noFill/>
          </a:ln>
        </p:spPr>
      </p:pic>
      <p:pic>
        <p:nvPicPr>
          <p:cNvPr id="57" name="Google Shape;57;p61"/>
          <p:cNvPicPr preferRelativeResize="0"/>
          <p:nvPr/>
        </p:nvPicPr>
        <p:blipFill rotWithShape="1">
          <a:blip r:embed="rId3">
            <a:alphaModFix/>
          </a:blip>
          <a:srcRect b="0" l="0" r="0" t="0"/>
          <a:stretch/>
        </p:blipFill>
        <p:spPr>
          <a:xfrm>
            <a:off x="9615948" y="6276761"/>
            <a:ext cx="1828959" cy="524301"/>
          </a:xfrm>
          <a:prstGeom prst="rect">
            <a:avLst/>
          </a:prstGeom>
          <a:noFill/>
          <a:ln>
            <a:noFill/>
          </a:ln>
        </p:spPr>
      </p:pic>
      <p:sp>
        <p:nvSpPr>
          <p:cNvPr id="58" name="Google Shape;58;p61"/>
          <p:cNvSpPr txBox="1"/>
          <p:nvPr>
            <p:ph type="title"/>
          </p:nvPr>
        </p:nvSpPr>
        <p:spPr>
          <a:xfrm>
            <a:off x="838200" y="281298"/>
            <a:ext cx="10515600" cy="1523544"/>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4800"/>
              <a:buFont typeface="Arial Black"/>
              <a:buNone/>
              <a:defRPr b="1" sz="4800">
                <a:solidFill>
                  <a:schemeClr val="lt1"/>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9" name="Shape 59"/>
        <p:cNvGrpSpPr/>
        <p:nvPr/>
      </p:nvGrpSpPr>
      <p:grpSpPr>
        <a:xfrm>
          <a:off x="0" y="0"/>
          <a:ext cx="0" cy="0"/>
          <a:chOff x="0" y="0"/>
          <a:chExt cx="0" cy="0"/>
        </a:xfrm>
      </p:grpSpPr>
      <p:sp>
        <p:nvSpPr>
          <p:cNvPr id="60" name="Google Shape;60;p6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b="0" sz="28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6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sz="2800">
                <a:solidFill>
                  <a:schemeClr val="dk1"/>
                </a:solidFill>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sz="2400">
                <a:solidFill>
                  <a:schemeClr val="dk1"/>
                </a:solidFill>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sz="2000">
                <a:solidFill>
                  <a:schemeClr val="dk1"/>
                </a:solidFill>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sz="1800">
                <a:solidFill>
                  <a:schemeClr val="dk1"/>
                </a:solidFill>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6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b="0" sz="2800">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6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sz="2800">
                <a:solidFill>
                  <a:schemeClr val="dk1"/>
                </a:solidFill>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sz="2400">
                <a:solidFill>
                  <a:schemeClr val="dk1"/>
                </a:solidFill>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sz="2000">
                <a:solidFill>
                  <a:schemeClr val="dk1"/>
                </a:solidFill>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sz="1800">
                <a:solidFill>
                  <a:schemeClr val="dk1"/>
                </a:solidFill>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l-SI"/>
              <a:t>‹#›</a:t>
            </a:fld>
            <a:endParaRPr/>
          </a:p>
        </p:txBody>
      </p:sp>
      <p:sp>
        <p:nvSpPr>
          <p:cNvPr id="67" name="Google Shape;67;p62"/>
          <p:cNvSpPr/>
          <p:nvPr/>
        </p:nvSpPr>
        <p:spPr>
          <a:xfrm>
            <a:off x="0" y="-68825"/>
            <a:ext cx="12192000" cy="1759513"/>
          </a:xfrm>
          <a:prstGeom prst="rect">
            <a:avLst/>
          </a:prstGeom>
          <a:gradFill>
            <a:gsLst>
              <a:gs pos="0">
                <a:srgbClr val="819DCD"/>
              </a:gs>
              <a:gs pos="30000">
                <a:srgbClr val="42ACE6"/>
              </a:gs>
              <a:gs pos="56000">
                <a:srgbClr val="81DDFF"/>
              </a:gs>
              <a:gs pos="79000">
                <a:srgbClr val="90D68F"/>
              </a:gs>
              <a:gs pos="100000">
                <a:srgbClr val="CFE78F"/>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68" name="Google Shape;68;p62"/>
          <p:cNvPicPr preferRelativeResize="0"/>
          <p:nvPr/>
        </p:nvPicPr>
        <p:blipFill rotWithShape="1">
          <a:blip r:embed="rId2">
            <a:alphaModFix/>
          </a:blip>
          <a:srcRect b="0" l="0" r="0" t="0"/>
          <a:stretch/>
        </p:blipFill>
        <p:spPr>
          <a:xfrm>
            <a:off x="68824" y="6038452"/>
            <a:ext cx="1700981" cy="753779"/>
          </a:xfrm>
          <a:prstGeom prst="rect">
            <a:avLst/>
          </a:prstGeom>
          <a:noFill/>
          <a:ln>
            <a:noFill/>
          </a:ln>
        </p:spPr>
      </p:pic>
      <p:pic>
        <p:nvPicPr>
          <p:cNvPr id="69" name="Google Shape;69;p62"/>
          <p:cNvPicPr preferRelativeResize="0"/>
          <p:nvPr/>
        </p:nvPicPr>
        <p:blipFill rotWithShape="1">
          <a:blip r:embed="rId3">
            <a:alphaModFix/>
          </a:blip>
          <a:srcRect b="0" l="0" r="0" t="0"/>
          <a:stretch/>
        </p:blipFill>
        <p:spPr>
          <a:xfrm>
            <a:off x="9615948" y="6276761"/>
            <a:ext cx="1828959" cy="524301"/>
          </a:xfrm>
          <a:prstGeom prst="rect">
            <a:avLst/>
          </a:prstGeom>
          <a:noFill/>
          <a:ln>
            <a:noFill/>
          </a:ln>
        </p:spPr>
      </p:pic>
      <p:sp>
        <p:nvSpPr>
          <p:cNvPr id="70" name="Google Shape;70;p62"/>
          <p:cNvSpPr txBox="1"/>
          <p:nvPr>
            <p:ph type="title"/>
          </p:nvPr>
        </p:nvSpPr>
        <p:spPr>
          <a:xfrm>
            <a:off x="838200" y="281305"/>
            <a:ext cx="10515600" cy="1523544"/>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4800"/>
              <a:buFont typeface="Arial Black"/>
              <a:buNone/>
              <a:defRPr b="1" sz="4800">
                <a:solidFill>
                  <a:schemeClr val="lt1"/>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l-SI"/>
              <a:t>‹#›</a:t>
            </a:fld>
            <a:endParaRPr/>
          </a:p>
        </p:txBody>
      </p:sp>
      <p:pic>
        <p:nvPicPr>
          <p:cNvPr id="75" name="Google Shape;75;p63"/>
          <p:cNvPicPr preferRelativeResize="0"/>
          <p:nvPr/>
        </p:nvPicPr>
        <p:blipFill rotWithShape="1">
          <a:blip r:embed="rId2">
            <a:alphaModFix/>
          </a:blip>
          <a:srcRect b="0" l="0" r="0" t="0"/>
          <a:stretch/>
        </p:blipFill>
        <p:spPr>
          <a:xfrm>
            <a:off x="68824" y="6038452"/>
            <a:ext cx="1700981" cy="753779"/>
          </a:xfrm>
          <a:prstGeom prst="rect">
            <a:avLst/>
          </a:prstGeom>
          <a:noFill/>
          <a:ln>
            <a:noFill/>
          </a:ln>
        </p:spPr>
      </p:pic>
      <p:pic>
        <p:nvPicPr>
          <p:cNvPr id="76" name="Google Shape;76;p63"/>
          <p:cNvPicPr preferRelativeResize="0"/>
          <p:nvPr/>
        </p:nvPicPr>
        <p:blipFill rotWithShape="1">
          <a:blip r:embed="rId3">
            <a:alphaModFix/>
          </a:blip>
          <a:srcRect b="0" l="0" r="0" t="0"/>
          <a:stretch/>
        </p:blipFill>
        <p:spPr>
          <a:xfrm>
            <a:off x="9615948" y="6276761"/>
            <a:ext cx="1828959" cy="52430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7" name="Shape 77"/>
        <p:cNvGrpSpPr/>
        <p:nvPr/>
      </p:nvGrpSpPr>
      <p:grpSpPr>
        <a:xfrm>
          <a:off x="0" y="0"/>
          <a:ext cx="0" cy="0"/>
          <a:chOff x="0" y="0"/>
          <a:chExt cx="0" cy="0"/>
        </a:xfrm>
      </p:grpSpPr>
      <p:sp>
        <p:nvSpPr>
          <p:cNvPr id="78" name="Google Shape;78;p6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Bla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6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sz="2800">
                <a:solidFill>
                  <a:schemeClr val="dk1"/>
                </a:solidFill>
                <a:latin typeface="Arial"/>
                <a:ea typeface="Arial"/>
                <a:cs typeface="Arial"/>
                <a:sym typeface="Arial"/>
              </a:defRPr>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0" name="Google Shape;80;p6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1" name="Google Shape;81;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4" name="Shape 84"/>
        <p:cNvGrpSpPr/>
        <p:nvPr/>
      </p:nvGrpSpPr>
      <p:grpSpPr>
        <a:xfrm>
          <a:off x="0" y="0"/>
          <a:ext cx="0" cy="0"/>
          <a:chOff x="0" y="0"/>
          <a:chExt cx="0" cy="0"/>
        </a:xfrm>
      </p:grpSpPr>
      <p:sp>
        <p:nvSpPr>
          <p:cNvPr id="85" name="Google Shape;85;p6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Bla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65"/>
          <p:cNvSpPr/>
          <p:nvPr>
            <p:ph idx="2" type="pic"/>
          </p:nvPr>
        </p:nvSpPr>
        <p:spPr>
          <a:xfrm>
            <a:off x="5183188" y="987425"/>
            <a:ext cx="6172200" cy="4873625"/>
          </a:xfrm>
          <a:prstGeom prst="rect">
            <a:avLst/>
          </a:prstGeom>
          <a:noFill/>
          <a:ln>
            <a:noFill/>
          </a:ln>
        </p:spPr>
      </p:sp>
      <p:sp>
        <p:nvSpPr>
          <p:cNvPr id="87" name="Google Shape;87;p6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8" name="Google Shape;88;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Black"/>
              <a:buNone/>
              <a:defRPr b="0" i="0" sz="4400" u="none" cap="none" strike="noStrik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l-SI"/>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5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26.png"/><Relationship Id="rId13" Type="http://schemas.openxmlformats.org/officeDocument/2006/relationships/image" Target="../media/image20.png"/><Relationship Id="rId12"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9.png"/><Relationship Id="rId9" Type="http://schemas.openxmlformats.org/officeDocument/2006/relationships/image" Target="../media/image22.png"/><Relationship Id="rId14"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12.png"/><Relationship Id="rId7" Type="http://schemas.openxmlformats.org/officeDocument/2006/relationships/image" Target="../media/image15.png"/><Relationship Id="rId8"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1" Type="http://schemas.openxmlformats.org/officeDocument/2006/relationships/image" Target="../media/image38.png"/><Relationship Id="rId10" Type="http://schemas.openxmlformats.org/officeDocument/2006/relationships/image" Target="../media/image41.png"/><Relationship Id="rId13" Type="http://schemas.openxmlformats.org/officeDocument/2006/relationships/image" Target="../media/image33.png"/><Relationship Id="rId12"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 Id="rId15" Type="http://schemas.openxmlformats.org/officeDocument/2006/relationships/image" Target="../media/image43.png"/><Relationship Id="rId14" Type="http://schemas.openxmlformats.org/officeDocument/2006/relationships/image" Target="../media/image39.png"/><Relationship Id="rId17" Type="http://schemas.openxmlformats.org/officeDocument/2006/relationships/image" Target="../media/image36.png"/><Relationship Id="rId16" Type="http://schemas.openxmlformats.org/officeDocument/2006/relationships/image" Target="../media/image40.png"/><Relationship Id="rId5" Type="http://schemas.openxmlformats.org/officeDocument/2006/relationships/image" Target="../media/image31.png"/><Relationship Id="rId6" Type="http://schemas.openxmlformats.org/officeDocument/2006/relationships/image" Target="../media/image25.png"/><Relationship Id="rId7" Type="http://schemas.openxmlformats.org/officeDocument/2006/relationships/image" Target="../media/image35.png"/><Relationship Id="rId8" Type="http://schemas.openxmlformats.org/officeDocument/2006/relationships/image" Target="../media/image30.png"/></Relationships>
</file>

<file path=ppt/slides/_rels/slide19.xml.rels><?xml version="1.0" encoding="UTF-8" standalone="yes"?><Relationships xmlns="http://schemas.openxmlformats.org/package/2006/relationships"><Relationship Id="rId11" Type="http://schemas.openxmlformats.org/officeDocument/2006/relationships/image" Target="../media/image47.png"/><Relationship Id="rId10" Type="http://schemas.openxmlformats.org/officeDocument/2006/relationships/image" Target="../media/image56.png"/><Relationship Id="rId13" Type="http://schemas.openxmlformats.org/officeDocument/2006/relationships/image" Target="../media/image45.png"/><Relationship Id="rId12"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7.png"/><Relationship Id="rId4" Type="http://schemas.openxmlformats.org/officeDocument/2006/relationships/image" Target="../media/image44.png"/><Relationship Id="rId9" Type="http://schemas.openxmlformats.org/officeDocument/2006/relationships/image" Target="../media/image61.png"/><Relationship Id="rId15" Type="http://schemas.openxmlformats.org/officeDocument/2006/relationships/image" Target="../media/image46.png"/><Relationship Id="rId14" Type="http://schemas.openxmlformats.org/officeDocument/2006/relationships/image" Target="../media/image59.png"/><Relationship Id="rId17" Type="http://schemas.openxmlformats.org/officeDocument/2006/relationships/image" Target="../media/image51.png"/><Relationship Id="rId16" Type="http://schemas.openxmlformats.org/officeDocument/2006/relationships/image" Target="../media/image52.png"/><Relationship Id="rId5" Type="http://schemas.openxmlformats.org/officeDocument/2006/relationships/image" Target="../media/image55.png"/><Relationship Id="rId6" Type="http://schemas.openxmlformats.org/officeDocument/2006/relationships/image" Target="../media/image42.png"/><Relationship Id="rId18" Type="http://schemas.openxmlformats.org/officeDocument/2006/relationships/image" Target="../media/image50.png"/><Relationship Id="rId7" Type="http://schemas.openxmlformats.org/officeDocument/2006/relationships/image" Target="../media/image48.png"/><Relationship Id="rId8"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47.png"/><Relationship Id="rId10" Type="http://schemas.openxmlformats.org/officeDocument/2006/relationships/image" Target="../media/image56.png"/><Relationship Id="rId13" Type="http://schemas.openxmlformats.org/officeDocument/2006/relationships/image" Target="../media/image45.png"/><Relationship Id="rId12"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7.png"/><Relationship Id="rId4" Type="http://schemas.openxmlformats.org/officeDocument/2006/relationships/image" Target="../media/image44.png"/><Relationship Id="rId9" Type="http://schemas.openxmlformats.org/officeDocument/2006/relationships/image" Target="../media/image61.png"/><Relationship Id="rId15" Type="http://schemas.openxmlformats.org/officeDocument/2006/relationships/image" Target="../media/image46.png"/><Relationship Id="rId14" Type="http://schemas.openxmlformats.org/officeDocument/2006/relationships/image" Target="../media/image59.png"/><Relationship Id="rId17" Type="http://schemas.openxmlformats.org/officeDocument/2006/relationships/image" Target="../media/image51.png"/><Relationship Id="rId16" Type="http://schemas.openxmlformats.org/officeDocument/2006/relationships/image" Target="../media/image52.png"/><Relationship Id="rId5" Type="http://schemas.openxmlformats.org/officeDocument/2006/relationships/image" Target="../media/image55.png"/><Relationship Id="rId6" Type="http://schemas.openxmlformats.org/officeDocument/2006/relationships/image" Target="../media/image42.png"/><Relationship Id="rId18" Type="http://schemas.openxmlformats.org/officeDocument/2006/relationships/image" Target="../media/image50.png"/><Relationship Id="rId7" Type="http://schemas.openxmlformats.org/officeDocument/2006/relationships/image" Target="../media/image48.png"/><Relationship Id="rId8" Type="http://schemas.openxmlformats.org/officeDocument/2006/relationships/image" Target="../media/image54.png"/></Relationships>
</file>

<file path=ppt/slides/_rels/slide21.xml.rels><?xml version="1.0" encoding="UTF-8" standalone="yes"?><Relationships xmlns="http://schemas.openxmlformats.org/package/2006/relationships"><Relationship Id="rId11" Type="http://schemas.openxmlformats.org/officeDocument/2006/relationships/image" Target="../media/image47.png"/><Relationship Id="rId10" Type="http://schemas.openxmlformats.org/officeDocument/2006/relationships/image" Target="../media/image56.png"/><Relationship Id="rId13" Type="http://schemas.openxmlformats.org/officeDocument/2006/relationships/image" Target="../media/image45.png"/><Relationship Id="rId12"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8.png"/><Relationship Id="rId4" Type="http://schemas.openxmlformats.org/officeDocument/2006/relationships/image" Target="../media/image44.png"/><Relationship Id="rId9" Type="http://schemas.openxmlformats.org/officeDocument/2006/relationships/image" Target="../media/image61.png"/><Relationship Id="rId15" Type="http://schemas.openxmlformats.org/officeDocument/2006/relationships/image" Target="../media/image46.png"/><Relationship Id="rId14" Type="http://schemas.openxmlformats.org/officeDocument/2006/relationships/image" Target="../media/image59.png"/><Relationship Id="rId17" Type="http://schemas.openxmlformats.org/officeDocument/2006/relationships/image" Target="../media/image51.png"/><Relationship Id="rId16" Type="http://schemas.openxmlformats.org/officeDocument/2006/relationships/image" Target="../media/image52.png"/><Relationship Id="rId5" Type="http://schemas.openxmlformats.org/officeDocument/2006/relationships/image" Target="../media/image55.png"/><Relationship Id="rId6" Type="http://schemas.openxmlformats.org/officeDocument/2006/relationships/image" Target="../media/image42.png"/><Relationship Id="rId18" Type="http://schemas.openxmlformats.org/officeDocument/2006/relationships/image" Target="../media/image50.png"/><Relationship Id="rId7" Type="http://schemas.openxmlformats.org/officeDocument/2006/relationships/image" Target="../media/image48.png"/><Relationship Id="rId8" Type="http://schemas.openxmlformats.org/officeDocument/2006/relationships/image" Target="../media/image54.png"/></Relationships>
</file>

<file path=ppt/slides/_rels/slide22.xml.rels><?xml version="1.0" encoding="UTF-8" standalone="yes"?><Relationships xmlns="http://schemas.openxmlformats.org/package/2006/relationships"><Relationship Id="rId11" Type="http://schemas.openxmlformats.org/officeDocument/2006/relationships/image" Target="../media/image47.png"/><Relationship Id="rId10" Type="http://schemas.openxmlformats.org/officeDocument/2006/relationships/image" Target="../media/image56.png"/><Relationship Id="rId13" Type="http://schemas.openxmlformats.org/officeDocument/2006/relationships/image" Target="../media/image45.png"/><Relationship Id="rId12"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0.png"/><Relationship Id="rId4" Type="http://schemas.openxmlformats.org/officeDocument/2006/relationships/image" Target="../media/image44.png"/><Relationship Id="rId9" Type="http://schemas.openxmlformats.org/officeDocument/2006/relationships/image" Target="../media/image61.png"/><Relationship Id="rId15" Type="http://schemas.openxmlformats.org/officeDocument/2006/relationships/image" Target="../media/image46.png"/><Relationship Id="rId14" Type="http://schemas.openxmlformats.org/officeDocument/2006/relationships/image" Target="../media/image59.png"/><Relationship Id="rId17" Type="http://schemas.openxmlformats.org/officeDocument/2006/relationships/image" Target="../media/image51.png"/><Relationship Id="rId16" Type="http://schemas.openxmlformats.org/officeDocument/2006/relationships/image" Target="../media/image52.png"/><Relationship Id="rId5" Type="http://schemas.openxmlformats.org/officeDocument/2006/relationships/image" Target="../media/image55.png"/><Relationship Id="rId6" Type="http://schemas.openxmlformats.org/officeDocument/2006/relationships/image" Target="../media/image42.png"/><Relationship Id="rId18" Type="http://schemas.openxmlformats.org/officeDocument/2006/relationships/image" Target="../media/image50.png"/><Relationship Id="rId7" Type="http://schemas.openxmlformats.org/officeDocument/2006/relationships/image" Target="../media/image48.png"/><Relationship Id="rId8" Type="http://schemas.openxmlformats.org/officeDocument/2006/relationships/image" Target="../media/image54.png"/></Relationships>
</file>

<file path=ppt/slides/_rels/slide23.xml.rels><?xml version="1.0" encoding="UTF-8" standalone="yes"?><Relationships xmlns="http://schemas.openxmlformats.org/package/2006/relationships"><Relationship Id="rId11" Type="http://schemas.openxmlformats.org/officeDocument/2006/relationships/image" Target="../media/image47.png"/><Relationship Id="rId10" Type="http://schemas.openxmlformats.org/officeDocument/2006/relationships/image" Target="../media/image56.png"/><Relationship Id="rId13" Type="http://schemas.openxmlformats.org/officeDocument/2006/relationships/image" Target="../media/image45.png"/><Relationship Id="rId12"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4.png"/><Relationship Id="rId4" Type="http://schemas.openxmlformats.org/officeDocument/2006/relationships/image" Target="../media/image44.png"/><Relationship Id="rId9" Type="http://schemas.openxmlformats.org/officeDocument/2006/relationships/image" Target="../media/image61.png"/><Relationship Id="rId15" Type="http://schemas.openxmlformats.org/officeDocument/2006/relationships/image" Target="../media/image46.png"/><Relationship Id="rId14" Type="http://schemas.openxmlformats.org/officeDocument/2006/relationships/image" Target="../media/image59.png"/><Relationship Id="rId17" Type="http://schemas.openxmlformats.org/officeDocument/2006/relationships/image" Target="../media/image51.png"/><Relationship Id="rId16" Type="http://schemas.openxmlformats.org/officeDocument/2006/relationships/image" Target="../media/image52.png"/><Relationship Id="rId5" Type="http://schemas.openxmlformats.org/officeDocument/2006/relationships/image" Target="../media/image55.png"/><Relationship Id="rId6" Type="http://schemas.openxmlformats.org/officeDocument/2006/relationships/image" Target="../media/image42.png"/><Relationship Id="rId18" Type="http://schemas.openxmlformats.org/officeDocument/2006/relationships/image" Target="../media/image50.png"/><Relationship Id="rId7" Type="http://schemas.openxmlformats.org/officeDocument/2006/relationships/image" Target="../media/image48.png"/><Relationship Id="rId8" Type="http://schemas.openxmlformats.org/officeDocument/2006/relationships/image" Target="../media/image54.png"/></Relationships>
</file>

<file path=ppt/slides/_rels/slide24.xml.rels><?xml version="1.0" encoding="UTF-8" standalone="yes"?><Relationships xmlns="http://schemas.openxmlformats.org/package/2006/relationships"><Relationship Id="rId11" Type="http://schemas.openxmlformats.org/officeDocument/2006/relationships/image" Target="../media/image47.png"/><Relationship Id="rId10" Type="http://schemas.openxmlformats.org/officeDocument/2006/relationships/image" Target="../media/image56.png"/><Relationship Id="rId13" Type="http://schemas.openxmlformats.org/officeDocument/2006/relationships/image" Target="../media/image45.png"/><Relationship Id="rId12"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2.png"/><Relationship Id="rId4" Type="http://schemas.openxmlformats.org/officeDocument/2006/relationships/image" Target="../media/image44.png"/><Relationship Id="rId9" Type="http://schemas.openxmlformats.org/officeDocument/2006/relationships/image" Target="../media/image61.png"/><Relationship Id="rId15" Type="http://schemas.openxmlformats.org/officeDocument/2006/relationships/image" Target="../media/image46.png"/><Relationship Id="rId14" Type="http://schemas.openxmlformats.org/officeDocument/2006/relationships/image" Target="../media/image59.png"/><Relationship Id="rId17" Type="http://schemas.openxmlformats.org/officeDocument/2006/relationships/image" Target="../media/image51.png"/><Relationship Id="rId16" Type="http://schemas.openxmlformats.org/officeDocument/2006/relationships/image" Target="../media/image52.png"/><Relationship Id="rId5" Type="http://schemas.openxmlformats.org/officeDocument/2006/relationships/image" Target="../media/image55.png"/><Relationship Id="rId6" Type="http://schemas.openxmlformats.org/officeDocument/2006/relationships/image" Target="../media/image42.png"/><Relationship Id="rId18" Type="http://schemas.openxmlformats.org/officeDocument/2006/relationships/image" Target="../media/image50.png"/><Relationship Id="rId7" Type="http://schemas.openxmlformats.org/officeDocument/2006/relationships/image" Target="../media/image48.png"/><Relationship Id="rId8" Type="http://schemas.openxmlformats.org/officeDocument/2006/relationships/image" Target="../media/image54.png"/></Relationships>
</file>

<file path=ppt/slides/_rels/slide25.xml.rels><?xml version="1.0" encoding="UTF-8" standalone="yes"?><Relationships xmlns="http://schemas.openxmlformats.org/package/2006/relationships"><Relationship Id="rId11" Type="http://schemas.openxmlformats.org/officeDocument/2006/relationships/image" Target="../media/image47.png"/><Relationship Id="rId10" Type="http://schemas.openxmlformats.org/officeDocument/2006/relationships/image" Target="../media/image56.png"/><Relationship Id="rId13" Type="http://schemas.openxmlformats.org/officeDocument/2006/relationships/image" Target="../media/image45.png"/><Relationship Id="rId12"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3.png"/><Relationship Id="rId4" Type="http://schemas.openxmlformats.org/officeDocument/2006/relationships/image" Target="../media/image44.png"/><Relationship Id="rId9" Type="http://schemas.openxmlformats.org/officeDocument/2006/relationships/image" Target="../media/image61.png"/><Relationship Id="rId15" Type="http://schemas.openxmlformats.org/officeDocument/2006/relationships/image" Target="../media/image46.png"/><Relationship Id="rId14" Type="http://schemas.openxmlformats.org/officeDocument/2006/relationships/image" Target="../media/image59.png"/><Relationship Id="rId17" Type="http://schemas.openxmlformats.org/officeDocument/2006/relationships/image" Target="../media/image51.png"/><Relationship Id="rId16" Type="http://schemas.openxmlformats.org/officeDocument/2006/relationships/image" Target="../media/image52.png"/><Relationship Id="rId5" Type="http://schemas.openxmlformats.org/officeDocument/2006/relationships/image" Target="../media/image55.png"/><Relationship Id="rId6" Type="http://schemas.openxmlformats.org/officeDocument/2006/relationships/image" Target="../media/image42.png"/><Relationship Id="rId18" Type="http://schemas.openxmlformats.org/officeDocument/2006/relationships/image" Target="../media/image50.png"/><Relationship Id="rId7" Type="http://schemas.openxmlformats.org/officeDocument/2006/relationships/image" Target="../media/image48.png"/><Relationship Id="rId8" Type="http://schemas.openxmlformats.org/officeDocument/2006/relationships/image" Target="../media/image54.png"/></Relationships>
</file>

<file path=ppt/slides/_rels/slide26.xml.rels><?xml version="1.0" encoding="UTF-8" standalone="yes"?><Relationships xmlns="http://schemas.openxmlformats.org/package/2006/relationships"><Relationship Id="rId11" Type="http://schemas.openxmlformats.org/officeDocument/2006/relationships/image" Target="../media/image47.png"/><Relationship Id="rId10" Type="http://schemas.openxmlformats.org/officeDocument/2006/relationships/image" Target="../media/image56.png"/><Relationship Id="rId13" Type="http://schemas.openxmlformats.org/officeDocument/2006/relationships/image" Target="../media/image45.png"/><Relationship Id="rId12"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5.png"/><Relationship Id="rId4" Type="http://schemas.openxmlformats.org/officeDocument/2006/relationships/image" Target="../media/image44.png"/><Relationship Id="rId9" Type="http://schemas.openxmlformats.org/officeDocument/2006/relationships/image" Target="../media/image61.png"/><Relationship Id="rId15" Type="http://schemas.openxmlformats.org/officeDocument/2006/relationships/image" Target="../media/image46.png"/><Relationship Id="rId14" Type="http://schemas.openxmlformats.org/officeDocument/2006/relationships/image" Target="../media/image59.png"/><Relationship Id="rId17" Type="http://schemas.openxmlformats.org/officeDocument/2006/relationships/image" Target="../media/image51.png"/><Relationship Id="rId16" Type="http://schemas.openxmlformats.org/officeDocument/2006/relationships/image" Target="../media/image52.png"/><Relationship Id="rId5" Type="http://schemas.openxmlformats.org/officeDocument/2006/relationships/image" Target="../media/image55.png"/><Relationship Id="rId6" Type="http://schemas.openxmlformats.org/officeDocument/2006/relationships/image" Target="../media/image42.png"/><Relationship Id="rId18" Type="http://schemas.openxmlformats.org/officeDocument/2006/relationships/image" Target="../media/image50.png"/><Relationship Id="rId7" Type="http://schemas.openxmlformats.org/officeDocument/2006/relationships/image" Target="../media/image48.png"/><Relationship Id="rId8" Type="http://schemas.openxmlformats.org/officeDocument/2006/relationships/image" Target="../media/image54.png"/></Relationships>
</file>

<file path=ppt/slides/_rels/slide27.xml.rels><?xml version="1.0" encoding="UTF-8" standalone="yes"?><Relationships xmlns="http://schemas.openxmlformats.org/package/2006/relationships"><Relationship Id="rId11" Type="http://schemas.openxmlformats.org/officeDocument/2006/relationships/image" Target="../media/image47.png"/><Relationship Id="rId10" Type="http://schemas.openxmlformats.org/officeDocument/2006/relationships/image" Target="../media/image56.png"/><Relationship Id="rId13" Type="http://schemas.openxmlformats.org/officeDocument/2006/relationships/image" Target="../media/image45.png"/><Relationship Id="rId12"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7.png"/><Relationship Id="rId4" Type="http://schemas.openxmlformats.org/officeDocument/2006/relationships/image" Target="../media/image44.png"/><Relationship Id="rId9" Type="http://schemas.openxmlformats.org/officeDocument/2006/relationships/image" Target="../media/image61.png"/><Relationship Id="rId15" Type="http://schemas.openxmlformats.org/officeDocument/2006/relationships/image" Target="../media/image46.png"/><Relationship Id="rId14" Type="http://schemas.openxmlformats.org/officeDocument/2006/relationships/image" Target="../media/image59.png"/><Relationship Id="rId17" Type="http://schemas.openxmlformats.org/officeDocument/2006/relationships/image" Target="../media/image51.png"/><Relationship Id="rId16" Type="http://schemas.openxmlformats.org/officeDocument/2006/relationships/image" Target="../media/image52.png"/><Relationship Id="rId5" Type="http://schemas.openxmlformats.org/officeDocument/2006/relationships/image" Target="../media/image55.png"/><Relationship Id="rId6" Type="http://schemas.openxmlformats.org/officeDocument/2006/relationships/image" Target="../media/image42.png"/><Relationship Id="rId18" Type="http://schemas.openxmlformats.org/officeDocument/2006/relationships/image" Target="../media/image50.png"/><Relationship Id="rId7" Type="http://schemas.openxmlformats.org/officeDocument/2006/relationships/image" Target="../media/image48.png"/><Relationship Id="rId8" Type="http://schemas.openxmlformats.org/officeDocument/2006/relationships/image" Target="../media/image54.png"/></Relationships>
</file>

<file path=ppt/slides/_rels/slide28.xml.rels><?xml version="1.0" encoding="UTF-8" standalone="yes"?><Relationships xmlns="http://schemas.openxmlformats.org/package/2006/relationships"><Relationship Id="rId11" Type="http://schemas.openxmlformats.org/officeDocument/2006/relationships/image" Target="../media/image61.png"/><Relationship Id="rId10" Type="http://schemas.openxmlformats.org/officeDocument/2006/relationships/image" Target="../media/image48.png"/><Relationship Id="rId13" Type="http://schemas.openxmlformats.org/officeDocument/2006/relationships/image" Target="../media/image47.png"/><Relationship Id="rId12"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4.png"/><Relationship Id="rId4" Type="http://schemas.openxmlformats.org/officeDocument/2006/relationships/image" Target="../media/image52.png"/><Relationship Id="rId9" Type="http://schemas.openxmlformats.org/officeDocument/2006/relationships/image" Target="../media/image42.png"/><Relationship Id="rId15" Type="http://schemas.openxmlformats.org/officeDocument/2006/relationships/image" Target="../media/image45.png"/><Relationship Id="rId14" Type="http://schemas.openxmlformats.org/officeDocument/2006/relationships/image" Target="../media/image49.png"/><Relationship Id="rId17" Type="http://schemas.openxmlformats.org/officeDocument/2006/relationships/image" Target="../media/image46.png"/><Relationship Id="rId16" Type="http://schemas.openxmlformats.org/officeDocument/2006/relationships/image" Target="../media/image59.png"/><Relationship Id="rId5" Type="http://schemas.openxmlformats.org/officeDocument/2006/relationships/image" Target="../media/image70.png"/><Relationship Id="rId19" Type="http://schemas.openxmlformats.org/officeDocument/2006/relationships/image" Target="../media/image50.png"/><Relationship Id="rId6" Type="http://schemas.openxmlformats.org/officeDocument/2006/relationships/image" Target="../media/image72.png"/><Relationship Id="rId18" Type="http://schemas.openxmlformats.org/officeDocument/2006/relationships/image" Target="../media/image51.png"/><Relationship Id="rId7" Type="http://schemas.openxmlformats.org/officeDocument/2006/relationships/image" Target="../media/image44.png"/><Relationship Id="rId8" Type="http://schemas.openxmlformats.org/officeDocument/2006/relationships/image" Target="../media/image55.png"/></Relationships>
</file>

<file path=ppt/slides/_rels/slide29.xml.rels><?xml version="1.0" encoding="UTF-8" standalone="yes"?><Relationships xmlns="http://schemas.openxmlformats.org/package/2006/relationships"><Relationship Id="rId11" Type="http://schemas.openxmlformats.org/officeDocument/2006/relationships/image" Target="../media/image47.png"/><Relationship Id="rId10" Type="http://schemas.openxmlformats.org/officeDocument/2006/relationships/image" Target="../media/image56.png"/><Relationship Id="rId13" Type="http://schemas.openxmlformats.org/officeDocument/2006/relationships/image" Target="../media/image45.png"/><Relationship Id="rId12"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7.png"/><Relationship Id="rId4" Type="http://schemas.openxmlformats.org/officeDocument/2006/relationships/image" Target="../media/image44.png"/><Relationship Id="rId9" Type="http://schemas.openxmlformats.org/officeDocument/2006/relationships/image" Target="../media/image61.png"/><Relationship Id="rId15" Type="http://schemas.openxmlformats.org/officeDocument/2006/relationships/image" Target="../media/image46.png"/><Relationship Id="rId14" Type="http://schemas.openxmlformats.org/officeDocument/2006/relationships/image" Target="../media/image59.png"/><Relationship Id="rId17" Type="http://schemas.openxmlformats.org/officeDocument/2006/relationships/image" Target="../media/image51.png"/><Relationship Id="rId16" Type="http://schemas.openxmlformats.org/officeDocument/2006/relationships/image" Target="../media/image52.png"/><Relationship Id="rId5" Type="http://schemas.openxmlformats.org/officeDocument/2006/relationships/image" Target="../media/image55.png"/><Relationship Id="rId6" Type="http://schemas.openxmlformats.org/officeDocument/2006/relationships/image" Target="../media/image42.png"/><Relationship Id="rId18" Type="http://schemas.openxmlformats.org/officeDocument/2006/relationships/image" Target="../media/image50.png"/><Relationship Id="rId7" Type="http://schemas.openxmlformats.org/officeDocument/2006/relationships/image" Target="../media/image48.png"/><Relationship Id="rId8"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1" Type="http://schemas.openxmlformats.org/officeDocument/2006/relationships/image" Target="../media/image47.png"/><Relationship Id="rId10" Type="http://schemas.openxmlformats.org/officeDocument/2006/relationships/image" Target="../media/image56.png"/><Relationship Id="rId13" Type="http://schemas.openxmlformats.org/officeDocument/2006/relationships/image" Target="../media/image45.png"/><Relationship Id="rId12"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2.png"/><Relationship Id="rId4" Type="http://schemas.openxmlformats.org/officeDocument/2006/relationships/image" Target="../media/image44.png"/><Relationship Id="rId9" Type="http://schemas.openxmlformats.org/officeDocument/2006/relationships/image" Target="../media/image61.png"/><Relationship Id="rId15" Type="http://schemas.openxmlformats.org/officeDocument/2006/relationships/image" Target="../media/image46.png"/><Relationship Id="rId14" Type="http://schemas.openxmlformats.org/officeDocument/2006/relationships/image" Target="../media/image59.png"/><Relationship Id="rId17" Type="http://schemas.openxmlformats.org/officeDocument/2006/relationships/image" Target="../media/image51.png"/><Relationship Id="rId16" Type="http://schemas.openxmlformats.org/officeDocument/2006/relationships/image" Target="../media/image52.png"/><Relationship Id="rId5" Type="http://schemas.openxmlformats.org/officeDocument/2006/relationships/image" Target="../media/image55.png"/><Relationship Id="rId6" Type="http://schemas.openxmlformats.org/officeDocument/2006/relationships/image" Target="../media/image42.png"/><Relationship Id="rId18" Type="http://schemas.openxmlformats.org/officeDocument/2006/relationships/image" Target="../media/image50.png"/><Relationship Id="rId7" Type="http://schemas.openxmlformats.org/officeDocument/2006/relationships/image" Target="../media/image48.png"/><Relationship Id="rId8" Type="http://schemas.openxmlformats.org/officeDocument/2006/relationships/image" Target="../media/image54.png"/></Relationships>
</file>

<file path=ppt/slides/_rels/slide31.xml.rels><?xml version="1.0" encoding="UTF-8" standalone="yes"?><Relationships xmlns="http://schemas.openxmlformats.org/package/2006/relationships"><Relationship Id="rId11" Type="http://schemas.openxmlformats.org/officeDocument/2006/relationships/image" Target="../media/image56.png"/><Relationship Id="rId10" Type="http://schemas.openxmlformats.org/officeDocument/2006/relationships/image" Target="../media/image61.png"/><Relationship Id="rId13" Type="http://schemas.openxmlformats.org/officeDocument/2006/relationships/image" Target="../media/image49.png"/><Relationship Id="rId12"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78.png"/><Relationship Id="rId4" Type="http://schemas.openxmlformats.org/officeDocument/2006/relationships/image" Target="../media/image74.png"/><Relationship Id="rId9" Type="http://schemas.openxmlformats.org/officeDocument/2006/relationships/image" Target="../media/image54.png"/><Relationship Id="rId15" Type="http://schemas.openxmlformats.org/officeDocument/2006/relationships/image" Target="../media/image59.png"/><Relationship Id="rId14" Type="http://schemas.openxmlformats.org/officeDocument/2006/relationships/image" Target="../media/image45.png"/><Relationship Id="rId17" Type="http://schemas.openxmlformats.org/officeDocument/2006/relationships/image" Target="../media/image52.png"/><Relationship Id="rId16" Type="http://schemas.openxmlformats.org/officeDocument/2006/relationships/image" Target="../media/image46.png"/><Relationship Id="rId5" Type="http://schemas.openxmlformats.org/officeDocument/2006/relationships/image" Target="../media/image44.png"/><Relationship Id="rId19" Type="http://schemas.openxmlformats.org/officeDocument/2006/relationships/image" Target="../media/image50.png"/><Relationship Id="rId6" Type="http://schemas.openxmlformats.org/officeDocument/2006/relationships/image" Target="../media/image55.png"/><Relationship Id="rId18" Type="http://schemas.openxmlformats.org/officeDocument/2006/relationships/image" Target="../media/image51.png"/><Relationship Id="rId7" Type="http://schemas.openxmlformats.org/officeDocument/2006/relationships/image" Target="../media/image42.png"/><Relationship Id="rId8" Type="http://schemas.openxmlformats.org/officeDocument/2006/relationships/image" Target="../media/image48.png"/></Relationships>
</file>

<file path=ppt/slides/_rels/slide32.xml.rels><?xml version="1.0" encoding="UTF-8" standalone="yes"?><Relationships xmlns="http://schemas.openxmlformats.org/package/2006/relationships"><Relationship Id="rId11" Type="http://schemas.openxmlformats.org/officeDocument/2006/relationships/image" Target="../media/image47.png"/><Relationship Id="rId10" Type="http://schemas.openxmlformats.org/officeDocument/2006/relationships/image" Target="../media/image56.png"/><Relationship Id="rId13" Type="http://schemas.openxmlformats.org/officeDocument/2006/relationships/image" Target="../media/image45.png"/><Relationship Id="rId12"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6.png"/><Relationship Id="rId4" Type="http://schemas.openxmlformats.org/officeDocument/2006/relationships/image" Target="../media/image44.png"/><Relationship Id="rId9" Type="http://schemas.openxmlformats.org/officeDocument/2006/relationships/image" Target="../media/image61.png"/><Relationship Id="rId15" Type="http://schemas.openxmlformats.org/officeDocument/2006/relationships/image" Target="../media/image46.png"/><Relationship Id="rId14" Type="http://schemas.openxmlformats.org/officeDocument/2006/relationships/image" Target="../media/image59.png"/><Relationship Id="rId17" Type="http://schemas.openxmlformats.org/officeDocument/2006/relationships/image" Target="../media/image51.png"/><Relationship Id="rId16" Type="http://schemas.openxmlformats.org/officeDocument/2006/relationships/image" Target="../media/image52.png"/><Relationship Id="rId5" Type="http://schemas.openxmlformats.org/officeDocument/2006/relationships/image" Target="../media/image55.png"/><Relationship Id="rId6" Type="http://schemas.openxmlformats.org/officeDocument/2006/relationships/image" Target="../media/image42.png"/><Relationship Id="rId18" Type="http://schemas.openxmlformats.org/officeDocument/2006/relationships/image" Target="../media/image50.png"/><Relationship Id="rId7" Type="http://schemas.openxmlformats.org/officeDocument/2006/relationships/image" Target="../media/image48.png"/><Relationship Id="rId8" Type="http://schemas.openxmlformats.org/officeDocument/2006/relationships/image" Target="../media/image5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73.png"/><Relationship Id="rId4" Type="http://schemas.openxmlformats.org/officeDocument/2006/relationships/image" Target="../media/image75.png"/><Relationship Id="rId5" Type="http://schemas.openxmlformats.org/officeDocument/2006/relationships/image" Target="../media/image6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76.png"/><Relationship Id="rId4" Type="http://schemas.openxmlformats.org/officeDocument/2006/relationships/image" Target="../media/image68.png"/><Relationship Id="rId5" Type="http://schemas.openxmlformats.org/officeDocument/2006/relationships/image" Target="../media/image71.png"/><Relationship Id="rId6" Type="http://schemas.openxmlformats.org/officeDocument/2006/relationships/image" Target="../media/image80.png"/><Relationship Id="rId7" Type="http://schemas.openxmlformats.org/officeDocument/2006/relationships/image" Target="../media/image8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79.png"/><Relationship Id="rId4" Type="http://schemas.openxmlformats.org/officeDocument/2006/relationships/image" Target="../media/image81.png"/><Relationship Id="rId5" Type="http://schemas.openxmlformats.org/officeDocument/2006/relationships/image" Target="../media/image8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85.png"/><Relationship Id="rId4" Type="http://schemas.openxmlformats.org/officeDocument/2006/relationships/image" Target="../media/image8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85.png"/><Relationship Id="rId4" Type="http://schemas.openxmlformats.org/officeDocument/2006/relationships/image" Target="../media/image8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6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86.png"/><Relationship Id="rId4" Type="http://schemas.openxmlformats.org/officeDocument/2006/relationships/image" Target="../media/image8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6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hyperlink" Target="http://www.wbl-goes-virtual.e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
          <p:cNvSpPr txBox="1"/>
          <p:nvPr>
            <p:ph type="ctrTitle"/>
          </p:nvPr>
        </p:nvSpPr>
        <p:spPr>
          <a:xfrm>
            <a:off x="358230" y="1041400"/>
            <a:ext cx="6824474"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rial Black"/>
              <a:buNone/>
            </a:pPr>
            <a:r>
              <a:rPr lang="sl-SI" sz="4400">
                <a:latin typeface="Arial Black"/>
                <a:ea typeface="Arial Black"/>
                <a:cs typeface="Arial Black"/>
                <a:sym typeface="Arial Black"/>
              </a:rPr>
              <a:t>WBL_GOES_VIRTUAL</a:t>
            </a:r>
            <a:br>
              <a:rPr lang="sl-SI" sz="4400">
                <a:latin typeface="Arial Black"/>
                <a:ea typeface="Arial Black"/>
                <a:cs typeface="Arial Black"/>
                <a:sym typeface="Arial Black"/>
              </a:rPr>
            </a:br>
            <a:br>
              <a:rPr lang="sl-SI" sz="4400">
                <a:latin typeface="Arial Black"/>
                <a:ea typeface="Arial Black"/>
                <a:cs typeface="Arial Black"/>
                <a:sym typeface="Arial Black"/>
              </a:rPr>
            </a:br>
            <a:r>
              <a:rPr lang="sl-SI" sz="4400">
                <a:latin typeface="Arial Black"/>
                <a:ea typeface="Arial Black"/>
                <a:cs typeface="Arial Black"/>
                <a:sym typeface="Arial Black"/>
              </a:rPr>
              <a:t>Trainingsprogramm</a:t>
            </a:r>
            <a:endParaRPr sz="4400">
              <a:latin typeface="Arial Black"/>
              <a:ea typeface="Arial Black"/>
              <a:cs typeface="Arial Black"/>
              <a:sym typeface="Arial Black"/>
            </a:endParaRPr>
          </a:p>
        </p:txBody>
      </p:sp>
      <p:sp>
        <p:nvSpPr>
          <p:cNvPr id="108" name="Google Shape;108;p1"/>
          <p:cNvSpPr txBox="1"/>
          <p:nvPr>
            <p:ph idx="1" type="subTitle"/>
          </p:nvPr>
        </p:nvSpPr>
        <p:spPr>
          <a:xfrm>
            <a:off x="593386" y="3706583"/>
            <a:ext cx="6589317"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None/>
            </a:pPr>
            <a:r>
              <a:rPr lang="sl-SI"/>
              <a:t>Modul 1</a:t>
            </a:r>
            <a:br>
              <a:rPr lang="sl-SI"/>
            </a:br>
            <a:r>
              <a:rPr lang="sl-SI"/>
              <a:t>Digitale Lerntechnologie: Hardware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0"/>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DIGITALE SYSTEME</a:t>
            </a:r>
            <a:endParaRPr/>
          </a:p>
        </p:txBody>
      </p:sp>
      <p:sp>
        <p:nvSpPr>
          <p:cNvPr id="223" name="Google Shape;223;p10"/>
          <p:cNvSpPr txBox="1"/>
          <p:nvPr>
            <p:ph idx="1" type="body"/>
          </p:nvPr>
        </p:nvSpPr>
        <p:spPr>
          <a:xfrm>
            <a:off x="838200" y="1813394"/>
            <a:ext cx="8453329" cy="4536605"/>
          </a:xfrm>
          <a:prstGeom prst="rect">
            <a:avLst/>
          </a:prstGeom>
          <a:noFill/>
          <a:ln>
            <a:noFill/>
          </a:ln>
        </p:spPr>
        <p:txBody>
          <a:bodyPr anchorCtr="0" anchor="t" bIns="45700" lIns="91425" spcFirstLastPara="1" rIns="91425" wrap="square" tIns="45700">
            <a:normAutofit fontScale="92500" lnSpcReduction="10000"/>
          </a:bodyPr>
          <a:lstStyle/>
          <a:p>
            <a:pPr indent="-355600" lvl="0" marL="355600" rtl="0" algn="l">
              <a:lnSpc>
                <a:spcPct val="90000"/>
              </a:lnSpc>
              <a:spcBef>
                <a:spcPts val="0"/>
              </a:spcBef>
              <a:spcAft>
                <a:spcPts val="0"/>
              </a:spcAft>
              <a:buClr>
                <a:srgbClr val="42ACE6"/>
              </a:buClr>
              <a:buSzPct val="100000"/>
              <a:buFont typeface="Noto Sans Symbols"/>
              <a:buChar char="►"/>
            </a:pPr>
            <a:r>
              <a:rPr lang="sl-SI"/>
              <a:t>Ein </a:t>
            </a:r>
            <a:r>
              <a:rPr b="1" lang="sl-SI"/>
              <a:t>digitales Gerät </a:t>
            </a:r>
            <a:r>
              <a:rPr lang="sl-SI"/>
              <a:t>ist ein elektronisches Informationsverarbeitungssystem, das elektronische Signale mithilfe von Hardware- und Softwarekomponenten verarbeitet, um logische, mathematische und Speicherfunktionen oder Programmierungen durchzuführen.</a:t>
            </a:r>
            <a:endParaRPr/>
          </a:p>
          <a:p>
            <a:pPr indent="-355600" lvl="0" marL="355600" rtl="0" algn="l">
              <a:lnSpc>
                <a:spcPct val="90000"/>
              </a:lnSpc>
              <a:spcBef>
                <a:spcPts val="1000"/>
              </a:spcBef>
              <a:spcAft>
                <a:spcPts val="0"/>
              </a:spcAft>
              <a:buClr>
                <a:srgbClr val="42ACE6"/>
              </a:buClr>
              <a:buSzPct val="100000"/>
              <a:buFont typeface="Noto Sans Symbols"/>
              <a:buChar char="►"/>
            </a:pPr>
            <a:r>
              <a:rPr lang="sl-SI"/>
              <a:t>Zu den üblichen digitalen Systemen beim Lernen gehören Computer, Tablets, Laptops, Smartphones, Webcams, Mikrofone, Lautsprecher, ...</a:t>
            </a:r>
            <a:endParaRPr/>
          </a:p>
          <a:p>
            <a:pPr indent="-355600" lvl="0" marL="355600" rtl="0" algn="l">
              <a:lnSpc>
                <a:spcPct val="90000"/>
              </a:lnSpc>
              <a:spcBef>
                <a:spcPts val="1000"/>
              </a:spcBef>
              <a:spcAft>
                <a:spcPts val="0"/>
              </a:spcAft>
              <a:buClr>
                <a:srgbClr val="42ACE6"/>
              </a:buClr>
              <a:buSzPct val="100000"/>
              <a:buFont typeface="Noto Sans Symbols"/>
              <a:buChar char="►"/>
            </a:pPr>
            <a:r>
              <a:rPr lang="sl-SI"/>
              <a:t>Sie verwenden Hardware- und Softwarekomponenten, um den Benutzern die Durchführung bestimmter Aufgaben zu ermöglichen.</a:t>
            </a:r>
            <a:endParaRPr/>
          </a:p>
        </p:txBody>
      </p:sp>
      <p:pic>
        <p:nvPicPr>
          <p:cNvPr descr="Smart Phone with solid fill" id="224" name="Google Shape;224;p10"/>
          <p:cNvPicPr preferRelativeResize="0"/>
          <p:nvPr/>
        </p:nvPicPr>
        <p:blipFill rotWithShape="1">
          <a:blip r:embed="rId3">
            <a:alphaModFix/>
          </a:blip>
          <a:srcRect b="0" l="0" r="0" t="0"/>
          <a:stretch/>
        </p:blipFill>
        <p:spPr>
          <a:xfrm>
            <a:off x="9105900" y="2533838"/>
            <a:ext cx="914400" cy="914400"/>
          </a:xfrm>
          <a:prstGeom prst="rect">
            <a:avLst/>
          </a:prstGeom>
          <a:noFill/>
          <a:ln>
            <a:noFill/>
          </a:ln>
        </p:spPr>
      </p:pic>
      <p:pic>
        <p:nvPicPr>
          <p:cNvPr descr="Laptop with solid fill" id="225" name="Google Shape;225;p10"/>
          <p:cNvPicPr preferRelativeResize="0"/>
          <p:nvPr/>
        </p:nvPicPr>
        <p:blipFill rotWithShape="1">
          <a:blip r:embed="rId4">
            <a:alphaModFix/>
          </a:blip>
          <a:srcRect b="0" l="0" r="0" t="0"/>
          <a:stretch/>
        </p:blipFill>
        <p:spPr>
          <a:xfrm>
            <a:off x="10439400" y="2660838"/>
            <a:ext cx="914400" cy="914400"/>
          </a:xfrm>
          <a:prstGeom prst="rect">
            <a:avLst/>
          </a:prstGeom>
          <a:noFill/>
          <a:ln>
            <a:noFill/>
          </a:ln>
        </p:spPr>
      </p:pic>
      <p:pic>
        <p:nvPicPr>
          <p:cNvPr descr="Computer with solid fill" id="226" name="Google Shape;226;p10"/>
          <p:cNvPicPr preferRelativeResize="0"/>
          <p:nvPr/>
        </p:nvPicPr>
        <p:blipFill rotWithShape="1">
          <a:blip r:embed="rId5">
            <a:alphaModFix/>
          </a:blip>
          <a:srcRect b="0" l="0" r="0" t="0"/>
          <a:stretch/>
        </p:blipFill>
        <p:spPr>
          <a:xfrm>
            <a:off x="10439400" y="4715155"/>
            <a:ext cx="914400" cy="914400"/>
          </a:xfrm>
          <a:prstGeom prst="rect">
            <a:avLst/>
          </a:prstGeom>
          <a:noFill/>
          <a:ln>
            <a:noFill/>
          </a:ln>
        </p:spPr>
      </p:pic>
      <p:pic>
        <p:nvPicPr>
          <p:cNvPr descr="Tablet with solid fill" id="227" name="Google Shape;227;p10"/>
          <p:cNvPicPr preferRelativeResize="0"/>
          <p:nvPr/>
        </p:nvPicPr>
        <p:blipFill rotWithShape="1">
          <a:blip r:embed="rId6">
            <a:alphaModFix/>
          </a:blip>
          <a:srcRect b="0" l="0" r="0" t="0"/>
          <a:stretch/>
        </p:blipFill>
        <p:spPr>
          <a:xfrm>
            <a:off x="8737600" y="3697240"/>
            <a:ext cx="914400" cy="914400"/>
          </a:xfrm>
          <a:prstGeom prst="rect">
            <a:avLst/>
          </a:prstGeom>
          <a:noFill/>
          <a:ln>
            <a:noFill/>
          </a:ln>
        </p:spPr>
      </p:pic>
      <p:pic>
        <p:nvPicPr>
          <p:cNvPr descr="Radio microphone with solid fill" id="228" name="Google Shape;228;p10"/>
          <p:cNvPicPr preferRelativeResize="0"/>
          <p:nvPr/>
        </p:nvPicPr>
        <p:blipFill rotWithShape="1">
          <a:blip r:embed="rId7">
            <a:alphaModFix/>
          </a:blip>
          <a:srcRect b="0" l="0" r="0" t="0"/>
          <a:stretch/>
        </p:blipFill>
        <p:spPr>
          <a:xfrm>
            <a:off x="9194800" y="4715155"/>
            <a:ext cx="914400" cy="914400"/>
          </a:xfrm>
          <a:prstGeom prst="rect">
            <a:avLst/>
          </a:prstGeom>
          <a:noFill/>
          <a:ln>
            <a:noFill/>
          </a:ln>
        </p:spPr>
      </p:pic>
      <p:pic>
        <p:nvPicPr>
          <p:cNvPr descr="Speakers with solid fill" id="229" name="Google Shape;229;p10"/>
          <p:cNvPicPr preferRelativeResize="0"/>
          <p:nvPr/>
        </p:nvPicPr>
        <p:blipFill rotWithShape="1">
          <a:blip r:embed="rId8">
            <a:alphaModFix/>
          </a:blip>
          <a:srcRect b="0" l="0" r="0" t="0"/>
          <a:stretch/>
        </p:blipFill>
        <p:spPr>
          <a:xfrm>
            <a:off x="10896600" y="3697240"/>
            <a:ext cx="914400" cy="914400"/>
          </a:xfrm>
          <a:prstGeom prst="rect">
            <a:avLst/>
          </a:prstGeom>
          <a:noFill/>
          <a:ln>
            <a:noFill/>
          </a:ln>
        </p:spPr>
      </p:pic>
      <p:pic>
        <p:nvPicPr>
          <p:cNvPr descr="Web cam with solid fill" id="230" name="Google Shape;230;p10"/>
          <p:cNvPicPr preferRelativeResize="0"/>
          <p:nvPr/>
        </p:nvPicPr>
        <p:blipFill rotWithShape="1">
          <a:blip r:embed="rId9">
            <a:alphaModFix/>
          </a:blip>
          <a:srcRect b="0" l="0" r="0" t="0"/>
          <a:stretch/>
        </p:blipFill>
        <p:spPr>
          <a:xfrm>
            <a:off x="9817100" y="3697240"/>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xEl>
                                              <p:pRg end="0" st="0"/>
                                            </p:txEl>
                                          </p:spTgt>
                                        </p:tgtEl>
                                        <p:attrNameLst>
                                          <p:attrName>style.visibility</p:attrName>
                                        </p:attrNameLst>
                                      </p:cBhvr>
                                      <p:to>
                                        <p:strVal val="visible"/>
                                      </p:to>
                                    </p:set>
                                    <p:animEffect filter="fade" transition="in">
                                      <p:cBhvr>
                                        <p:cTn dur="500"/>
                                        <p:tgtEl>
                                          <p:spTgt spid="2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xEl>
                                              <p:pRg end="1" st="1"/>
                                            </p:txEl>
                                          </p:spTgt>
                                        </p:tgtEl>
                                        <p:attrNameLst>
                                          <p:attrName>style.visibility</p:attrName>
                                        </p:attrNameLst>
                                      </p:cBhvr>
                                      <p:to>
                                        <p:strVal val="visible"/>
                                      </p:to>
                                    </p:set>
                                    <p:animEffect filter="fade" transition="in">
                                      <p:cBhvr>
                                        <p:cTn dur="500"/>
                                        <p:tgtEl>
                                          <p:spTgt spid="2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xEl>
                                              <p:pRg end="2" st="2"/>
                                            </p:txEl>
                                          </p:spTgt>
                                        </p:tgtEl>
                                        <p:attrNameLst>
                                          <p:attrName>style.visibility</p:attrName>
                                        </p:attrNameLst>
                                      </p:cBhvr>
                                      <p:to>
                                        <p:strVal val="visible"/>
                                      </p:to>
                                    </p:set>
                                    <p:animEffect filter="fade" transition="in">
                                      <p:cBhvr>
                                        <p:cTn dur="500"/>
                                        <p:tgtEl>
                                          <p:spTgt spid="22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4"/>
                                        </p:tgtEl>
                                        <p:attrNameLst>
                                          <p:attrName>style.visibility</p:attrName>
                                        </p:attrNameLst>
                                      </p:cBhvr>
                                      <p:to>
                                        <p:strVal val="visible"/>
                                      </p:to>
                                    </p:set>
                                    <p:anim calcmode="lin" valueType="num">
                                      <p:cBhvr additive="base">
                                        <p:cTn dur="500"/>
                                        <p:tgtEl>
                                          <p:spTgt spid="22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5"/>
                                        </p:tgtEl>
                                        <p:attrNameLst>
                                          <p:attrName>style.visibility</p:attrName>
                                        </p:attrNameLst>
                                      </p:cBhvr>
                                      <p:to>
                                        <p:strVal val="visible"/>
                                      </p:to>
                                    </p:set>
                                    <p:anim calcmode="lin" valueType="num">
                                      <p:cBhvr additive="base">
                                        <p:cTn dur="500"/>
                                        <p:tgtEl>
                                          <p:spTgt spid="22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7"/>
                                        </p:tgtEl>
                                        <p:attrNameLst>
                                          <p:attrName>style.visibility</p:attrName>
                                        </p:attrNameLst>
                                      </p:cBhvr>
                                      <p:to>
                                        <p:strVal val="visible"/>
                                      </p:to>
                                    </p:set>
                                    <p:anim calcmode="lin" valueType="num">
                                      <p:cBhvr additive="base">
                                        <p:cTn dur="500"/>
                                        <p:tgtEl>
                                          <p:spTgt spid="22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0"/>
                                        </p:tgtEl>
                                        <p:attrNameLst>
                                          <p:attrName>style.visibility</p:attrName>
                                        </p:attrNameLst>
                                      </p:cBhvr>
                                      <p:to>
                                        <p:strVal val="visible"/>
                                      </p:to>
                                    </p:set>
                                    <p:anim calcmode="lin" valueType="num">
                                      <p:cBhvr additive="base">
                                        <p:cTn dur="500"/>
                                        <p:tgtEl>
                                          <p:spTgt spid="23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9"/>
                                        </p:tgtEl>
                                        <p:attrNameLst>
                                          <p:attrName>style.visibility</p:attrName>
                                        </p:attrNameLst>
                                      </p:cBhvr>
                                      <p:to>
                                        <p:strVal val="visible"/>
                                      </p:to>
                                    </p:set>
                                    <p:anim calcmode="lin" valueType="num">
                                      <p:cBhvr additive="base">
                                        <p:cTn dur="500"/>
                                        <p:tgtEl>
                                          <p:spTgt spid="22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6"/>
                                        </p:tgtEl>
                                        <p:attrNameLst>
                                          <p:attrName>style.visibility</p:attrName>
                                        </p:attrNameLst>
                                      </p:cBhvr>
                                      <p:to>
                                        <p:strVal val="visible"/>
                                      </p:to>
                                    </p:set>
                                    <p:anim calcmode="lin" valueType="num">
                                      <p:cBhvr additive="base">
                                        <p:cTn dur="500"/>
                                        <p:tgtEl>
                                          <p:spTgt spid="22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8"/>
                                        </p:tgtEl>
                                        <p:attrNameLst>
                                          <p:attrName>style.visibility</p:attrName>
                                        </p:attrNameLst>
                                      </p:cBhvr>
                                      <p:to>
                                        <p:strVal val="visible"/>
                                      </p:to>
                                    </p:set>
                                    <p:anim calcmode="lin" valueType="num">
                                      <p:cBhvr additive="base">
                                        <p:cTn dur="500"/>
                                        <p:tgtEl>
                                          <p:spTgt spid="22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1"/>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HARDWARE VS. SOFTWARE</a:t>
            </a:r>
            <a:endParaRPr/>
          </a:p>
        </p:txBody>
      </p:sp>
      <p:graphicFrame>
        <p:nvGraphicFramePr>
          <p:cNvPr id="236" name="Google Shape;236;p11"/>
          <p:cNvGraphicFramePr/>
          <p:nvPr/>
        </p:nvGraphicFramePr>
        <p:xfrm>
          <a:off x="838200" y="1825625"/>
          <a:ext cx="3000000" cy="3000000"/>
        </p:xfrm>
        <a:graphic>
          <a:graphicData uri="http://schemas.openxmlformats.org/drawingml/2006/table">
            <a:tbl>
              <a:tblPr bandRow="1" firstRow="1">
                <a:noFill/>
                <a:tableStyleId>{A167AE30-01D6-4340-B256-95F87D6ADF2B}</a:tableStyleId>
              </a:tblPr>
              <a:tblGrid>
                <a:gridCol w="5257800"/>
                <a:gridCol w="5257800"/>
              </a:tblGrid>
              <a:tr h="370850">
                <a:tc>
                  <a:txBody>
                    <a:bodyPr/>
                    <a:lstStyle/>
                    <a:p>
                      <a:pPr indent="0" lvl="0" marL="0" marR="0" rtl="0" algn="ctr">
                        <a:spcBef>
                          <a:spcPts val="0"/>
                        </a:spcBef>
                        <a:spcAft>
                          <a:spcPts val="0"/>
                        </a:spcAft>
                        <a:buNone/>
                      </a:pPr>
                      <a:r>
                        <a:rPr lang="sl-SI" sz="1800" u="none" cap="none" strike="noStrike"/>
                        <a:t>HARDWARE</a:t>
                      </a:r>
                      <a:endParaRPr/>
                    </a:p>
                  </a:txBody>
                  <a:tcPr marT="45725" marB="45725" marR="91450" marL="91450">
                    <a:solidFill>
                      <a:srgbClr val="42ACE6"/>
                    </a:solidFill>
                  </a:tcPr>
                </a:tc>
                <a:tc>
                  <a:txBody>
                    <a:bodyPr/>
                    <a:lstStyle/>
                    <a:p>
                      <a:pPr indent="0" lvl="0" marL="0" marR="0" rtl="0" algn="ctr">
                        <a:spcBef>
                          <a:spcPts val="0"/>
                        </a:spcBef>
                        <a:spcAft>
                          <a:spcPts val="0"/>
                        </a:spcAft>
                        <a:buNone/>
                      </a:pPr>
                      <a:r>
                        <a:rPr lang="sl-SI" sz="1800" u="none" cap="none" strike="noStrike"/>
                        <a:t>SOFTWARE</a:t>
                      </a:r>
                      <a:endParaRPr/>
                    </a:p>
                  </a:txBody>
                  <a:tcPr marT="45725" marB="45725" marR="91450" marL="91450">
                    <a:solidFill>
                      <a:srgbClr val="42ACE6"/>
                    </a:solidFill>
                  </a:tcPr>
                </a:tc>
              </a:tr>
              <a:tr h="370850">
                <a:tc>
                  <a:txBody>
                    <a:bodyPr/>
                    <a:lstStyle/>
                    <a:p>
                      <a:pPr indent="0" lvl="0" marL="0" marR="0" rtl="0" algn="ctr">
                        <a:spcBef>
                          <a:spcPts val="0"/>
                        </a:spcBef>
                        <a:spcAft>
                          <a:spcPts val="0"/>
                        </a:spcAft>
                        <a:buNone/>
                      </a:pPr>
                      <a:r>
                        <a:rPr b="1" lang="sl-SI" sz="1800" u="none" cap="none" strike="noStrike"/>
                        <a:t>Materielle Komponenten</a:t>
                      </a:r>
                      <a:r>
                        <a:rPr b="0" lang="sl-SI" sz="1800" u="none" cap="none" strike="noStrike"/>
                        <a:t>, Teile oder Geräte, die erforderlich sind, um Daten zu verarbeiten, zu speichern oder die Software auszuführen.</a:t>
                      </a:r>
                      <a:endParaRPr b="0" sz="1800" u="none" cap="none" strike="noStrike"/>
                    </a:p>
                  </a:txBody>
                  <a:tcPr marT="45725" marB="45725" marR="91450" marL="91450">
                    <a:solidFill>
                      <a:srgbClr val="81DDFC">
                        <a:alpha val="20000"/>
                      </a:srgbClr>
                    </a:solidFill>
                  </a:tcPr>
                </a:tc>
                <a:tc>
                  <a:txBody>
                    <a:bodyPr/>
                    <a:lstStyle/>
                    <a:p>
                      <a:pPr indent="0" lvl="0" marL="0" marR="0" rtl="0" algn="ctr">
                        <a:spcBef>
                          <a:spcPts val="0"/>
                        </a:spcBef>
                        <a:spcAft>
                          <a:spcPts val="0"/>
                        </a:spcAft>
                        <a:buNone/>
                      </a:pPr>
                      <a:r>
                        <a:rPr b="1" lang="sl-SI" sz="1800" u="none" cap="none" strike="noStrike"/>
                        <a:t>Anwendungen</a:t>
                      </a:r>
                      <a:r>
                        <a:rPr b="0" lang="sl-SI" sz="1800" u="none" cap="none" strike="noStrike"/>
                        <a:t> (Sammlung von Anweisungen und Prozeduren), die das Gerät zum Laufen bringen und es dem Benutzer ermöglichen, mit der Hardware zu interagieren, um eine bestimmte Aufgabe zu erfüllen.</a:t>
                      </a:r>
                      <a:endParaRPr b="0" sz="1800" u="none" cap="none" strike="noStrike"/>
                    </a:p>
                  </a:txBody>
                  <a:tcPr marT="45725" marB="45725" marR="91450" marL="91450">
                    <a:solidFill>
                      <a:srgbClr val="81DDFC">
                        <a:alpha val="20000"/>
                      </a:srgbClr>
                    </a:solidFill>
                  </a:tcPr>
                </a:tc>
              </a:tr>
              <a:tr h="370850">
                <a:tc>
                  <a:txBody>
                    <a:bodyPr/>
                    <a:lstStyle/>
                    <a:p>
                      <a:pPr indent="0" lvl="0" marL="0" marR="0" rtl="0" algn="ctr">
                        <a:spcBef>
                          <a:spcPts val="0"/>
                        </a:spcBef>
                        <a:spcAft>
                          <a:spcPts val="0"/>
                        </a:spcAft>
                        <a:buNone/>
                      </a:pPr>
                      <a:r>
                        <a:rPr lang="sl-SI" sz="1800" u="none" cap="none" strike="noStrike"/>
                        <a:t>Hardware ist abhängig von Software - sie beginnt zu funktionieren, wenn die Software geladen und ausgeführt wird.</a:t>
                      </a:r>
                      <a:endParaRPr sz="1800" u="none" cap="none" strike="noStrike"/>
                    </a:p>
                  </a:txBody>
                  <a:tcPr marT="45725" marB="45725" marR="91450" marL="91450"/>
                </a:tc>
                <a:tc>
                  <a:txBody>
                    <a:bodyPr/>
                    <a:lstStyle/>
                    <a:p>
                      <a:pPr indent="0" lvl="0" marL="0" marR="0" rtl="0" algn="ctr">
                        <a:spcBef>
                          <a:spcPts val="0"/>
                        </a:spcBef>
                        <a:spcAft>
                          <a:spcPts val="0"/>
                        </a:spcAft>
                        <a:buNone/>
                      </a:pPr>
                      <a:r>
                        <a:rPr lang="sl-SI" sz="1800" u="none" cap="none" strike="noStrike"/>
                        <a:t>Software ist von der Hardware abhängig - Software kann nicht ausgeführt werden und kann ohne Hardware keine Aufgaben erfüllen.</a:t>
                      </a:r>
                      <a:endParaRPr sz="1800" u="none" cap="none" strike="noStrike"/>
                    </a:p>
                  </a:txBody>
                  <a:tcPr marT="45725" marB="45725" marR="91450" marL="91450"/>
                </a:tc>
              </a:tr>
              <a:tr h="370850">
                <a:tc>
                  <a:txBody>
                    <a:bodyPr/>
                    <a:lstStyle/>
                    <a:p>
                      <a:pPr indent="0" lvl="0" marL="0" marR="0" rtl="0" algn="ctr">
                        <a:spcBef>
                          <a:spcPts val="0"/>
                        </a:spcBef>
                        <a:spcAft>
                          <a:spcPts val="0"/>
                        </a:spcAft>
                        <a:buNone/>
                      </a:pPr>
                      <a:r>
                        <a:rPr lang="sl-SI" sz="1800" u="none" cap="none" strike="noStrike"/>
                        <a:t>Hardware wird </a:t>
                      </a:r>
                      <a:r>
                        <a:rPr b="1" lang="sl-SI" sz="1800" u="none" cap="none" strike="noStrike"/>
                        <a:t>hergestellt</a:t>
                      </a:r>
                      <a:r>
                        <a:rPr lang="sl-SI" sz="1800" u="none" cap="none" strike="noStrike"/>
                        <a:t>.</a:t>
                      </a:r>
                      <a:endParaRPr/>
                    </a:p>
                  </a:txBody>
                  <a:tcPr marT="45725" marB="45725" marR="91450" marL="91450">
                    <a:solidFill>
                      <a:srgbClr val="81DDFC">
                        <a:alpha val="20000"/>
                      </a:srgbClr>
                    </a:solidFill>
                  </a:tcPr>
                </a:tc>
                <a:tc>
                  <a:txBody>
                    <a:bodyPr/>
                    <a:lstStyle/>
                    <a:p>
                      <a:pPr indent="0" lvl="0" marL="0" marR="0" rtl="0" algn="ctr">
                        <a:spcBef>
                          <a:spcPts val="0"/>
                        </a:spcBef>
                        <a:spcAft>
                          <a:spcPts val="0"/>
                        </a:spcAft>
                        <a:buNone/>
                      </a:pPr>
                      <a:r>
                        <a:rPr lang="sl-SI" sz="1800" u="none" cap="none" strike="noStrike"/>
                        <a:t>Software wird </a:t>
                      </a:r>
                      <a:r>
                        <a:rPr b="1" lang="sl-SI" sz="1800" u="none" cap="none" strike="noStrike"/>
                        <a:t>entwickelt und konstruiert</a:t>
                      </a:r>
                      <a:r>
                        <a:rPr lang="sl-SI" sz="1800" u="none" cap="none" strike="noStrike"/>
                        <a:t>.</a:t>
                      </a:r>
                      <a:endParaRPr sz="1800" u="none" cap="none" strike="noStrike"/>
                    </a:p>
                  </a:txBody>
                  <a:tcPr marT="45725" marB="45725" marR="91450" marL="91450">
                    <a:solidFill>
                      <a:srgbClr val="81DDFC">
                        <a:alpha val="20000"/>
                      </a:srgbClr>
                    </a:solidFill>
                  </a:tcPr>
                </a:tc>
              </a:tr>
              <a:tr h="370850">
                <a:tc>
                  <a:txBody>
                    <a:bodyPr/>
                    <a:lstStyle/>
                    <a:p>
                      <a:pPr indent="0" lvl="0" marL="0" marR="0" rtl="0" algn="ctr">
                        <a:spcBef>
                          <a:spcPts val="0"/>
                        </a:spcBef>
                        <a:spcAft>
                          <a:spcPts val="0"/>
                        </a:spcAft>
                        <a:buNone/>
                      </a:pPr>
                      <a:r>
                        <a:rPr lang="sl-SI" sz="1800" u="none" cap="none" strike="noStrike"/>
                        <a:t>Wenn sie beschädigt ist, wird sie normalerweise </a:t>
                      </a:r>
                      <a:r>
                        <a:rPr b="1" lang="sl-SI" sz="1800" u="none" cap="none" strike="noStrike"/>
                        <a:t>ersetzt</a:t>
                      </a:r>
                      <a:r>
                        <a:rPr lang="sl-SI" sz="1800" u="none" cap="none" strike="noStrike"/>
                        <a:t> (oder die Komponenten werden </a:t>
                      </a:r>
                      <a:r>
                        <a:rPr b="1" lang="sl-SI" sz="1800" u="none" cap="none" strike="noStrike"/>
                        <a:t>ausgetauscht</a:t>
                      </a:r>
                      <a:r>
                        <a:rPr lang="sl-SI" sz="1800" u="none" cap="none" strike="noStrike"/>
                        <a:t>).</a:t>
                      </a:r>
                      <a:endParaRPr sz="1800" u="none" cap="none" strike="noStrike"/>
                    </a:p>
                  </a:txBody>
                  <a:tcPr marT="45725" marB="45725" marR="91450" marL="91450"/>
                </a:tc>
                <a:tc>
                  <a:txBody>
                    <a:bodyPr/>
                    <a:lstStyle/>
                    <a:p>
                      <a:pPr indent="0" lvl="0" marL="0" marR="0" rtl="0" algn="ctr">
                        <a:spcBef>
                          <a:spcPts val="0"/>
                        </a:spcBef>
                        <a:spcAft>
                          <a:spcPts val="0"/>
                        </a:spcAft>
                        <a:buNone/>
                      </a:pPr>
                      <a:r>
                        <a:rPr lang="sl-SI" sz="1800" u="none" cap="none" strike="noStrike"/>
                        <a:t>Wenn sie beschädigt wird, können </a:t>
                      </a:r>
                      <a:r>
                        <a:rPr b="1" lang="sl-SI" sz="1800" u="none" cap="none" strike="noStrike"/>
                        <a:t>Sicherungskopien</a:t>
                      </a:r>
                      <a:r>
                        <a:rPr lang="sl-SI" sz="1800" u="none" cap="none" strike="noStrike"/>
                        <a:t> installiert und </a:t>
                      </a:r>
                      <a:r>
                        <a:rPr b="1" lang="sl-SI" sz="1800" u="none" cap="none" strike="noStrike"/>
                        <a:t>Daten wiederhergestellt</a:t>
                      </a:r>
                      <a:r>
                        <a:rPr lang="sl-SI" sz="1800" u="none" cap="none" strike="noStrike"/>
                        <a:t> werden.</a:t>
                      </a:r>
                      <a:endParaRPr sz="1800" u="none" cap="none" strike="noStrike"/>
                    </a:p>
                  </a:txBody>
                  <a:tcPr marT="45725" marB="45725" marR="91450" marL="91450"/>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2"/>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DLTH-TYPEN</a:t>
            </a:r>
            <a:endParaRPr/>
          </a:p>
        </p:txBody>
      </p:sp>
      <p:sp>
        <p:nvSpPr>
          <p:cNvPr id="243" name="Google Shape;243;p12"/>
          <p:cNvSpPr txBox="1"/>
          <p:nvPr>
            <p:ph idx="1" type="body"/>
          </p:nvPr>
        </p:nvSpPr>
        <p:spPr>
          <a:xfrm>
            <a:off x="838199" y="1825625"/>
            <a:ext cx="5476103" cy="4351338"/>
          </a:xfrm>
          <a:prstGeom prst="rect">
            <a:avLst/>
          </a:prstGeom>
          <a:noFill/>
          <a:ln>
            <a:noFill/>
          </a:ln>
        </p:spPr>
        <p:txBody>
          <a:bodyPr anchorCtr="0" anchor="t" bIns="45700" lIns="91425" spcFirstLastPara="1" rIns="91425" wrap="square" tIns="45700">
            <a:noAutofit/>
          </a:bodyPr>
          <a:lstStyle/>
          <a:p>
            <a:pPr indent="-355600" lvl="0" marL="355600" rtl="0" algn="l">
              <a:lnSpc>
                <a:spcPct val="90000"/>
              </a:lnSpc>
              <a:spcBef>
                <a:spcPts val="0"/>
              </a:spcBef>
              <a:spcAft>
                <a:spcPts val="0"/>
              </a:spcAft>
              <a:buSzPts val="2000"/>
              <a:buChar char="►"/>
            </a:pPr>
            <a:r>
              <a:rPr b="1" lang="sl-SI" sz="2000"/>
              <a:t>Personal Computer / Laptops</a:t>
            </a:r>
            <a:endParaRPr/>
          </a:p>
          <a:p>
            <a:pPr indent="-355600" lvl="0" marL="355600" rtl="0" algn="l">
              <a:lnSpc>
                <a:spcPct val="90000"/>
              </a:lnSpc>
              <a:spcBef>
                <a:spcPts val="0"/>
              </a:spcBef>
              <a:spcAft>
                <a:spcPts val="0"/>
              </a:spcAft>
              <a:buSzPts val="2000"/>
              <a:buChar char="►"/>
            </a:pPr>
            <a:r>
              <a:rPr b="1" lang="sl-SI" sz="2000"/>
              <a:t>Smartphones / Tablets / E-Reader</a:t>
            </a:r>
            <a:endParaRPr/>
          </a:p>
          <a:p>
            <a:pPr indent="-355600" lvl="0" marL="355600" rtl="0" algn="l">
              <a:lnSpc>
                <a:spcPct val="90000"/>
              </a:lnSpc>
              <a:spcBef>
                <a:spcPts val="0"/>
              </a:spcBef>
              <a:spcAft>
                <a:spcPts val="0"/>
              </a:spcAft>
              <a:buSzPts val="2000"/>
              <a:buChar char="►"/>
            </a:pPr>
            <a:r>
              <a:rPr b="1" lang="sl-SI" sz="2000"/>
              <a:t>Eingabegeräte</a:t>
            </a:r>
            <a:endParaRPr/>
          </a:p>
          <a:p>
            <a:pPr indent="-355600" lvl="1" marL="812800" rtl="0" algn="l">
              <a:lnSpc>
                <a:spcPct val="90000"/>
              </a:lnSpc>
              <a:spcBef>
                <a:spcPts val="0"/>
              </a:spcBef>
              <a:spcAft>
                <a:spcPts val="0"/>
              </a:spcAft>
              <a:buSzPts val="1800"/>
              <a:buChar char="▶"/>
            </a:pPr>
            <a:r>
              <a:rPr lang="sl-SI" sz="1800"/>
              <a:t>Scanner</a:t>
            </a:r>
            <a:endParaRPr/>
          </a:p>
          <a:p>
            <a:pPr indent="-355600" lvl="1" marL="812800" rtl="0" algn="l">
              <a:lnSpc>
                <a:spcPct val="90000"/>
              </a:lnSpc>
              <a:spcBef>
                <a:spcPts val="0"/>
              </a:spcBef>
              <a:spcAft>
                <a:spcPts val="0"/>
              </a:spcAft>
              <a:buSzPts val="1800"/>
              <a:buChar char="▶"/>
            </a:pPr>
            <a:r>
              <a:rPr lang="sl-SI" sz="1800"/>
              <a:t>[Web]Kameras, 360°-Kameras</a:t>
            </a:r>
            <a:endParaRPr/>
          </a:p>
          <a:p>
            <a:pPr indent="-355600" lvl="1" marL="812800" rtl="0" algn="l">
              <a:lnSpc>
                <a:spcPct val="90000"/>
              </a:lnSpc>
              <a:spcBef>
                <a:spcPts val="0"/>
              </a:spcBef>
              <a:spcAft>
                <a:spcPts val="0"/>
              </a:spcAft>
              <a:buSzPts val="1800"/>
              <a:buChar char="▶"/>
            </a:pPr>
            <a:r>
              <a:rPr lang="sl-SI" sz="1800"/>
              <a:t>Recorder</a:t>
            </a:r>
            <a:endParaRPr/>
          </a:p>
          <a:p>
            <a:pPr indent="-355600" lvl="0" marL="355600" rtl="0" algn="l">
              <a:lnSpc>
                <a:spcPct val="90000"/>
              </a:lnSpc>
              <a:spcBef>
                <a:spcPts val="0"/>
              </a:spcBef>
              <a:spcAft>
                <a:spcPts val="0"/>
              </a:spcAft>
              <a:buSzPts val="2000"/>
              <a:buChar char="►"/>
            </a:pPr>
            <a:r>
              <a:rPr b="1" lang="sl-SI" sz="2000"/>
              <a:t>Ausgabegeräte</a:t>
            </a:r>
            <a:endParaRPr/>
          </a:p>
          <a:p>
            <a:pPr indent="-355600" lvl="1" marL="812800" rtl="0" algn="l">
              <a:lnSpc>
                <a:spcPct val="90000"/>
              </a:lnSpc>
              <a:spcBef>
                <a:spcPts val="0"/>
              </a:spcBef>
              <a:spcAft>
                <a:spcPts val="0"/>
              </a:spcAft>
              <a:buSzPts val="1800"/>
              <a:buChar char="▶"/>
            </a:pPr>
            <a:r>
              <a:rPr lang="sl-SI" sz="1800"/>
              <a:t>Drucker</a:t>
            </a:r>
            <a:endParaRPr/>
          </a:p>
          <a:p>
            <a:pPr indent="-355600" lvl="1" marL="812800" rtl="0" algn="l">
              <a:lnSpc>
                <a:spcPct val="90000"/>
              </a:lnSpc>
              <a:spcBef>
                <a:spcPts val="0"/>
              </a:spcBef>
              <a:spcAft>
                <a:spcPts val="0"/>
              </a:spcAft>
              <a:buSzPts val="1800"/>
              <a:buChar char="▶"/>
            </a:pPr>
            <a:r>
              <a:rPr lang="sl-SI" sz="1800"/>
              <a:t>Lautsprecher</a:t>
            </a:r>
            <a:endParaRPr/>
          </a:p>
          <a:p>
            <a:pPr indent="-355600" lvl="0" marL="355600" rtl="0" algn="l">
              <a:lnSpc>
                <a:spcPct val="90000"/>
              </a:lnSpc>
              <a:spcBef>
                <a:spcPts val="0"/>
              </a:spcBef>
              <a:spcAft>
                <a:spcPts val="0"/>
              </a:spcAft>
              <a:buSzPts val="2000"/>
              <a:buChar char="►"/>
            </a:pPr>
            <a:r>
              <a:rPr b="1" lang="sl-SI" sz="2000"/>
              <a:t>Speichergeräte</a:t>
            </a:r>
            <a:endParaRPr/>
          </a:p>
          <a:p>
            <a:pPr indent="-355600" lvl="1" marL="812800" rtl="0" algn="l">
              <a:lnSpc>
                <a:spcPct val="90000"/>
              </a:lnSpc>
              <a:spcBef>
                <a:spcPts val="0"/>
              </a:spcBef>
              <a:spcAft>
                <a:spcPts val="0"/>
              </a:spcAft>
              <a:buSzPts val="1800"/>
              <a:buChar char="▶"/>
            </a:pPr>
            <a:r>
              <a:rPr lang="sl-SI" sz="1800"/>
              <a:t>USB-Sticks</a:t>
            </a:r>
            <a:endParaRPr/>
          </a:p>
          <a:p>
            <a:pPr indent="-355600" lvl="1" marL="812800" rtl="0" algn="l">
              <a:lnSpc>
                <a:spcPct val="90000"/>
              </a:lnSpc>
              <a:spcBef>
                <a:spcPts val="0"/>
              </a:spcBef>
              <a:spcAft>
                <a:spcPts val="0"/>
              </a:spcAft>
              <a:buSzPts val="1800"/>
              <a:buChar char="▶"/>
            </a:pPr>
            <a:r>
              <a:rPr lang="sl-SI" sz="1800"/>
              <a:t>Speicherkarten</a:t>
            </a:r>
            <a:endParaRPr/>
          </a:p>
          <a:p>
            <a:pPr indent="-355600" lvl="1" marL="812800" rtl="0" algn="l">
              <a:lnSpc>
                <a:spcPct val="90000"/>
              </a:lnSpc>
              <a:spcBef>
                <a:spcPts val="0"/>
              </a:spcBef>
              <a:spcAft>
                <a:spcPts val="0"/>
              </a:spcAft>
              <a:buSzPts val="1800"/>
              <a:buChar char="▶"/>
            </a:pPr>
            <a:r>
              <a:rPr lang="sl-SI" sz="1800"/>
              <a:t>Externe Laufwerke</a:t>
            </a:r>
            <a:endParaRPr/>
          </a:p>
          <a:p>
            <a:pPr indent="-355600" lvl="0" marL="355600" rtl="0" algn="l">
              <a:lnSpc>
                <a:spcPct val="90000"/>
              </a:lnSpc>
              <a:spcBef>
                <a:spcPts val="0"/>
              </a:spcBef>
              <a:spcAft>
                <a:spcPts val="0"/>
              </a:spcAft>
              <a:buSzPts val="2000"/>
              <a:buChar char="►"/>
            </a:pPr>
            <a:r>
              <a:rPr b="1" lang="sl-SI" sz="2000"/>
              <a:t>Multimedia-Geräte</a:t>
            </a:r>
            <a:endParaRPr/>
          </a:p>
          <a:p>
            <a:pPr indent="-355600" lvl="0" marL="355600" rtl="0" algn="l">
              <a:lnSpc>
                <a:spcPct val="90000"/>
              </a:lnSpc>
              <a:spcBef>
                <a:spcPts val="0"/>
              </a:spcBef>
              <a:spcAft>
                <a:spcPts val="0"/>
              </a:spcAft>
              <a:buSzPts val="2000"/>
              <a:buChar char="►"/>
            </a:pPr>
            <a:r>
              <a:rPr b="1" lang="sl-SI" sz="2000"/>
              <a:t>VR/AR/XR-Headsets</a:t>
            </a:r>
            <a:endParaRPr/>
          </a:p>
          <a:p>
            <a:pPr indent="-355600" lvl="0" marL="355600" rtl="0" algn="l">
              <a:lnSpc>
                <a:spcPct val="90000"/>
              </a:lnSpc>
              <a:spcBef>
                <a:spcPts val="0"/>
              </a:spcBef>
              <a:spcAft>
                <a:spcPts val="0"/>
              </a:spcAft>
              <a:buSzPts val="2000"/>
              <a:buChar char="►"/>
            </a:pPr>
            <a:r>
              <a:rPr b="1" lang="sl-SI" sz="2000"/>
              <a:t>Andere (kollaborative Roboter, IoT-Sensoren, ...)</a:t>
            </a:r>
            <a:endParaRPr/>
          </a:p>
        </p:txBody>
      </p:sp>
      <p:sp>
        <p:nvSpPr>
          <p:cNvPr id="244" name="Google Shape;244;p12"/>
          <p:cNvSpPr txBox="1"/>
          <p:nvPr/>
        </p:nvSpPr>
        <p:spPr>
          <a:xfrm>
            <a:off x="6096000" y="1825625"/>
            <a:ext cx="5257800"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42ACE6"/>
              </a:buClr>
              <a:buSzPts val="2800"/>
              <a:buFont typeface="Noto Sans Symbols"/>
              <a:buNone/>
            </a:pPr>
            <a:r>
              <a:t/>
            </a:r>
            <a:endParaRPr b="0" i="0" sz="2800" u="none" cap="none" strike="noStrike">
              <a:solidFill>
                <a:schemeClr val="dk1"/>
              </a:solidFill>
              <a:latin typeface="Arial"/>
              <a:ea typeface="Arial"/>
              <a:cs typeface="Arial"/>
              <a:sym typeface="Arial"/>
            </a:endParaRPr>
          </a:p>
        </p:txBody>
      </p:sp>
      <p:pic>
        <p:nvPicPr>
          <p:cNvPr descr="Laptop with solid fill" id="245" name="Google Shape;245;p12"/>
          <p:cNvPicPr preferRelativeResize="0"/>
          <p:nvPr/>
        </p:nvPicPr>
        <p:blipFill rotWithShape="1">
          <a:blip r:embed="rId3">
            <a:alphaModFix/>
          </a:blip>
          <a:srcRect b="0" l="0" r="0" t="0"/>
          <a:stretch/>
        </p:blipFill>
        <p:spPr>
          <a:xfrm>
            <a:off x="8794590" y="2254375"/>
            <a:ext cx="1116647" cy="1116647"/>
          </a:xfrm>
          <a:prstGeom prst="rect">
            <a:avLst/>
          </a:prstGeom>
          <a:noFill/>
          <a:ln>
            <a:noFill/>
          </a:ln>
        </p:spPr>
      </p:pic>
      <p:pic>
        <p:nvPicPr>
          <p:cNvPr descr="Computer with solid fill" id="246" name="Google Shape;246;p12"/>
          <p:cNvPicPr preferRelativeResize="0"/>
          <p:nvPr/>
        </p:nvPicPr>
        <p:blipFill rotWithShape="1">
          <a:blip r:embed="rId4">
            <a:alphaModFix/>
          </a:blip>
          <a:srcRect b="0" l="0" r="0" t="0"/>
          <a:stretch/>
        </p:blipFill>
        <p:spPr>
          <a:xfrm>
            <a:off x="8794590" y="4454319"/>
            <a:ext cx="1116647" cy="1116647"/>
          </a:xfrm>
          <a:prstGeom prst="rect">
            <a:avLst/>
          </a:prstGeom>
          <a:noFill/>
          <a:ln>
            <a:noFill/>
          </a:ln>
        </p:spPr>
      </p:pic>
      <p:pic>
        <p:nvPicPr>
          <p:cNvPr descr="Radio microphone with solid fill" id="247" name="Google Shape;247;p12"/>
          <p:cNvPicPr preferRelativeResize="0"/>
          <p:nvPr/>
        </p:nvPicPr>
        <p:blipFill rotWithShape="1">
          <a:blip r:embed="rId5">
            <a:alphaModFix/>
          </a:blip>
          <a:srcRect b="0" l="0" r="0" t="0"/>
          <a:stretch/>
        </p:blipFill>
        <p:spPr>
          <a:xfrm>
            <a:off x="7291625" y="4454319"/>
            <a:ext cx="1116647" cy="1116647"/>
          </a:xfrm>
          <a:prstGeom prst="rect">
            <a:avLst/>
          </a:prstGeom>
          <a:noFill/>
          <a:ln>
            <a:noFill/>
          </a:ln>
        </p:spPr>
      </p:pic>
      <p:pic>
        <p:nvPicPr>
          <p:cNvPr descr="Speakers with solid fill" id="248" name="Google Shape;248;p12"/>
          <p:cNvPicPr preferRelativeResize="0"/>
          <p:nvPr/>
        </p:nvPicPr>
        <p:blipFill rotWithShape="1">
          <a:blip r:embed="rId6">
            <a:alphaModFix/>
          </a:blip>
          <a:srcRect b="0" l="0" r="0" t="0"/>
          <a:stretch/>
        </p:blipFill>
        <p:spPr>
          <a:xfrm>
            <a:off x="8733313" y="3273240"/>
            <a:ext cx="1116647" cy="1116647"/>
          </a:xfrm>
          <a:prstGeom prst="rect">
            <a:avLst/>
          </a:prstGeom>
          <a:noFill/>
          <a:ln>
            <a:noFill/>
          </a:ln>
        </p:spPr>
      </p:pic>
      <p:pic>
        <p:nvPicPr>
          <p:cNvPr descr="Usb Stick with solid fill" id="249" name="Google Shape;249;p12"/>
          <p:cNvPicPr preferRelativeResize="0"/>
          <p:nvPr/>
        </p:nvPicPr>
        <p:blipFill rotWithShape="1">
          <a:blip r:embed="rId7">
            <a:alphaModFix/>
          </a:blip>
          <a:srcRect b="0" l="0" r="0" t="0"/>
          <a:stretch/>
        </p:blipFill>
        <p:spPr>
          <a:xfrm>
            <a:off x="10213181" y="3273240"/>
            <a:ext cx="1116647" cy="1116647"/>
          </a:xfrm>
          <a:prstGeom prst="rect">
            <a:avLst/>
          </a:prstGeom>
          <a:noFill/>
          <a:ln>
            <a:noFill/>
          </a:ln>
        </p:spPr>
      </p:pic>
      <p:pic>
        <p:nvPicPr>
          <p:cNvPr descr="USB with solid fill" id="250" name="Google Shape;250;p12"/>
          <p:cNvPicPr preferRelativeResize="0"/>
          <p:nvPr/>
        </p:nvPicPr>
        <p:blipFill rotWithShape="1">
          <a:blip r:embed="rId8">
            <a:alphaModFix/>
          </a:blip>
          <a:srcRect b="0" l="0" r="0" t="0"/>
          <a:stretch/>
        </p:blipFill>
        <p:spPr>
          <a:xfrm>
            <a:off x="10237152" y="2094285"/>
            <a:ext cx="1116647" cy="1116647"/>
          </a:xfrm>
          <a:prstGeom prst="rect">
            <a:avLst/>
          </a:prstGeom>
          <a:noFill/>
          <a:ln>
            <a:noFill/>
          </a:ln>
        </p:spPr>
      </p:pic>
      <p:pic>
        <p:nvPicPr>
          <p:cNvPr descr="Printer with solid fill" id="251" name="Google Shape;251;p12"/>
          <p:cNvPicPr preferRelativeResize="0"/>
          <p:nvPr/>
        </p:nvPicPr>
        <p:blipFill rotWithShape="1">
          <a:blip r:embed="rId9">
            <a:alphaModFix/>
          </a:blip>
          <a:srcRect b="0" l="0" r="0" t="0"/>
          <a:stretch/>
        </p:blipFill>
        <p:spPr>
          <a:xfrm>
            <a:off x="10237152" y="4454319"/>
            <a:ext cx="1116647" cy="1116647"/>
          </a:xfrm>
          <a:prstGeom prst="rect">
            <a:avLst/>
          </a:prstGeom>
          <a:noFill/>
          <a:ln>
            <a:noFill/>
          </a:ln>
        </p:spPr>
      </p:pic>
      <p:pic>
        <p:nvPicPr>
          <p:cNvPr descr="Virtual Reality headset with solid fill" id="252" name="Google Shape;252;p12"/>
          <p:cNvPicPr preferRelativeResize="0"/>
          <p:nvPr/>
        </p:nvPicPr>
        <p:blipFill rotWithShape="1">
          <a:blip r:embed="rId10">
            <a:alphaModFix/>
          </a:blip>
          <a:srcRect b="0" l="0" r="0" t="0"/>
          <a:stretch/>
        </p:blipFill>
        <p:spPr>
          <a:xfrm>
            <a:off x="5801200" y="4454319"/>
            <a:ext cx="1116647" cy="1116647"/>
          </a:xfrm>
          <a:prstGeom prst="rect">
            <a:avLst/>
          </a:prstGeom>
          <a:noFill/>
          <a:ln>
            <a:noFill/>
          </a:ln>
        </p:spPr>
      </p:pic>
      <p:pic>
        <p:nvPicPr>
          <p:cNvPr descr="Headphones with solid fill" id="253" name="Google Shape;253;p12"/>
          <p:cNvPicPr preferRelativeResize="0"/>
          <p:nvPr/>
        </p:nvPicPr>
        <p:blipFill rotWithShape="1">
          <a:blip r:embed="rId11">
            <a:alphaModFix/>
          </a:blip>
          <a:srcRect b="0" l="0" r="0" t="0"/>
          <a:stretch/>
        </p:blipFill>
        <p:spPr>
          <a:xfrm>
            <a:off x="5739923" y="2089650"/>
            <a:ext cx="1116647" cy="1116647"/>
          </a:xfrm>
          <a:prstGeom prst="rect">
            <a:avLst/>
          </a:prstGeom>
          <a:noFill/>
          <a:ln>
            <a:noFill/>
          </a:ln>
        </p:spPr>
      </p:pic>
      <p:pic>
        <p:nvPicPr>
          <p:cNvPr descr="Smart Phone with solid fill" id="254" name="Google Shape;254;p12"/>
          <p:cNvPicPr preferRelativeResize="0"/>
          <p:nvPr/>
        </p:nvPicPr>
        <p:blipFill rotWithShape="1">
          <a:blip r:embed="rId12">
            <a:alphaModFix/>
          </a:blip>
          <a:srcRect b="0" l="0" r="0" t="0"/>
          <a:stretch/>
        </p:blipFill>
        <p:spPr>
          <a:xfrm>
            <a:off x="7291625" y="2089650"/>
            <a:ext cx="1116647" cy="1116647"/>
          </a:xfrm>
          <a:prstGeom prst="rect">
            <a:avLst/>
          </a:prstGeom>
          <a:noFill/>
          <a:ln>
            <a:noFill/>
          </a:ln>
        </p:spPr>
      </p:pic>
      <p:pic>
        <p:nvPicPr>
          <p:cNvPr descr="Tablet with solid fill" id="255" name="Google Shape;255;p12"/>
          <p:cNvPicPr preferRelativeResize="0"/>
          <p:nvPr/>
        </p:nvPicPr>
        <p:blipFill rotWithShape="1">
          <a:blip r:embed="rId13">
            <a:alphaModFix/>
          </a:blip>
          <a:srcRect b="0" l="0" r="0" t="0"/>
          <a:stretch/>
        </p:blipFill>
        <p:spPr>
          <a:xfrm>
            <a:off x="5739923" y="3273240"/>
            <a:ext cx="1116647" cy="1116647"/>
          </a:xfrm>
          <a:prstGeom prst="rect">
            <a:avLst/>
          </a:prstGeom>
          <a:noFill/>
          <a:ln>
            <a:noFill/>
          </a:ln>
        </p:spPr>
      </p:pic>
      <p:pic>
        <p:nvPicPr>
          <p:cNvPr descr="Web cam with solid fill" id="256" name="Google Shape;256;p12"/>
          <p:cNvPicPr preferRelativeResize="0"/>
          <p:nvPr/>
        </p:nvPicPr>
        <p:blipFill rotWithShape="1">
          <a:blip r:embed="rId14">
            <a:alphaModFix/>
          </a:blip>
          <a:srcRect b="0" l="0" r="0" t="0"/>
          <a:stretch/>
        </p:blipFill>
        <p:spPr>
          <a:xfrm>
            <a:off x="7267654" y="3266094"/>
            <a:ext cx="1116647" cy="111664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0" st="0"/>
                                            </p:txEl>
                                          </p:spTgt>
                                        </p:tgtEl>
                                        <p:attrNameLst>
                                          <p:attrName>style.visibility</p:attrName>
                                        </p:attrNameLst>
                                      </p:cBhvr>
                                      <p:to>
                                        <p:strVal val="visible"/>
                                      </p:to>
                                    </p:set>
                                    <p:animEffect filter="fade" transition="in">
                                      <p:cBhvr>
                                        <p:cTn dur="500"/>
                                        <p:tgtEl>
                                          <p:spTgt spid="2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1" st="1"/>
                                            </p:txEl>
                                          </p:spTgt>
                                        </p:tgtEl>
                                        <p:attrNameLst>
                                          <p:attrName>style.visibility</p:attrName>
                                        </p:attrNameLst>
                                      </p:cBhvr>
                                      <p:to>
                                        <p:strVal val="visible"/>
                                      </p:to>
                                    </p:set>
                                    <p:animEffect filter="fade" transition="in">
                                      <p:cBhvr>
                                        <p:cTn dur="500"/>
                                        <p:tgtEl>
                                          <p:spTgt spid="24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2" st="2"/>
                                            </p:txEl>
                                          </p:spTgt>
                                        </p:tgtEl>
                                        <p:attrNameLst>
                                          <p:attrName>style.visibility</p:attrName>
                                        </p:attrNameLst>
                                      </p:cBhvr>
                                      <p:to>
                                        <p:strVal val="visible"/>
                                      </p:to>
                                    </p:set>
                                    <p:animEffect filter="fade" transition="in">
                                      <p:cBhvr>
                                        <p:cTn dur="500"/>
                                        <p:tgtEl>
                                          <p:spTgt spid="24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3" st="3"/>
                                            </p:txEl>
                                          </p:spTgt>
                                        </p:tgtEl>
                                        <p:attrNameLst>
                                          <p:attrName>style.visibility</p:attrName>
                                        </p:attrNameLst>
                                      </p:cBhvr>
                                      <p:to>
                                        <p:strVal val="visible"/>
                                      </p:to>
                                    </p:set>
                                    <p:animEffect filter="fade" transition="in">
                                      <p:cBhvr>
                                        <p:cTn dur="500"/>
                                        <p:tgtEl>
                                          <p:spTgt spid="24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4" st="4"/>
                                            </p:txEl>
                                          </p:spTgt>
                                        </p:tgtEl>
                                        <p:attrNameLst>
                                          <p:attrName>style.visibility</p:attrName>
                                        </p:attrNameLst>
                                      </p:cBhvr>
                                      <p:to>
                                        <p:strVal val="visible"/>
                                      </p:to>
                                    </p:set>
                                    <p:animEffect filter="fade" transition="in">
                                      <p:cBhvr>
                                        <p:cTn dur="500"/>
                                        <p:tgtEl>
                                          <p:spTgt spid="24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5" st="5"/>
                                            </p:txEl>
                                          </p:spTgt>
                                        </p:tgtEl>
                                        <p:attrNameLst>
                                          <p:attrName>style.visibility</p:attrName>
                                        </p:attrNameLst>
                                      </p:cBhvr>
                                      <p:to>
                                        <p:strVal val="visible"/>
                                      </p:to>
                                    </p:set>
                                    <p:animEffect filter="fade" transition="in">
                                      <p:cBhvr>
                                        <p:cTn dur="500"/>
                                        <p:tgtEl>
                                          <p:spTgt spid="24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6" st="6"/>
                                            </p:txEl>
                                          </p:spTgt>
                                        </p:tgtEl>
                                        <p:attrNameLst>
                                          <p:attrName>style.visibility</p:attrName>
                                        </p:attrNameLst>
                                      </p:cBhvr>
                                      <p:to>
                                        <p:strVal val="visible"/>
                                      </p:to>
                                    </p:set>
                                    <p:animEffect filter="fade" transition="in">
                                      <p:cBhvr>
                                        <p:cTn dur="500"/>
                                        <p:tgtEl>
                                          <p:spTgt spid="24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7" st="7"/>
                                            </p:txEl>
                                          </p:spTgt>
                                        </p:tgtEl>
                                        <p:attrNameLst>
                                          <p:attrName>style.visibility</p:attrName>
                                        </p:attrNameLst>
                                      </p:cBhvr>
                                      <p:to>
                                        <p:strVal val="visible"/>
                                      </p:to>
                                    </p:set>
                                    <p:animEffect filter="fade" transition="in">
                                      <p:cBhvr>
                                        <p:cTn dur="500"/>
                                        <p:tgtEl>
                                          <p:spTgt spid="24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8" st="8"/>
                                            </p:txEl>
                                          </p:spTgt>
                                        </p:tgtEl>
                                        <p:attrNameLst>
                                          <p:attrName>style.visibility</p:attrName>
                                        </p:attrNameLst>
                                      </p:cBhvr>
                                      <p:to>
                                        <p:strVal val="visible"/>
                                      </p:to>
                                    </p:set>
                                    <p:animEffect filter="fade" transition="in">
                                      <p:cBhvr>
                                        <p:cTn dur="500"/>
                                        <p:tgtEl>
                                          <p:spTgt spid="24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9" st="9"/>
                                            </p:txEl>
                                          </p:spTgt>
                                        </p:tgtEl>
                                        <p:attrNameLst>
                                          <p:attrName>style.visibility</p:attrName>
                                        </p:attrNameLst>
                                      </p:cBhvr>
                                      <p:to>
                                        <p:strVal val="visible"/>
                                      </p:to>
                                    </p:set>
                                    <p:animEffect filter="fade" transition="in">
                                      <p:cBhvr>
                                        <p:cTn dur="500"/>
                                        <p:tgtEl>
                                          <p:spTgt spid="24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10" st="10"/>
                                            </p:txEl>
                                          </p:spTgt>
                                        </p:tgtEl>
                                        <p:attrNameLst>
                                          <p:attrName>style.visibility</p:attrName>
                                        </p:attrNameLst>
                                      </p:cBhvr>
                                      <p:to>
                                        <p:strVal val="visible"/>
                                      </p:to>
                                    </p:set>
                                    <p:animEffect filter="fade" transition="in">
                                      <p:cBhvr>
                                        <p:cTn dur="500"/>
                                        <p:tgtEl>
                                          <p:spTgt spid="243">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11" st="11"/>
                                            </p:txEl>
                                          </p:spTgt>
                                        </p:tgtEl>
                                        <p:attrNameLst>
                                          <p:attrName>style.visibility</p:attrName>
                                        </p:attrNameLst>
                                      </p:cBhvr>
                                      <p:to>
                                        <p:strVal val="visible"/>
                                      </p:to>
                                    </p:set>
                                    <p:animEffect filter="fade" transition="in">
                                      <p:cBhvr>
                                        <p:cTn dur="500"/>
                                        <p:tgtEl>
                                          <p:spTgt spid="243">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12" st="12"/>
                                            </p:txEl>
                                          </p:spTgt>
                                        </p:tgtEl>
                                        <p:attrNameLst>
                                          <p:attrName>style.visibility</p:attrName>
                                        </p:attrNameLst>
                                      </p:cBhvr>
                                      <p:to>
                                        <p:strVal val="visible"/>
                                      </p:to>
                                    </p:set>
                                    <p:animEffect filter="fade" transition="in">
                                      <p:cBhvr>
                                        <p:cTn dur="500"/>
                                        <p:tgtEl>
                                          <p:spTgt spid="243">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13" st="13"/>
                                            </p:txEl>
                                          </p:spTgt>
                                        </p:tgtEl>
                                        <p:attrNameLst>
                                          <p:attrName>style.visibility</p:attrName>
                                        </p:attrNameLst>
                                      </p:cBhvr>
                                      <p:to>
                                        <p:strVal val="visible"/>
                                      </p:to>
                                    </p:set>
                                    <p:animEffect filter="fade" transition="in">
                                      <p:cBhvr>
                                        <p:cTn dur="500"/>
                                        <p:tgtEl>
                                          <p:spTgt spid="243">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14" st="14"/>
                                            </p:txEl>
                                          </p:spTgt>
                                        </p:tgtEl>
                                        <p:attrNameLst>
                                          <p:attrName>style.visibility</p:attrName>
                                        </p:attrNameLst>
                                      </p:cBhvr>
                                      <p:to>
                                        <p:strVal val="visible"/>
                                      </p:to>
                                    </p:set>
                                    <p:animEffect filter="fade" transition="in">
                                      <p:cBhvr>
                                        <p:cTn dur="500"/>
                                        <p:tgtEl>
                                          <p:spTgt spid="243">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15" st="15"/>
                                            </p:txEl>
                                          </p:spTgt>
                                        </p:tgtEl>
                                        <p:attrNameLst>
                                          <p:attrName>style.visibility</p:attrName>
                                        </p:attrNameLst>
                                      </p:cBhvr>
                                      <p:to>
                                        <p:strVal val="visible"/>
                                      </p:to>
                                    </p:set>
                                    <p:animEffect filter="fade" transition="in">
                                      <p:cBhvr>
                                        <p:cTn dur="500"/>
                                        <p:tgtEl>
                                          <p:spTgt spid="243">
                                            <p:txEl>
                                              <p:pRg end="15" st="1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0" st="0"/>
                                            </p:txEl>
                                          </p:spTgt>
                                        </p:tgtEl>
                                        <p:attrNameLst>
                                          <p:attrName>style.visibility</p:attrName>
                                        </p:attrNameLst>
                                      </p:cBhvr>
                                      <p:to>
                                        <p:strVal val="visible"/>
                                      </p:to>
                                    </p:set>
                                    <p:animEffect filter="fade" transition="in">
                                      <p:cBhvr>
                                        <p:cTn dur="500"/>
                                        <p:tgtEl>
                                          <p:spTgt spid="24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3"/>
          <p:cNvSpPr txBox="1"/>
          <p:nvPr>
            <p:ph type="title"/>
          </p:nvPr>
        </p:nvSpPr>
        <p:spPr>
          <a:xfrm>
            <a:off x="838200" y="1936611"/>
            <a:ext cx="10515600" cy="2317513"/>
          </a:xfrm>
          <a:prstGeom prst="rect">
            <a:avLst/>
          </a:prstGeom>
          <a:solidFill>
            <a:srgbClr val="FFFFFF">
              <a:alpha val="84705"/>
            </a:srgbClr>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Black"/>
              <a:buNone/>
            </a:pPr>
            <a:r>
              <a:rPr lang="sl-SI"/>
              <a:t>DLT-Hardware in Ihrem täglichen Leben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4"/>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EINZELÜBUNG</a:t>
            </a:r>
            <a:endParaRPr/>
          </a:p>
        </p:txBody>
      </p:sp>
      <p:sp>
        <p:nvSpPr>
          <p:cNvPr id="268" name="Google Shape;268;p14"/>
          <p:cNvSpPr txBox="1"/>
          <p:nvPr>
            <p:ph idx="1" type="body"/>
          </p:nvPr>
        </p:nvSpPr>
        <p:spPr>
          <a:xfrm>
            <a:off x="838200" y="1825625"/>
            <a:ext cx="8344196" cy="4192116"/>
          </a:xfrm>
          <a:prstGeom prst="rect">
            <a:avLst/>
          </a:prstGeom>
          <a:noFill/>
          <a:ln>
            <a:noFill/>
          </a:ln>
        </p:spPr>
        <p:txBody>
          <a:bodyPr anchorCtr="0" anchor="t" bIns="45700" lIns="91425" spcFirstLastPara="1" rIns="91425" wrap="square" tIns="45700">
            <a:normAutofit lnSpcReduction="10000"/>
          </a:bodyPr>
          <a:lstStyle/>
          <a:p>
            <a:pPr indent="-355600" lvl="0" marL="355600" rtl="0" algn="l">
              <a:lnSpc>
                <a:spcPct val="90000"/>
              </a:lnSpc>
              <a:spcBef>
                <a:spcPts val="0"/>
              </a:spcBef>
              <a:spcAft>
                <a:spcPts val="0"/>
              </a:spcAft>
              <a:buClr>
                <a:srgbClr val="42ACE6"/>
              </a:buClr>
              <a:buSzPts val="2800"/>
              <a:buFont typeface="Noto Sans Symbols"/>
              <a:buChar char="►"/>
            </a:pPr>
            <a:r>
              <a:rPr lang="sl-SI"/>
              <a:t>Denken Sie an Ihr tägliches Leben und Ihren Arbeitskontext:</a:t>
            </a:r>
            <a:endParaRPr/>
          </a:p>
          <a:p>
            <a:pPr indent="-355600" lvl="1" marL="812800" rtl="0" algn="l">
              <a:lnSpc>
                <a:spcPct val="90000"/>
              </a:lnSpc>
              <a:spcBef>
                <a:spcPts val="500"/>
              </a:spcBef>
              <a:spcAft>
                <a:spcPts val="0"/>
              </a:spcAft>
              <a:buSzPts val="2400"/>
              <a:buChar char="▶"/>
            </a:pPr>
            <a:r>
              <a:rPr lang="sl-SI"/>
              <a:t>Welche dieser Hardwaresysteme verwenden Sie täglich (sowohl im Privat- als auch im Berufsleben)? Auf welche Weise nutzen Sie sie? Gibt es Funktionen, die diese Systeme haben, die Sie nicht aktiv nutzen?</a:t>
            </a:r>
            <a:endParaRPr/>
          </a:p>
          <a:p>
            <a:pPr indent="-355600" lvl="1" marL="812800" rtl="0" algn="l">
              <a:lnSpc>
                <a:spcPct val="90000"/>
              </a:lnSpc>
              <a:spcBef>
                <a:spcPts val="500"/>
              </a:spcBef>
              <a:spcAft>
                <a:spcPts val="0"/>
              </a:spcAft>
              <a:buSzPts val="2400"/>
              <a:buChar char="▶"/>
            </a:pPr>
            <a:r>
              <a:rPr lang="sl-SI"/>
              <a:t>Welche dieser Hardwaresysteme sind für Sie neu? Welche haben Sie noch nie benutzt?</a:t>
            </a:r>
            <a:endParaRPr/>
          </a:p>
          <a:p>
            <a:pPr indent="-355600" lvl="1" marL="812800" rtl="0" algn="l">
              <a:lnSpc>
                <a:spcPct val="90000"/>
              </a:lnSpc>
              <a:spcBef>
                <a:spcPts val="500"/>
              </a:spcBef>
              <a:spcAft>
                <a:spcPts val="0"/>
              </a:spcAft>
              <a:buSzPts val="2400"/>
              <a:buChar char="▶"/>
            </a:pPr>
            <a:r>
              <a:rPr lang="sl-SI"/>
              <a:t>Welches dieser Systeme würden Sie im Idealfall bei Ihrer Arbeit einsetzen wollen (unter Berücksichtigung der spezifischen Lernergebnisse, die Sie erreichen wollen)?</a:t>
            </a:r>
            <a:endParaRPr/>
          </a:p>
        </p:txBody>
      </p:sp>
      <p:sp>
        <p:nvSpPr>
          <p:cNvPr id="269" name="Google Shape;269;p14"/>
          <p:cNvSpPr/>
          <p:nvPr/>
        </p:nvSpPr>
        <p:spPr>
          <a:xfrm>
            <a:off x="9707880" y="2343061"/>
            <a:ext cx="1996243" cy="2171878"/>
          </a:xfrm>
          <a:prstGeom prst="rect">
            <a:avLst/>
          </a:prstGeom>
          <a:solidFill>
            <a:schemeClr val="lt1"/>
          </a:solidFill>
          <a:ln cap="flat" cmpd="dbl" w="1270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70" name="Google Shape;270;p14"/>
          <p:cNvPicPr preferRelativeResize="0"/>
          <p:nvPr/>
        </p:nvPicPr>
        <p:blipFill rotWithShape="1">
          <a:blip r:embed="rId3">
            <a:alphaModFix/>
          </a:blip>
          <a:srcRect b="0" l="0" r="0" t="0"/>
          <a:stretch/>
        </p:blipFill>
        <p:spPr>
          <a:xfrm>
            <a:off x="9883042" y="2343061"/>
            <a:ext cx="1645920" cy="1645920"/>
          </a:xfrm>
          <a:prstGeom prst="rect">
            <a:avLst/>
          </a:prstGeom>
          <a:noFill/>
          <a:ln>
            <a:noFill/>
          </a:ln>
        </p:spPr>
      </p:pic>
      <p:sp>
        <p:nvSpPr>
          <p:cNvPr id="271" name="Google Shape;271;p14"/>
          <p:cNvSpPr txBox="1"/>
          <p:nvPr/>
        </p:nvSpPr>
        <p:spPr>
          <a:xfrm>
            <a:off x="9837131" y="3988981"/>
            <a:ext cx="1752785" cy="3616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sl-SI" sz="1750" u="none" cap="none" strike="noStrike">
                <a:solidFill>
                  <a:srgbClr val="002060"/>
                </a:solidFill>
                <a:latin typeface="Arial Black"/>
                <a:ea typeface="Arial Black"/>
                <a:cs typeface="Arial Black"/>
                <a:sym typeface="Arial Black"/>
              </a:rPr>
              <a:t>15 MINUTEN</a:t>
            </a:r>
            <a:endParaRPr sz="1750">
              <a:solidFill>
                <a:srgbClr val="002060"/>
              </a:solidFill>
              <a:latin typeface="Arial Black"/>
              <a:ea typeface="Arial Black"/>
              <a:cs typeface="Arial Black"/>
              <a:sym typeface="Arial Black"/>
            </a:endParaRPr>
          </a:p>
        </p:txBody>
      </p:sp>
      <p:pic>
        <p:nvPicPr>
          <p:cNvPr id="272" name="Google Shape;272;p14"/>
          <p:cNvPicPr preferRelativeResize="0"/>
          <p:nvPr/>
        </p:nvPicPr>
        <p:blipFill rotWithShape="1">
          <a:blip r:embed="rId4">
            <a:alphaModFix/>
          </a:blip>
          <a:srcRect b="0" l="0" r="0" t="0"/>
          <a:stretch/>
        </p:blipFill>
        <p:spPr>
          <a:xfrm>
            <a:off x="9707880" y="0"/>
            <a:ext cx="1645920" cy="164592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0" st="0"/>
                                            </p:txEl>
                                          </p:spTgt>
                                        </p:tgtEl>
                                        <p:attrNameLst>
                                          <p:attrName>style.visibility</p:attrName>
                                        </p:attrNameLst>
                                      </p:cBhvr>
                                      <p:to>
                                        <p:strVal val="visible"/>
                                      </p:to>
                                    </p:set>
                                    <p:animEffect filter="fade" transition="in">
                                      <p:cBhvr>
                                        <p:cTn dur="500"/>
                                        <p:tgtEl>
                                          <p:spTgt spid="2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1" st="1"/>
                                            </p:txEl>
                                          </p:spTgt>
                                        </p:tgtEl>
                                        <p:attrNameLst>
                                          <p:attrName>style.visibility</p:attrName>
                                        </p:attrNameLst>
                                      </p:cBhvr>
                                      <p:to>
                                        <p:strVal val="visible"/>
                                      </p:to>
                                    </p:set>
                                    <p:animEffect filter="fade" transition="in">
                                      <p:cBhvr>
                                        <p:cTn dur="500"/>
                                        <p:tgtEl>
                                          <p:spTgt spid="2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2" st="2"/>
                                            </p:txEl>
                                          </p:spTgt>
                                        </p:tgtEl>
                                        <p:attrNameLst>
                                          <p:attrName>style.visibility</p:attrName>
                                        </p:attrNameLst>
                                      </p:cBhvr>
                                      <p:to>
                                        <p:strVal val="visible"/>
                                      </p:to>
                                    </p:set>
                                    <p:animEffect filter="fade" transition="in">
                                      <p:cBhvr>
                                        <p:cTn dur="500"/>
                                        <p:tgtEl>
                                          <p:spTgt spid="26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3" st="3"/>
                                            </p:txEl>
                                          </p:spTgt>
                                        </p:tgtEl>
                                        <p:attrNameLst>
                                          <p:attrName>style.visibility</p:attrName>
                                        </p:attrNameLst>
                                      </p:cBhvr>
                                      <p:to>
                                        <p:strVal val="visible"/>
                                      </p:to>
                                    </p:set>
                                    <p:animEffect filter="fade" transition="in">
                                      <p:cBhvr>
                                        <p:cTn dur="500"/>
                                        <p:tgtEl>
                                          <p:spTgt spid="26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5"/>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GRUPPENDISKUSSION</a:t>
            </a:r>
            <a:endParaRPr/>
          </a:p>
        </p:txBody>
      </p:sp>
      <p:sp>
        <p:nvSpPr>
          <p:cNvPr id="278" name="Google Shape;278;p15"/>
          <p:cNvSpPr txBox="1"/>
          <p:nvPr>
            <p:ph idx="1" type="body"/>
          </p:nvPr>
        </p:nvSpPr>
        <p:spPr>
          <a:xfrm>
            <a:off x="615778" y="1813395"/>
            <a:ext cx="5093043" cy="4365110"/>
          </a:xfrm>
          <a:prstGeom prst="rect">
            <a:avLst/>
          </a:prstGeom>
          <a:noFill/>
          <a:ln>
            <a:noFill/>
          </a:ln>
        </p:spPr>
        <p:txBody>
          <a:bodyPr anchorCtr="0" anchor="t" bIns="45700" lIns="91425" spcFirstLastPara="1" rIns="91425" wrap="square" tIns="45700">
            <a:normAutofit/>
          </a:bodyPr>
          <a:lstStyle/>
          <a:p>
            <a:pPr indent="-355600" lvl="1" marL="355600" rtl="0" algn="l">
              <a:lnSpc>
                <a:spcPct val="100000"/>
              </a:lnSpc>
              <a:spcBef>
                <a:spcPts val="0"/>
              </a:spcBef>
              <a:spcAft>
                <a:spcPts val="0"/>
              </a:spcAft>
              <a:buClr>
                <a:srgbClr val="42ACE6"/>
              </a:buClr>
              <a:buSzPts val="2800"/>
              <a:buFont typeface="Noto Sans Symbols"/>
              <a:buChar char="►"/>
            </a:pPr>
            <a:r>
              <a:rPr lang="sl-SI" sz="2800"/>
              <a:t>Welche dieser Hardwaresysteme nutzen Sie täglich (sowohl privat als auch im Berufsleben)?</a:t>
            </a:r>
            <a:endParaRPr/>
          </a:p>
          <a:p>
            <a:pPr indent="-177800" lvl="1" marL="355600" rtl="0" algn="l">
              <a:lnSpc>
                <a:spcPct val="100000"/>
              </a:lnSpc>
              <a:spcBef>
                <a:spcPts val="1000"/>
              </a:spcBef>
              <a:spcAft>
                <a:spcPts val="0"/>
              </a:spcAft>
              <a:buClr>
                <a:srgbClr val="42ACE6"/>
              </a:buClr>
              <a:buSzPts val="2800"/>
              <a:buFont typeface="Noto Sans Symbols"/>
              <a:buNone/>
            </a:pPr>
            <a:r>
              <a:t/>
            </a:r>
            <a:endParaRPr sz="2800"/>
          </a:p>
          <a:p>
            <a:pPr indent="-355600" lvl="1" marL="355600" rtl="0" algn="l">
              <a:lnSpc>
                <a:spcPct val="100000"/>
              </a:lnSpc>
              <a:spcBef>
                <a:spcPts val="1000"/>
              </a:spcBef>
              <a:spcAft>
                <a:spcPts val="0"/>
              </a:spcAft>
              <a:buClr>
                <a:srgbClr val="42ACE6"/>
              </a:buClr>
              <a:buSzPts val="2800"/>
              <a:buFont typeface="Noto Sans Symbols"/>
              <a:buChar char="►"/>
            </a:pPr>
            <a:r>
              <a:rPr lang="sl-SI" sz="2800"/>
              <a:t>Auf welche Weise nutzen Sie sie? Gibt es Funktionen, die diese Systeme haben, die Sie nicht aktiv nutzen?</a:t>
            </a:r>
            <a:endParaRPr/>
          </a:p>
        </p:txBody>
      </p:sp>
      <p:pic>
        <p:nvPicPr>
          <p:cNvPr id="279" name="Google Shape;279;p15"/>
          <p:cNvPicPr preferRelativeResize="0"/>
          <p:nvPr/>
        </p:nvPicPr>
        <p:blipFill rotWithShape="1">
          <a:blip r:embed="rId3">
            <a:alphaModFix/>
          </a:blip>
          <a:srcRect b="0" l="0" r="0" t="0"/>
          <a:stretch/>
        </p:blipFill>
        <p:spPr>
          <a:xfrm>
            <a:off x="9707880" y="0"/>
            <a:ext cx="1645920" cy="1645920"/>
          </a:xfrm>
          <a:prstGeom prst="rect">
            <a:avLst/>
          </a:prstGeom>
          <a:noFill/>
          <a:ln>
            <a:noFill/>
          </a:ln>
        </p:spPr>
      </p:pic>
      <p:sp>
        <p:nvSpPr>
          <p:cNvPr id="280" name="Google Shape;280;p15"/>
          <p:cNvSpPr txBox="1"/>
          <p:nvPr/>
        </p:nvSpPr>
        <p:spPr>
          <a:xfrm>
            <a:off x="5931243" y="1813395"/>
            <a:ext cx="5871519" cy="4365110"/>
          </a:xfrm>
          <a:prstGeom prst="rect">
            <a:avLst/>
          </a:prstGeom>
          <a:noFill/>
          <a:ln>
            <a:noFill/>
          </a:ln>
        </p:spPr>
        <p:txBody>
          <a:bodyPr anchorCtr="0" anchor="t" bIns="45700" lIns="91425" spcFirstLastPara="1" rIns="91425" wrap="square" tIns="45700">
            <a:normAutofit fontScale="92500"/>
          </a:bodyPr>
          <a:lstStyle/>
          <a:p>
            <a:pPr indent="-355600" lvl="1" marL="355600" marR="0" rtl="0" algn="l">
              <a:lnSpc>
                <a:spcPct val="100000"/>
              </a:lnSpc>
              <a:spcBef>
                <a:spcPts val="0"/>
              </a:spcBef>
              <a:spcAft>
                <a:spcPts val="0"/>
              </a:spcAft>
              <a:buClr>
                <a:srgbClr val="42ACE6"/>
              </a:buClr>
              <a:buSzPct val="100000"/>
              <a:buFont typeface="Noto Sans Symbols"/>
              <a:buChar char="►"/>
            </a:pPr>
            <a:r>
              <a:rPr b="0" i="0" lang="sl-SI" sz="2800" u="none" cap="none" strike="noStrike">
                <a:solidFill>
                  <a:schemeClr val="dk1"/>
                </a:solidFill>
                <a:latin typeface="Arial"/>
                <a:ea typeface="Arial"/>
                <a:cs typeface="Arial"/>
                <a:sym typeface="Arial"/>
              </a:rPr>
              <a:t>Welche dieser Hardware-Systeme sind neu für Sie? Welche haben Sie noch nie benutzt?</a:t>
            </a:r>
            <a:endParaRPr/>
          </a:p>
          <a:p>
            <a:pPr indent="-191135" lvl="1" marL="355600" marR="0" rtl="0" algn="l">
              <a:lnSpc>
                <a:spcPct val="100000"/>
              </a:lnSpc>
              <a:spcBef>
                <a:spcPts val="1000"/>
              </a:spcBef>
              <a:spcAft>
                <a:spcPts val="0"/>
              </a:spcAft>
              <a:buClr>
                <a:srgbClr val="42ACE6"/>
              </a:buClr>
              <a:buSzPct val="100000"/>
              <a:buFont typeface="Noto Sans Symbols"/>
              <a:buNone/>
            </a:pPr>
            <a:r>
              <a:t/>
            </a:r>
            <a:endParaRPr b="0" i="0" sz="2800" u="none" cap="none" strike="noStrike">
              <a:solidFill>
                <a:schemeClr val="dk1"/>
              </a:solidFill>
              <a:latin typeface="Arial"/>
              <a:ea typeface="Arial"/>
              <a:cs typeface="Arial"/>
              <a:sym typeface="Arial"/>
            </a:endParaRPr>
          </a:p>
          <a:p>
            <a:pPr indent="-355600" lvl="1" marL="355600" marR="0" rtl="0" algn="l">
              <a:lnSpc>
                <a:spcPct val="100000"/>
              </a:lnSpc>
              <a:spcBef>
                <a:spcPts val="1000"/>
              </a:spcBef>
              <a:spcAft>
                <a:spcPts val="0"/>
              </a:spcAft>
              <a:buClr>
                <a:srgbClr val="42ACE6"/>
              </a:buClr>
              <a:buSzPct val="100000"/>
              <a:buFont typeface="Noto Sans Symbols"/>
              <a:buChar char="►"/>
            </a:pPr>
            <a:r>
              <a:rPr b="0" i="0" lang="sl-SI" sz="2800" u="none" cap="none" strike="noStrike">
                <a:solidFill>
                  <a:schemeClr val="dk1"/>
                </a:solidFill>
                <a:latin typeface="Arial"/>
                <a:ea typeface="Arial"/>
                <a:cs typeface="Arial"/>
                <a:sym typeface="Arial"/>
              </a:rPr>
              <a:t>Welches dieser Systeme würden Sie im Idealfall bei Ihrer Arbeit einsetzen wollen (unter Berücksichtigung der spezifischen Lernergebnisse, die Sie erreichen wollen)?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xEl>
                                              <p:pRg end="0" st="0"/>
                                            </p:txEl>
                                          </p:spTgt>
                                        </p:tgtEl>
                                        <p:attrNameLst>
                                          <p:attrName>style.visibility</p:attrName>
                                        </p:attrNameLst>
                                      </p:cBhvr>
                                      <p:to>
                                        <p:strVal val="visible"/>
                                      </p:to>
                                    </p:set>
                                    <p:animEffect filter="fade" transition="in">
                                      <p:cBhvr>
                                        <p:cTn dur="500"/>
                                        <p:tgtEl>
                                          <p:spTgt spid="2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xEl>
                                              <p:pRg end="1" st="1"/>
                                            </p:txEl>
                                          </p:spTgt>
                                        </p:tgtEl>
                                        <p:attrNameLst>
                                          <p:attrName>style.visibility</p:attrName>
                                        </p:attrNameLst>
                                      </p:cBhvr>
                                      <p:to>
                                        <p:strVal val="visible"/>
                                      </p:to>
                                    </p:set>
                                    <p:animEffect filter="fade" transition="in">
                                      <p:cBhvr>
                                        <p:cTn dur="500"/>
                                        <p:tgtEl>
                                          <p:spTgt spid="27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xEl>
                                              <p:pRg end="2" st="2"/>
                                            </p:txEl>
                                          </p:spTgt>
                                        </p:tgtEl>
                                        <p:attrNameLst>
                                          <p:attrName>style.visibility</p:attrName>
                                        </p:attrNameLst>
                                      </p:cBhvr>
                                      <p:to>
                                        <p:strVal val="visible"/>
                                      </p:to>
                                    </p:set>
                                    <p:animEffect filter="fade" transition="in">
                                      <p:cBhvr>
                                        <p:cTn dur="500"/>
                                        <p:tgtEl>
                                          <p:spTgt spid="27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0" st="0"/>
                                            </p:txEl>
                                          </p:spTgt>
                                        </p:tgtEl>
                                        <p:attrNameLst>
                                          <p:attrName>style.visibility</p:attrName>
                                        </p:attrNameLst>
                                      </p:cBhvr>
                                      <p:to>
                                        <p:strVal val="visible"/>
                                      </p:to>
                                    </p:set>
                                    <p:animEffect filter="fade" transition="in">
                                      <p:cBhvr>
                                        <p:cTn dur="500"/>
                                        <p:tgtEl>
                                          <p:spTgt spid="2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1" st="1"/>
                                            </p:txEl>
                                          </p:spTgt>
                                        </p:tgtEl>
                                        <p:attrNameLst>
                                          <p:attrName>style.visibility</p:attrName>
                                        </p:attrNameLst>
                                      </p:cBhvr>
                                      <p:to>
                                        <p:strVal val="visible"/>
                                      </p:to>
                                    </p:set>
                                    <p:animEffect filter="fade" transition="in">
                                      <p:cBhvr>
                                        <p:cTn dur="500"/>
                                        <p:tgtEl>
                                          <p:spTgt spid="2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2" st="2"/>
                                            </p:txEl>
                                          </p:spTgt>
                                        </p:tgtEl>
                                        <p:attrNameLst>
                                          <p:attrName>style.visibility</p:attrName>
                                        </p:attrNameLst>
                                      </p:cBhvr>
                                      <p:to>
                                        <p:strVal val="visible"/>
                                      </p:to>
                                    </p:set>
                                    <p:animEffect filter="fade" transition="in">
                                      <p:cBhvr>
                                        <p:cTn dur="500"/>
                                        <p:tgtEl>
                                          <p:spTgt spid="28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6"/>
          <p:cNvSpPr txBox="1"/>
          <p:nvPr>
            <p:ph type="title"/>
          </p:nvPr>
        </p:nvSpPr>
        <p:spPr>
          <a:xfrm>
            <a:off x="853107" y="1309829"/>
            <a:ext cx="10515600" cy="2317513"/>
          </a:xfrm>
          <a:prstGeom prst="rect">
            <a:avLst/>
          </a:prstGeom>
          <a:solidFill>
            <a:srgbClr val="FFFFFF">
              <a:alpha val="84705"/>
            </a:srgbClr>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Black"/>
              <a:buNone/>
            </a:pPr>
            <a:r>
              <a:rPr lang="sl-SI"/>
              <a:t>DLT HARDWARE</a:t>
            </a:r>
            <a:endParaRPr/>
          </a:p>
        </p:txBody>
      </p:sp>
      <p:sp>
        <p:nvSpPr>
          <p:cNvPr id="286" name="Google Shape;286;p16"/>
          <p:cNvSpPr txBox="1"/>
          <p:nvPr>
            <p:ph idx="1" type="body"/>
          </p:nvPr>
        </p:nvSpPr>
        <p:spPr>
          <a:xfrm>
            <a:off x="838200" y="3780640"/>
            <a:ext cx="10515600" cy="1500187"/>
          </a:xfrm>
          <a:prstGeom prst="rect">
            <a:avLst/>
          </a:prstGeom>
          <a:solidFill>
            <a:srgbClr val="FFFFFF">
              <a:alpha val="84705"/>
            </a:srgbClr>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None/>
            </a:pPr>
            <a:r>
              <a:rPr lang="sl-SI">
                <a:latin typeface="Arial"/>
                <a:ea typeface="Arial"/>
                <a:cs typeface="Arial"/>
                <a:sym typeface="Arial"/>
              </a:rPr>
              <a:t>SPEZIFIKATIONEN &amp; ANLEITUNGEN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7"/>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BEACHTEN SIE BEI DER AUSWAHL VON DLTH…</a:t>
            </a:r>
            <a:endParaRPr/>
          </a:p>
        </p:txBody>
      </p:sp>
      <p:sp>
        <p:nvSpPr>
          <p:cNvPr id="293" name="Google Shape;293;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55600" lvl="0" marL="355600" rtl="0" algn="l">
              <a:lnSpc>
                <a:spcPct val="90000"/>
              </a:lnSpc>
              <a:spcBef>
                <a:spcPts val="0"/>
              </a:spcBef>
              <a:spcAft>
                <a:spcPts val="0"/>
              </a:spcAft>
              <a:buClr>
                <a:srgbClr val="42ACE6"/>
              </a:buClr>
              <a:buSzPts val="3200"/>
              <a:buFont typeface="Noto Sans Symbols"/>
              <a:buChar char="►"/>
            </a:pPr>
            <a:r>
              <a:rPr lang="sl-SI" sz="3200"/>
              <a:t>Basic requirements and features</a:t>
            </a:r>
            <a:endParaRPr sz="3200"/>
          </a:p>
          <a:p>
            <a:pPr indent="-355600" lvl="1" marL="812800" rtl="0" algn="l">
              <a:lnSpc>
                <a:spcPct val="90000"/>
              </a:lnSpc>
              <a:spcBef>
                <a:spcPts val="500"/>
              </a:spcBef>
              <a:spcAft>
                <a:spcPts val="0"/>
              </a:spcAft>
              <a:buSzPts val="2800"/>
              <a:buChar char="▶"/>
            </a:pPr>
            <a:r>
              <a:rPr b="1" lang="sl-SI" sz="2800"/>
              <a:t>purpose</a:t>
            </a:r>
            <a:endParaRPr b="1" sz="2800"/>
          </a:p>
          <a:p>
            <a:pPr indent="-355600" lvl="1" marL="812800" rtl="0" algn="l">
              <a:lnSpc>
                <a:spcPct val="90000"/>
              </a:lnSpc>
              <a:spcBef>
                <a:spcPts val="500"/>
              </a:spcBef>
              <a:spcAft>
                <a:spcPts val="0"/>
              </a:spcAft>
              <a:buSzPts val="2800"/>
              <a:buChar char="▶"/>
            </a:pPr>
            <a:r>
              <a:rPr b="1" lang="sl-SI" sz="2800"/>
              <a:t>infrastructure</a:t>
            </a:r>
            <a:endParaRPr sz="2800"/>
          </a:p>
          <a:p>
            <a:pPr indent="-355600" lvl="1" marL="812800" rtl="0" algn="l">
              <a:lnSpc>
                <a:spcPct val="90000"/>
              </a:lnSpc>
              <a:spcBef>
                <a:spcPts val="500"/>
              </a:spcBef>
              <a:spcAft>
                <a:spcPts val="0"/>
              </a:spcAft>
              <a:buSzPts val="2800"/>
              <a:buChar char="▶"/>
            </a:pPr>
            <a:r>
              <a:rPr b="1" lang="sl-SI" sz="2800"/>
              <a:t>most important/need to have features </a:t>
            </a:r>
            <a:endParaRPr/>
          </a:p>
          <a:p>
            <a:pPr indent="-355600" lvl="1" marL="812800" rtl="0" algn="l">
              <a:lnSpc>
                <a:spcPct val="90000"/>
              </a:lnSpc>
              <a:spcBef>
                <a:spcPts val="500"/>
              </a:spcBef>
              <a:spcAft>
                <a:spcPts val="0"/>
              </a:spcAft>
              <a:buSzPts val="2800"/>
              <a:buChar char="▶"/>
            </a:pPr>
            <a:r>
              <a:rPr b="1" lang="sl-SI" sz="2800"/>
              <a:t>technology</a:t>
            </a:r>
            <a:r>
              <a:rPr lang="sl-SI" sz="2800"/>
              <a:t>/software</a:t>
            </a:r>
            <a:endParaRPr/>
          </a:p>
          <a:p>
            <a:pPr indent="-355600" lvl="1" marL="812800" rtl="0" algn="l">
              <a:lnSpc>
                <a:spcPct val="90000"/>
              </a:lnSpc>
              <a:spcBef>
                <a:spcPts val="500"/>
              </a:spcBef>
              <a:spcAft>
                <a:spcPts val="0"/>
              </a:spcAft>
              <a:buSzPts val="2800"/>
              <a:buChar char="▶"/>
            </a:pPr>
            <a:r>
              <a:rPr b="1" lang="sl-SI" sz="2800"/>
              <a:t>good digital experience </a:t>
            </a:r>
            <a:endParaRPr/>
          </a:p>
          <a:p>
            <a:pPr indent="-355600" lvl="1" marL="812800" rtl="0" algn="l">
              <a:lnSpc>
                <a:spcPct val="90000"/>
              </a:lnSpc>
              <a:spcBef>
                <a:spcPts val="500"/>
              </a:spcBef>
              <a:spcAft>
                <a:spcPts val="0"/>
              </a:spcAft>
              <a:buSzPts val="2800"/>
              <a:buChar char="▶"/>
            </a:pPr>
            <a:r>
              <a:rPr b="1" lang="sl-SI" sz="2800"/>
              <a:t>efficient, purposeful and feasible possibilities </a:t>
            </a:r>
            <a:r>
              <a:rPr lang="sl-SI" sz="2800"/>
              <a:t>virtualization</a:t>
            </a:r>
            <a:endParaRPr sz="2800"/>
          </a:p>
          <a:p>
            <a:pPr indent="-355600" lvl="1" marL="812800" rtl="0" algn="l">
              <a:lnSpc>
                <a:spcPct val="90000"/>
              </a:lnSpc>
              <a:spcBef>
                <a:spcPts val="500"/>
              </a:spcBef>
              <a:spcAft>
                <a:spcPts val="0"/>
              </a:spcAft>
              <a:buSzPts val="2800"/>
              <a:buChar char="▶"/>
            </a:pPr>
            <a:r>
              <a:rPr b="1" lang="sl-SI" sz="2800"/>
              <a:t>technical support </a:t>
            </a:r>
            <a:r>
              <a:rPr lang="sl-SI" sz="2800"/>
              <a:t>and troubleshooting</a:t>
            </a:r>
            <a:endParaRPr sz="2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0" st="0"/>
                                            </p:txEl>
                                          </p:spTgt>
                                        </p:tgtEl>
                                        <p:attrNameLst>
                                          <p:attrName>style.visibility</p:attrName>
                                        </p:attrNameLst>
                                      </p:cBhvr>
                                      <p:to>
                                        <p:strVal val="visible"/>
                                      </p:to>
                                    </p:set>
                                    <p:animEffect filter="fade" transition="in">
                                      <p:cBhvr>
                                        <p:cTn dur="500"/>
                                        <p:tgtEl>
                                          <p:spTgt spid="2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1" st="1"/>
                                            </p:txEl>
                                          </p:spTgt>
                                        </p:tgtEl>
                                        <p:attrNameLst>
                                          <p:attrName>style.visibility</p:attrName>
                                        </p:attrNameLst>
                                      </p:cBhvr>
                                      <p:to>
                                        <p:strVal val="visible"/>
                                      </p:to>
                                    </p:set>
                                    <p:animEffect filter="fade" transition="in">
                                      <p:cBhvr>
                                        <p:cTn dur="500"/>
                                        <p:tgtEl>
                                          <p:spTgt spid="29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2" st="2"/>
                                            </p:txEl>
                                          </p:spTgt>
                                        </p:tgtEl>
                                        <p:attrNameLst>
                                          <p:attrName>style.visibility</p:attrName>
                                        </p:attrNameLst>
                                      </p:cBhvr>
                                      <p:to>
                                        <p:strVal val="visible"/>
                                      </p:to>
                                    </p:set>
                                    <p:animEffect filter="fade" transition="in">
                                      <p:cBhvr>
                                        <p:cTn dur="500"/>
                                        <p:tgtEl>
                                          <p:spTgt spid="29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3" st="3"/>
                                            </p:txEl>
                                          </p:spTgt>
                                        </p:tgtEl>
                                        <p:attrNameLst>
                                          <p:attrName>style.visibility</p:attrName>
                                        </p:attrNameLst>
                                      </p:cBhvr>
                                      <p:to>
                                        <p:strVal val="visible"/>
                                      </p:to>
                                    </p:set>
                                    <p:animEffect filter="fade" transition="in">
                                      <p:cBhvr>
                                        <p:cTn dur="500"/>
                                        <p:tgtEl>
                                          <p:spTgt spid="29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4" st="4"/>
                                            </p:txEl>
                                          </p:spTgt>
                                        </p:tgtEl>
                                        <p:attrNameLst>
                                          <p:attrName>style.visibility</p:attrName>
                                        </p:attrNameLst>
                                      </p:cBhvr>
                                      <p:to>
                                        <p:strVal val="visible"/>
                                      </p:to>
                                    </p:set>
                                    <p:animEffect filter="fade" transition="in">
                                      <p:cBhvr>
                                        <p:cTn dur="500"/>
                                        <p:tgtEl>
                                          <p:spTgt spid="29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5" st="5"/>
                                            </p:txEl>
                                          </p:spTgt>
                                        </p:tgtEl>
                                        <p:attrNameLst>
                                          <p:attrName>style.visibility</p:attrName>
                                        </p:attrNameLst>
                                      </p:cBhvr>
                                      <p:to>
                                        <p:strVal val="visible"/>
                                      </p:to>
                                    </p:set>
                                    <p:animEffect filter="fade" transition="in">
                                      <p:cBhvr>
                                        <p:cTn dur="500"/>
                                        <p:tgtEl>
                                          <p:spTgt spid="29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6" st="6"/>
                                            </p:txEl>
                                          </p:spTgt>
                                        </p:tgtEl>
                                        <p:attrNameLst>
                                          <p:attrName>style.visibility</p:attrName>
                                        </p:attrNameLst>
                                      </p:cBhvr>
                                      <p:to>
                                        <p:strVal val="visible"/>
                                      </p:to>
                                    </p:set>
                                    <p:animEffect filter="fade" transition="in">
                                      <p:cBhvr>
                                        <p:cTn dur="500"/>
                                        <p:tgtEl>
                                          <p:spTgt spid="29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7" st="7"/>
                                            </p:txEl>
                                          </p:spTgt>
                                        </p:tgtEl>
                                        <p:attrNameLst>
                                          <p:attrName>style.visibility</p:attrName>
                                        </p:attrNameLst>
                                      </p:cBhvr>
                                      <p:to>
                                        <p:strVal val="visible"/>
                                      </p:to>
                                    </p:set>
                                    <p:animEffect filter="fade" transition="in">
                                      <p:cBhvr>
                                        <p:cTn dur="500"/>
                                        <p:tgtEl>
                                          <p:spTgt spid="293">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grpSp>
        <p:nvGrpSpPr>
          <p:cNvPr id="298" name="Google Shape;298;p18"/>
          <p:cNvGrpSpPr/>
          <p:nvPr/>
        </p:nvGrpSpPr>
        <p:grpSpPr>
          <a:xfrm>
            <a:off x="5559140" y="1535875"/>
            <a:ext cx="6397245" cy="4745650"/>
            <a:chOff x="5559140" y="1535875"/>
            <a:chExt cx="6397245" cy="4745650"/>
          </a:xfrm>
        </p:grpSpPr>
        <p:grpSp>
          <p:nvGrpSpPr>
            <p:cNvPr id="299" name="Google Shape;299;p18"/>
            <p:cNvGrpSpPr/>
            <p:nvPr/>
          </p:nvGrpSpPr>
          <p:grpSpPr>
            <a:xfrm>
              <a:off x="5559140" y="1596573"/>
              <a:ext cx="6397245" cy="4684952"/>
              <a:chOff x="5559140" y="1596573"/>
              <a:chExt cx="6397245" cy="4684952"/>
            </a:xfrm>
          </p:grpSpPr>
          <p:pic>
            <p:nvPicPr>
              <p:cNvPr descr="Leaf" id="300" name="Google Shape;300;p18"/>
              <p:cNvPicPr preferRelativeResize="0"/>
              <p:nvPr/>
            </p:nvPicPr>
            <p:blipFill rotWithShape="1">
              <a:blip r:embed="rId3">
                <a:alphaModFix/>
              </a:blip>
              <a:srcRect b="0" l="0" r="0" t="0"/>
              <a:stretch/>
            </p:blipFill>
            <p:spPr>
              <a:xfrm>
                <a:off x="5677406" y="1611634"/>
                <a:ext cx="1176958" cy="1176958"/>
              </a:xfrm>
              <a:prstGeom prst="rect">
                <a:avLst/>
              </a:prstGeom>
              <a:noFill/>
              <a:ln>
                <a:noFill/>
              </a:ln>
            </p:spPr>
          </p:pic>
          <p:pic>
            <p:nvPicPr>
              <p:cNvPr descr="Full battery" id="301" name="Google Shape;301;p18"/>
              <p:cNvPicPr preferRelativeResize="0"/>
              <p:nvPr/>
            </p:nvPicPr>
            <p:blipFill rotWithShape="1">
              <a:blip r:embed="rId4">
                <a:alphaModFix/>
              </a:blip>
              <a:srcRect b="0" l="0" r="0" t="0"/>
              <a:stretch/>
            </p:blipFill>
            <p:spPr>
              <a:xfrm>
                <a:off x="5559140" y="3313512"/>
                <a:ext cx="1263148" cy="1263148"/>
              </a:xfrm>
              <a:prstGeom prst="rect">
                <a:avLst/>
              </a:prstGeom>
              <a:noFill/>
              <a:ln>
                <a:noFill/>
              </a:ln>
            </p:spPr>
          </p:pic>
          <p:pic>
            <p:nvPicPr>
              <p:cNvPr id="302" name="Google Shape;302;p18"/>
              <p:cNvPicPr preferRelativeResize="0"/>
              <p:nvPr/>
            </p:nvPicPr>
            <p:blipFill rotWithShape="1">
              <a:blip r:embed="rId5">
                <a:alphaModFix/>
              </a:blip>
              <a:srcRect b="0" l="0" r="0" t="0"/>
              <a:stretch/>
            </p:blipFill>
            <p:spPr>
              <a:xfrm>
                <a:off x="7465333" y="2538495"/>
                <a:ext cx="1085532" cy="1085532"/>
              </a:xfrm>
              <a:prstGeom prst="rect">
                <a:avLst/>
              </a:prstGeom>
              <a:noFill/>
              <a:ln>
                <a:noFill/>
              </a:ln>
            </p:spPr>
          </p:pic>
          <p:pic>
            <p:nvPicPr>
              <p:cNvPr descr="Music" id="303" name="Google Shape;303;p18"/>
              <p:cNvPicPr preferRelativeResize="0"/>
              <p:nvPr/>
            </p:nvPicPr>
            <p:blipFill rotWithShape="1">
              <a:blip r:embed="rId6">
                <a:alphaModFix/>
              </a:blip>
              <a:srcRect b="0" l="0" r="0" t="0"/>
              <a:stretch/>
            </p:blipFill>
            <p:spPr>
              <a:xfrm>
                <a:off x="10820124" y="2548716"/>
                <a:ext cx="1040479" cy="1040479"/>
              </a:xfrm>
              <a:prstGeom prst="rect">
                <a:avLst/>
              </a:prstGeom>
              <a:noFill/>
              <a:ln>
                <a:noFill/>
              </a:ln>
            </p:spPr>
          </p:pic>
          <p:pic>
            <p:nvPicPr>
              <p:cNvPr descr="Cursor" id="304" name="Google Shape;304;p18"/>
              <p:cNvPicPr preferRelativeResize="0"/>
              <p:nvPr/>
            </p:nvPicPr>
            <p:blipFill rotWithShape="1">
              <a:blip r:embed="rId7">
                <a:alphaModFix/>
              </a:blip>
              <a:srcRect b="0" l="0" r="0" t="0"/>
              <a:stretch/>
            </p:blipFill>
            <p:spPr>
              <a:xfrm>
                <a:off x="10915906" y="4272229"/>
                <a:ext cx="1040479" cy="1040479"/>
              </a:xfrm>
              <a:prstGeom prst="rect">
                <a:avLst/>
              </a:prstGeom>
              <a:noFill/>
              <a:ln>
                <a:noFill/>
              </a:ln>
            </p:spPr>
          </p:pic>
          <p:pic>
            <p:nvPicPr>
              <p:cNvPr descr="Venn diagram" id="305" name="Google Shape;305;p18"/>
              <p:cNvPicPr preferRelativeResize="0"/>
              <p:nvPr/>
            </p:nvPicPr>
            <p:blipFill rotWithShape="1">
              <a:blip r:embed="rId8">
                <a:alphaModFix/>
              </a:blip>
              <a:srcRect b="0" l="0" r="0" t="0"/>
              <a:stretch/>
            </p:blipFill>
            <p:spPr>
              <a:xfrm>
                <a:off x="6338551" y="2454287"/>
                <a:ext cx="1176958" cy="1176958"/>
              </a:xfrm>
              <a:prstGeom prst="rect">
                <a:avLst/>
              </a:prstGeom>
              <a:noFill/>
              <a:ln>
                <a:noFill/>
              </a:ln>
            </p:spPr>
          </p:pic>
          <p:pic>
            <p:nvPicPr>
              <p:cNvPr descr="Open hand with plant" id="306" name="Google Shape;306;p18"/>
              <p:cNvPicPr preferRelativeResize="0"/>
              <p:nvPr/>
            </p:nvPicPr>
            <p:blipFill rotWithShape="1">
              <a:blip r:embed="rId9">
                <a:alphaModFix/>
              </a:blip>
              <a:srcRect b="0" l="0" r="0" t="0"/>
              <a:stretch/>
            </p:blipFill>
            <p:spPr>
              <a:xfrm>
                <a:off x="8211774" y="4892549"/>
                <a:ext cx="1388976" cy="1388976"/>
              </a:xfrm>
              <a:prstGeom prst="rect">
                <a:avLst/>
              </a:prstGeom>
              <a:noFill/>
              <a:ln>
                <a:noFill/>
              </a:ln>
            </p:spPr>
          </p:pic>
          <p:pic>
            <p:nvPicPr>
              <p:cNvPr descr="Wrench" id="307" name="Google Shape;307;p18"/>
              <p:cNvPicPr preferRelativeResize="0"/>
              <p:nvPr/>
            </p:nvPicPr>
            <p:blipFill rotWithShape="1">
              <a:blip r:embed="rId10">
                <a:alphaModFix/>
              </a:blip>
              <a:srcRect b="0" l="0" r="0" t="0"/>
              <a:stretch/>
            </p:blipFill>
            <p:spPr>
              <a:xfrm rot="5400000">
                <a:off x="8686884" y="3352018"/>
                <a:ext cx="1021058" cy="1021058"/>
              </a:xfrm>
              <a:prstGeom prst="rect">
                <a:avLst/>
              </a:prstGeom>
              <a:noFill/>
              <a:ln>
                <a:noFill/>
              </a:ln>
            </p:spPr>
          </p:pic>
          <p:pic>
            <p:nvPicPr>
              <p:cNvPr descr="Piggy Bank" id="308" name="Google Shape;308;p18"/>
              <p:cNvPicPr preferRelativeResize="0"/>
              <p:nvPr/>
            </p:nvPicPr>
            <p:blipFill rotWithShape="1">
              <a:blip r:embed="rId11">
                <a:alphaModFix/>
              </a:blip>
              <a:srcRect b="0" l="0" r="0" t="0"/>
              <a:stretch/>
            </p:blipFill>
            <p:spPr>
              <a:xfrm>
                <a:off x="5578554" y="5078383"/>
                <a:ext cx="1135192" cy="1135192"/>
              </a:xfrm>
              <a:prstGeom prst="rect">
                <a:avLst/>
              </a:prstGeom>
              <a:noFill/>
              <a:ln>
                <a:noFill/>
              </a:ln>
            </p:spPr>
          </p:pic>
          <p:pic>
            <p:nvPicPr>
              <p:cNvPr descr="Lock" id="309" name="Google Shape;309;p18"/>
              <p:cNvPicPr preferRelativeResize="0"/>
              <p:nvPr/>
            </p:nvPicPr>
            <p:blipFill rotWithShape="1">
              <a:blip r:embed="rId12">
                <a:alphaModFix/>
              </a:blip>
              <a:srcRect b="0" l="0" r="0" t="0"/>
              <a:stretch/>
            </p:blipFill>
            <p:spPr>
              <a:xfrm>
                <a:off x="9676765" y="5090502"/>
                <a:ext cx="1040479" cy="1040479"/>
              </a:xfrm>
              <a:prstGeom prst="rect">
                <a:avLst/>
              </a:prstGeom>
              <a:noFill/>
              <a:ln>
                <a:noFill/>
              </a:ln>
            </p:spPr>
          </p:pic>
          <p:pic>
            <p:nvPicPr>
              <p:cNvPr descr="Puzzle pieces" id="310" name="Google Shape;310;p18"/>
              <p:cNvPicPr preferRelativeResize="0"/>
              <p:nvPr/>
            </p:nvPicPr>
            <p:blipFill rotWithShape="1">
              <a:blip r:embed="rId13">
                <a:alphaModFix/>
              </a:blip>
              <a:srcRect b="0" l="0" r="0" t="0"/>
              <a:stretch/>
            </p:blipFill>
            <p:spPr>
              <a:xfrm>
                <a:off x="7693867" y="4068962"/>
                <a:ext cx="1226084" cy="1226084"/>
              </a:xfrm>
              <a:prstGeom prst="rect">
                <a:avLst/>
              </a:prstGeom>
              <a:noFill/>
              <a:ln>
                <a:noFill/>
              </a:ln>
            </p:spPr>
          </p:pic>
          <p:pic>
            <p:nvPicPr>
              <p:cNvPr descr="Network" id="311" name="Google Shape;311;p18"/>
              <p:cNvPicPr preferRelativeResize="0"/>
              <p:nvPr/>
            </p:nvPicPr>
            <p:blipFill rotWithShape="1">
              <a:blip r:embed="rId14">
                <a:alphaModFix/>
              </a:blip>
              <a:srcRect b="0" l="0" r="0" t="0"/>
              <a:stretch/>
            </p:blipFill>
            <p:spPr>
              <a:xfrm>
                <a:off x="6531206" y="4285573"/>
                <a:ext cx="1111409" cy="1111409"/>
              </a:xfrm>
              <a:prstGeom prst="rect">
                <a:avLst/>
              </a:prstGeom>
              <a:noFill/>
              <a:ln>
                <a:noFill/>
              </a:ln>
            </p:spPr>
          </p:pic>
          <p:pic>
            <p:nvPicPr>
              <p:cNvPr descr="Heart" id="312" name="Google Shape;312;p18"/>
              <p:cNvPicPr preferRelativeResize="0"/>
              <p:nvPr/>
            </p:nvPicPr>
            <p:blipFill rotWithShape="1">
              <a:blip r:embed="rId15">
                <a:alphaModFix/>
              </a:blip>
              <a:srcRect b="0" l="0" r="0" t="0"/>
              <a:stretch/>
            </p:blipFill>
            <p:spPr>
              <a:xfrm>
                <a:off x="9808065" y="3416285"/>
                <a:ext cx="1111409" cy="1111409"/>
              </a:xfrm>
              <a:prstGeom prst="rect">
                <a:avLst/>
              </a:prstGeom>
              <a:noFill/>
              <a:ln>
                <a:noFill/>
              </a:ln>
            </p:spPr>
          </p:pic>
          <p:pic>
            <p:nvPicPr>
              <p:cNvPr descr="Suitcase" id="313" name="Google Shape;313;p18"/>
              <p:cNvPicPr preferRelativeResize="0"/>
              <p:nvPr/>
            </p:nvPicPr>
            <p:blipFill rotWithShape="1">
              <a:blip r:embed="rId16">
                <a:alphaModFix/>
              </a:blip>
              <a:srcRect b="0" l="0" r="0" t="0"/>
              <a:stretch/>
            </p:blipFill>
            <p:spPr>
              <a:xfrm>
                <a:off x="9850097" y="1596573"/>
                <a:ext cx="1165726" cy="1165726"/>
              </a:xfrm>
              <a:prstGeom prst="rect">
                <a:avLst/>
              </a:prstGeom>
              <a:noFill/>
              <a:ln>
                <a:noFill/>
              </a:ln>
            </p:spPr>
          </p:pic>
        </p:grpSp>
        <p:pic>
          <p:nvPicPr>
            <p:cNvPr descr="Stream" id="314" name="Google Shape;314;p18"/>
            <p:cNvPicPr preferRelativeResize="0"/>
            <p:nvPr/>
          </p:nvPicPr>
          <p:blipFill rotWithShape="1">
            <a:blip r:embed="rId17">
              <a:alphaModFix/>
            </a:blip>
            <a:srcRect b="0" l="0" r="0" t="0"/>
            <a:stretch/>
          </p:blipFill>
          <p:spPr>
            <a:xfrm>
              <a:off x="8073569" y="1535875"/>
              <a:ext cx="1254734" cy="1254734"/>
            </a:xfrm>
            <a:prstGeom prst="rect">
              <a:avLst/>
            </a:prstGeom>
            <a:noFill/>
            <a:ln>
              <a:noFill/>
            </a:ln>
          </p:spPr>
        </p:pic>
      </p:grpSp>
      <p:grpSp>
        <p:nvGrpSpPr>
          <p:cNvPr id="315" name="Google Shape;315;p18"/>
          <p:cNvGrpSpPr/>
          <p:nvPr/>
        </p:nvGrpSpPr>
        <p:grpSpPr>
          <a:xfrm>
            <a:off x="5431517" y="1796433"/>
            <a:ext cx="6389293" cy="4320000"/>
            <a:chOff x="1987389" y="1054755"/>
            <a:chExt cx="9233687" cy="4533790"/>
          </a:xfrm>
        </p:grpSpPr>
        <p:sp>
          <p:nvSpPr>
            <p:cNvPr id="316" name="Google Shape;316;p18"/>
            <p:cNvSpPr txBox="1"/>
            <p:nvPr/>
          </p:nvSpPr>
          <p:spPr>
            <a:xfrm>
              <a:off x="5064098" y="1069924"/>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Konnektivität</a:t>
              </a:r>
              <a:endParaRPr/>
            </a:p>
          </p:txBody>
        </p:sp>
        <p:sp>
          <p:nvSpPr>
            <p:cNvPr id="317" name="Google Shape;317;p18"/>
            <p:cNvSpPr txBox="1"/>
            <p:nvPr/>
          </p:nvSpPr>
          <p:spPr>
            <a:xfrm>
              <a:off x="5047389" y="374906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Erweiterungs-möglichkeiten</a:t>
              </a:r>
              <a:endParaRPr/>
            </a:p>
          </p:txBody>
        </p:sp>
        <p:sp>
          <p:nvSpPr>
            <p:cNvPr id="318" name="Google Shape;318;p18"/>
            <p:cNvSpPr txBox="1"/>
            <p:nvPr/>
          </p:nvSpPr>
          <p:spPr>
            <a:xfrm>
              <a:off x="2008709" y="3774158"/>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Verknüpfungs-möglichkeiten</a:t>
              </a:r>
              <a:endParaRPr/>
            </a:p>
          </p:txBody>
        </p:sp>
        <p:sp>
          <p:nvSpPr>
            <p:cNvPr id="319" name="Google Shape;319;p18"/>
            <p:cNvSpPr txBox="1"/>
            <p:nvPr/>
          </p:nvSpPr>
          <p:spPr>
            <a:xfrm>
              <a:off x="8107390" y="105475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Transportier-barkeit</a:t>
              </a:r>
              <a:endParaRPr/>
            </a:p>
          </p:txBody>
        </p:sp>
        <p:sp>
          <p:nvSpPr>
            <p:cNvPr id="320" name="Google Shape;320;p18"/>
            <p:cNvSpPr txBox="1"/>
            <p:nvPr/>
          </p:nvSpPr>
          <p:spPr>
            <a:xfrm>
              <a:off x="2020806" y="195942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Multifunktion-alität</a:t>
              </a:r>
              <a:endParaRPr/>
            </a:p>
          </p:txBody>
        </p:sp>
        <p:sp>
          <p:nvSpPr>
            <p:cNvPr id="321" name="Google Shape;321;p18"/>
            <p:cNvSpPr txBox="1"/>
            <p:nvPr/>
          </p:nvSpPr>
          <p:spPr>
            <a:xfrm>
              <a:off x="5064098" y="468854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Umwelt-einfluss</a:t>
              </a:r>
              <a:endParaRPr/>
            </a:p>
          </p:txBody>
        </p:sp>
        <p:sp>
          <p:nvSpPr>
            <p:cNvPr id="322" name="Google Shape;322;p18"/>
            <p:cNvSpPr txBox="1"/>
            <p:nvPr/>
          </p:nvSpPr>
          <p:spPr>
            <a:xfrm>
              <a:off x="5046738" y="208078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Speicher</a:t>
              </a:r>
              <a:endParaRPr/>
            </a:p>
          </p:txBody>
        </p:sp>
        <p:sp>
          <p:nvSpPr>
            <p:cNvPr id="323" name="Google Shape;323;p18"/>
            <p:cNvSpPr txBox="1"/>
            <p:nvPr/>
          </p:nvSpPr>
          <p:spPr>
            <a:xfrm>
              <a:off x="2008709" y="2848926"/>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Strom-verbrauch</a:t>
              </a:r>
              <a:endParaRPr/>
            </a:p>
          </p:txBody>
        </p:sp>
        <p:sp>
          <p:nvSpPr>
            <p:cNvPr id="324" name="Google Shape;324;p18"/>
            <p:cNvSpPr txBox="1"/>
            <p:nvPr/>
          </p:nvSpPr>
          <p:spPr>
            <a:xfrm>
              <a:off x="8140807" y="195942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Medien-unterstützung</a:t>
              </a:r>
              <a:endParaRPr/>
            </a:p>
          </p:txBody>
        </p:sp>
        <p:sp>
          <p:nvSpPr>
            <p:cNvPr id="325" name="Google Shape;325;p18"/>
            <p:cNvSpPr txBox="1"/>
            <p:nvPr/>
          </p:nvSpPr>
          <p:spPr>
            <a:xfrm>
              <a:off x="8136184" y="3762079"/>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Benutzer-oberfläche</a:t>
              </a:r>
              <a:endParaRPr/>
            </a:p>
          </p:txBody>
        </p:sp>
        <p:sp>
          <p:nvSpPr>
            <p:cNvPr id="326" name="Google Shape;326;p18"/>
            <p:cNvSpPr txBox="1"/>
            <p:nvPr/>
          </p:nvSpPr>
          <p:spPr>
            <a:xfrm>
              <a:off x="8131585" y="2840131"/>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Nutzungs-freundlichkeit</a:t>
              </a:r>
              <a:endParaRPr/>
            </a:p>
          </p:txBody>
        </p:sp>
        <p:sp>
          <p:nvSpPr>
            <p:cNvPr id="327" name="Google Shape;327;p18"/>
            <p:cNvSpPr txBox="1"/>
            <p:nvPr/>
          </p:nvSpPr>
          <p:spPr>
            <a:xfrm>
              <a:off x="1987389" y="4679757"/>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Budget</a:t>
              </a:r>
              <a:endParaRPr/>
            </a:p>
          </p:txBody>
        </p:sp>
        <p:sp>
          <p:nvSpPr>
            <p:cNvPr id="328" name="Google Shape;328;p18"/>
            <p:cNvSpPr txBox="1"/>
            <p:nvPr/>
          </p:nvSpPr>
          <p:spPr>
            <a:xfrm>
              <a:off x="8161076" y="4679757"/>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Sicherheit</a:t>
              </a:r>
              <a:endParaRPr/>
            </a:p>
          </p:txBody>
        </p:sp>
        <p:sp>
          <p:nvSpPr>
            <p:cNvPr id="329" name="Google Shape;329;p18"/>
            <p:cNvSpPr txBox="1"/>
            <p:nvPr/>
          </p:nvSpPr>
          <p:spPr>
            <a:xfrm>
              <a:off x="2008709" y="1069924"/>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Nachhaltigkeit</a:t>
              </a:r>
              <a:endParaRPr/>
            </a:p>
          </p:txBody>
        </p:sp>
        <p:sp>
          <p:nvSpPr>
            <p:cNvPr id="330" name="Google Shape;330;p18"/>
            <p:cNvSpPr txBox="1"/>
            <p:nvPr/>
          </p:nvSpPr>
          <p:spPr>
            <a:xfrm>
              <a:off x="5074758" y="285530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Verlässlichkeit</a:t>
              </a:r>
              <a:endParaRPr/>
            </a:p>
          </p:txBody>
        </p:sp>
      </p:grpSp>
      <p:sp>
        <p:nvSpPr>
          <p:cNvPr id="331" name="Google Shape;331;p18"/>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BEACHTEN SIE BEI DER AUSWAHL VON DLTH…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9"/>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BEACHTEN SIE BEI DER AUSWAHL VON DLTH…</a:t>
            </a:r>
            <a:endParaRPr/>
          </a:p>
        </p:txBody>
      </p:sp>
      <p:sp>
        <p:nvSpPr>
          <p:cNvPr id="338" name="Google Shape;338;p19"/>
          <p:cNvSpPr txBox="1"/>
          <p:nvPr>
            <p:ph idx="1" type="body"/>
          </p:nvPr>
        </p:nvSpPr>
        <p:spPr>
          <a:xfrm>
            <a:off x="838200" y="1825625"/>
            <a:ext cx="4395281"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rPr b="1" lang="sl-SI"/>
              <a:t>Konnektivität</a:t>
            </a:r>
            <a:endParaRPr b="1"/>
          </a:p>
          <a:p>
            <a:pPr indent="-360363" lvl="1" marL="447675" rtl="0" algn="l">
              <a:lnSpc>
                <a:spcPct val="90000"/>
              </a:lnSpc>
              <a:spcBef>
                <a:spcPts val="500"/>
              </a:spcBef>
              <a:spcAft>
                <a:spcPts val="0"/>
              </a:spcAft>
              <a:buSzPts val="2400"/>
              <a:buChar char="▶"/>
            </a:pPr>
            <a:r>
              <a:rPr lang="sl-SI"/>
              <a:t>Muss ich es mit anderen Geräten verbinden? Lässt sich das leicht bewerkstelligen?</a:t>
            </a:r>
            <a:endParaRPr/>
          </a:p>
          <a:p>
            <a:pPr indent="-360363" lvl="1" marL="447675" rtl="0" algn="l">
              <a:lnSpc>
                <a:spcPct val="90000"/>
              </a:lnSpc>
              <a:spcBef>
                <a:spcPts val="500"/>
              </a:spcBef>
              <a:spcAft>
                <a:spcPts val="0"/>
              </a:spcAft>
              <a:buSzPts val="2400"/>
              <a:buChar char="▶"/>
            </a:pPr>
            <a:r>
              <a:rPr lang="sl-SI"/>
              <a:t>Welche Art von Konnektivität bietet es?</a:t>
            </a:r>
            <a:endParaRPr/>
          </a:p>
        </p:txBody>
      </p:sp>
      <p:pic>
        <p:nvPicPr>
          <p:cNvPr descr="Stream" id="339" name="Google Shape;339;p19"/>
          <p:cNvPicPr preferRelativeResize="0"/>
          <p:nvPr/>
        </p:nvPicPr>
        <p:blipFill rotWithShape="1">
          <a:blip r:embed="rId3">
            <a:alphaModFix/>
          </a:blip>
          <a:srcRect b="0" l="0" r="0" t="0"/>
          <a:stretch/>
        </p:blipFill>
        <p:spPr>
          <a:xfrm>
            <a:off x="8071389" y="1536392"/>
            <a:ext cx="1254734" cy="1254734"/>
          </a:xfrm>
          <a:prstGeom prst="rect">
            <a:avLst/>
          </a:prstGeom>
          <a:noFill/>
          <a:ln>
            <a:noFill/>
          </a:ln>
        </p:spPr>
      </p:pic>
      <p:grpSp>
        <p:nvGrpSpPr>
          <p:cNvPr id="340" name="Google Shape;340;p19"/>
          <p:cNvGrpSpPr/>
          <p:nvPr/>
        </p:nvGrpSpPr>
        <p:grpSpPr>
          <a:xfrm>
            <a:off x="5559140" y="1535875"/>
            <a:ext cx="6397245" cy="4745650"/>
            <a:chOff x="5559140" y="1535875"/>
            <a:chExt cx="6397245" cy="4745650"/>
          </a:xfrm>
        </p:grpSpPr>
        <p:grpSp>
          <p:nvGrpSpPr>
            <p:cNvPr id="341" name="Google Shape;341;p19"/>
            <p:cNvGrpSpPr/>
            <p:nvPr/>
          </p:nvGrpSpPr>
          <p:grpSpPr>
            <a:xfrm>
              <a:off x="5559140" y="1596573"/>
              <a:ext cx="6397245" cy="4684952"/>
              <a:chOff x="5559140" y="1596573"/>
              <a:chExt cx="6397245" cy="4684952"/>
            </a:xfrm>
          </p:grpSpPr>
          <p:pic>
            <p:nvPicPr>
              <p:cNvPr descr="Leaf" id="342" name="Google Shape;342;p19"/>
              <p:cNvPicPr preferRelativeResize="0"/>
              <p:nvPr/>
            </p:nvPicPr>
            <p:blipFill rotWithShape="1">
              <a:blip r:embed="rId4">
                <a:alphaModFix/>
              </a:blip>
              <a:srcRect b="0" l="0" r="0" t="0"/>
              <a:stretch/>
            </p:blipFill>
            <p:spPr>
              <a:xfrm>
                <a:off x="5677406" y="1611634"/>
                <a:ext cx="1176958" cy="1176958"/>
              </a:xfrm>
              <a:prstGeom prst="rect">
                <a:avLst/>
              </a:prstGeom>
              <a:noFill/>
              <a:ln>
                <a:noFill/>
              </a:ln>
            </p:spPr>
          </p:pic>
          <p:pic>
            <p:nvPicPr>
              <p:cNvPr descr="Full battery" id="343" name="Google Shape;343;p19"/>
              <p:cNvPicPr preferRelativeResize="0"/>
              <p:nvPr/>
            </p:nvPicPr>
            <p:blipFill rotWithShape="1">
              <a:blip r:embed="rId5">
                <a:alphaModFix/>
              </a:blip>
              <a:srcRect b="0" l="0" r="0" t="0"/>
              <a:stretch/>
            </p:blipFill>
            <p:spPr>
              <a:xfrm>
                <a:off x="5559140" y="3313512"/>
                <a:ext cx="1263148" cy="1263148"/>
              </a:xfrm>
              <a:prstGeom prst="rect">
                <a:avLst/>
              </a:prstGeom>
              <a:noFill/>
              <a:ln>
                <a:noFill/>
              </a:ln>
            </p:spPr>
          </p:pic>
          <p:pic>
            <p:nvPicPr>
              <p:cNvPr id="344" name="Google Shape;344;p19"/>
              <p:cNvPicPr preferRelativeResize="0"/>
              <p:nvPr/>
            </p:nvPicPr>
            <p:blipFill rotWithShape="1">
              <a:blip r:embed="rId6">
                <a:alphaModFix/>
              </a:blip>
              <a:srcRect b="0" l="0" r="0" t="0"/>
              <a:stretch/>
            </p:blipFill>
            <p:spPr>
              <a:xfrm>
                <a:off x="7465333" y="2538495"/>
                <a:ext cx="1085532" cy="1085532"/>
              </a:xfrm>
              <a:prstGeom prst="rect">
                <a:avLst/>
              </a:prstGeom>
              <a:noFill/>
              <a:ln>
                <a:noFill/>
              </a:ln>
            </p:spPr>
          </p:pic>
          <p:pic>
            <p:nvPicPr>
              <p:cNvPr descr="Music" id="345" name="Google Shape;345;p19"/>
              <p:cNvPicPr preferRelativeResize="0"/>
              <p:nvPr/>
            </p:nvPicPr>
            <p:blipFill rotWithShape="1">
              <a:blip r:embed="rId7">
                <a:alphaModFix/>
              </a:blip>
              <a:srcRect b="0" l="0" r="0" t="0"/>
              <a:stretch/>
            </p:blipFill>
            <p:spPr>
              <a:xfrm>
                <a:off x="10820124" y="2548716"/>
                <a:ext cx="1040479" cy="1040479"/>
              </a:xfrm>
              <a:prstGeom prst="rect">
                <a:avLst/>
              </a:prstGeom>
              <a:noFill/>
              <a:ln>
                <a:noFill/>
              </a:ln>
            </p:spPr>
          </p:pic>
          <p:pic>
            <p:nvPicPr>
              <p:cNvPr descr="Cursor" id="346" name="Google Shape;346;p19"/>
              <p:cNvPicPr preferRelativeResize="0"/>
              <p:nvPr/>
            </p:nvPicPr>
            <p:blipFill rotWithShape="1">
              <a:blip r:embed="rId8">
                <a:alphaModFix/>
              </a:blip>
              <a:srcRect b="0" l="0" r="0" t="0"/>
              <a:stretch/>
            </p:blipFill>
            <p:spPr>
              <a:xfrm>
                <a:off x="10915906" y="4272229"/>
                <a:ext cx="1040479" cy="1040479"/>
              </a:xfrm>
              <a:prstGeom prst="rect">
                <a:avLst/>
              </a:prstGeom>
              <a:noFill/>
              <a:ln>
                <a:noFill/>
              </a:ln>
            </p:spPr>
          </p:pic>
          <p:pic>
            <p:nvPicPr>
              <p:cNvPr descr="Venn diagram" id="347" name="Google Shape;347;p19"/>
              <p:cNvPicPr preferRelativeResize="0"/>
              <p:nvPr/>
            </p:nvPicPr>
            <p:blipFill rotWithShape="1">
              <a:blip r:embed="rId9">
                <a:alphaModFix/>
              </a:blip>
              <a:srcRect b="0" l="0" r="0" t="0"/>
              <a:stretch/>
            </p:blipFill>
            <p:spPr>
              <a:xfrm>
                <a:off x="6338551" y="2454287"/>
                <a:ext cx="1176958" cy="1176958"/>
              </a:xfrm>
              <a:prstGeom prst="rect">
                <a:avLst/>
              </a:prstGeom>
              <a:noFill/>
              <a:ln>
                <a:noFill/>
              </a:ln>
            </p:spPr>
          </p:pic>
          <p:pic>
            <p:nvPicPr>
              <p:cNvPr descr="Open hand with plant" id="348" name="Google Shape;348;p19"/>
              <p:cNvPicPr preferRelativeResize="0"/>
              <p:nvPr/>
            </p:nvPicPr>
            <p:blipFill rotWithShape="1">
              <a:blip r:embed="rId10">
                <a:alphaModFix/>
              </a:blip>
              <a:srcRect b="0" l="0" r="0" t="0"/>
              <a:stretch/>
            </p:blipFill>
            <p:spPr>
              <a:xfrm>
                <a:off x="8211774" y="4892549"/>
                <a:ext cx="1388976" cy="1388976"/>
              </a:xfrm>
              <a:prstGeom prst="rect">
                <a:avLst/>
              </a:prstGeom>
              <a:noFill/>
              <a:ln>
                <a:noFill/>
              </a:ln>
            </p:spPr>
          </p:pic>
          <p:pic>
            <p:nvPicPr>
              <p:cNvPr descr="Wrench" id="349" name="Google Shape;349;p19"/>
              <p:cNvPicPr preferRelativeResize="0"/>
              <p:nvPr/>
            </p:nvPicPr>
            <p:blipFill rotWithShape="1">
              <a:blip r:embed="rId11">
                <a:alphaModFix/>
              </a:blip>
              <a:srcRect b="0" l="0" r="0" t="0"/>
              <a:stretch/>
            </p:blipFill>
            <p:spPr>
              <a:xfrm rot="5400000">
                <a:off x="8686884" y="3352018"/>
                <a:ext cx="1021058" cy="1021058"/>
              </a:xfrm>
              <a:prstGeom prst="rect">
                <a:avLst/>
              </a:prstGeom>
              <a:noFill/>
              <a:ln>
                <a:noFill/>
              </a:ln>
            </p:spPr>
          </p:pic>
          <p:pic>
            <p:nvPicPr>
              <p:cNvPr descr="Piggy Bank" id="350" name="Google Shape;350;p19"/>
              <p:cNvPicPr preferRelativeResize="0"/>
              <p:nvPr/>
            </p:nvPicPr>
            <p:blipFill rotWithShape="1">
              <a:blip r:embed="rId12">
                <a:alphaModFix/>
              </a:blip>
              <a:srcRect b="0" l="0" r="0" t="0"/>
              <a:stretch/>
            </p:blipFill>
            <p:spPr>
              <a:xfrm>
                <a:off x="5578554" y="5078383"/>
                <a:ext cx="1135192" cy="1135192"/>
              </a:xfrm>
              <a:prstGeom prst="rect">
                <a:avLst/>
              </a:prstGeom>
              <a:noFill/>
              <a:ln>
                <a:noFill/>
              </a:ln>
            </p:spPr>
          </p:pic>
          <p:pic>
            <p:nvPicPr>
              <p:cNvPr descr="Lock" id="351" name="Google Shape;351;p19"/>
              <p:cNvPicPr preferRelativeResize="0"/>
              <p:nvPr/>
            </p:nvPicPr>
            <p:blipFill rotWithShape="1">
              <a:blip r:embed="rId13">
                <a:alphaModFix/>
              </a:blip>
              <a:srcRect b="0" l="0" r="0" t="0"/>
              <a:stretch/>
            </p:blipFill>
            <p:spPr>
              <a:xfrm>
                <a:off x="9676765" y="5090502"/>
                <a:ext cx="1040479" cy="1040479"/>
              </a:xfrm>
              <a:prstGeom prst="rect">
                <a:avLst/>
              </a:prstGeom>
              <a:noFill/>
              <a:ln>
                <a:noFill/>
              </a:ln>
            </p:spPr>
          </p:pic>
          <p:pic>
            <p:nvPicPr>
              <p:cNvPr descr="Puzzle pieces" id="352" name="Google Shape;352;p19"/>
              <p:cNvPicPr preferRelativeResize="0"/>
              <p:nvPr/>
            </p:nvPicPr>
            <p:blipFill rotWithShape="1">
              <a:blip r:embed="rId14">
                <a:alphaModFix/>
              </a:blip>
              <a:srcRect b="0" l="0" r="0" t="0"/>
              <a:stretch/>
            </p:blipFill>
            <p:spPr>
              <a:xfrm>
                <a:off x="7693867" y="4068962"/>
                <a:ext cx="1226084" cy="1226084"/>
              </a:xfrm>
              <a:prstGeom prst="rect">
                <a:avLst/>
              </a:prstGeom>
              <a:noFill/>
              <a:ln>
                <a:noFill/>
              </a:ln>
            </p:spPr>
          </p:pic>
          <p:pic>
            <p:nvPicPr>
              <p:cNvPr descr="Network" id="353" name="Google Shape;353;p19"/>
              <p:cNvPicPr preferRelativeResize="0"/>
              <p:nvPr/>
            </p:nvPicPr>
            <p:blipFill rotWithShape="1">
              <a:blip r:embed="rId15">
                <a:alphaModFix/>
              </a:blip>
              <a:srcRect b="0" l="0" r="0" t="0"/>
              <a:stretch/>
            </p:blipFill>
            <p:spPr>
              <a:xfrm>
                <a:off x="6531206" y="4285573"/>
                <a:ext cx="1111409" cy="1111409"/>
              </a:xfrm>
              <a:prstGeom prst="rect">
                <a:avLst/>
              </a:prstGeom>
              <a:noFill/>
              <a:ln>
                <a:noFill/>
              </a:ln>
            </p:spPr>
          </p:pic>
          <p:pic>
            <p:nvPicPr>
              <p:cNvPr descr="Heart" id="354" name="Google Shape;354;p19"/>
              <p:cNvPicPr preferRelativeResize="0"/>
              <p:nvPr/>
            </p:nvPicPr>
            <p:blipFill rotWithShape="1">
              <a:blip r:embed="rId16">
                <a:alphaModFix/>
              </a:blip>
              <a:srcRect b="0" l="0" r="0" t="0"/>
              <a:stretch/>
            </p:blipFill>
            <p:spPr>
              <a:xfrm>
                <a:off x="9808065" y="3416285"/>
                <a:ext cx="1111409" cy="1111409"/>
              </a:xfrm>
              <a:prstGeom prst="rect">
                <a:avLst/>
              </a:prstGeom>
              <a:noFill/>
              <a:ln>
                <a:noFill/>
              </a:ln>
            </p:spPr>
          </p:pic>
          <p:pic>
            <p:nvPicPr>
              <p:cNvPr descr="Suitcase" id="355" name="Google Shape;355;p19"/>
              <p:cNvPicPr preferRelativeResize="0"/>
              <p:nvPr/>
            </p:nvPicPr>
            <p:blipFill rotWithShape="1">
              <a:blip r:embed="rId17">
                <a:alphaModFix/>
              </a:blip>
              <a:srcRect b="0" l="0" r="0" t="0"/>
              <a:stretch/>
            </p:blipFill>
            <p:spPr>
              <a:xfrm>
                <a:off x="9850097" y="1596573"/>
                <a:ext cx="1165726" cy="1165726"/>
              </a:xfrm>
              <a:prstGeom prst="rect">
                <a:avLst/>
              </a:prstGeom>
              <a:noFill/>
              <a:ln>
                <a:noFill/>
              </a:ln>
            </p:spPr>
          </p:pic>
        </p:grpSp>
        <p:pic>
          <p:nvPicPr>
            <p:cNvPr descr="Stream" id="356" name="Google Shape;356;p19"/>
            <p:cNvPicPr preferRelativeResize="0"/>
            <p:nvPr/>
          </p:nvPicPr>
          <p:blipFill rotWithShape="1">
            <a:blip r:embed="rId18">
              <a:alphaModFix/>
            </a:blip>
            <a:srcRect b="0" l="0" r="0" t="0"/>
            <a:stretch/>
          </p:blipFill>
          <p:spPr>
            <a:xfrm>
              <a:off x="8073569" y="1535875"/>
              <a:ext cx="1254734" cy="1254734"/>
            </a:xfrm>
            <a:prstGeom prst="rect">
              <a:avLst/>
            </a:prstGeom>
            <a:noFill/>
            <a:ln>
              <a:noFill/>
            </a:ln>
          </p:spPr>
        </p:pic>
      </p:grpSp>
      <p:grpSp>
        <p:nvGrpSpPr>
          <p:cNvPr id="357" name="Google Shape;357;p19"/>
          <p:cNvGrpSpPr/>
          <p:nvPr/>
        </p:nvGrpSpPr>
        <p:grpSpPr>
          <a:xfrm>
            <a:off x="5431517" y="1796433"/>
            <a:ext cx="6389293" cy="4320000"/>
            <a:chOff x="1987389" y="1054755"/>
            <a:chExt cx="9233687" cy="4533790"/>
          </a:xfrm>
        </p:grpSpPr>
        <p:sp>
          <p:nvSpPr>
            <p:cNvPr id="358" name="Google Shape;358;p19"/>
            <p:cNvSpPr txBox="1"/>
            <p:nvPr/>
          </p:nvSpPr>
          <p:spPr>
            <a:xfrm>
              <a:off x="5064098" y="1069924"/>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Konnektivität</a:t>
              </a:r>
              <a:endParaRPr/>
            </a:p>
          </p:txBody>
        </p:sp>
        <p:sp>
          <p:nvSpPr>
            <p:cNvPr id="359" name="Google Shape;359;p19"/>
            <p:cNvSpPr txBox="1"/>
            <p:nvPr/>
          </p:nvSpPr>
          <p:spPr>
            <a:xfrm>
              <a:off x="5047389" y="374906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Erweiterungs-möglichkeiten</a:t>
              </a:r>
              <a:endParaRPr/>
            </a:p>
          </p:txBody>
        </p:sp>
        <p:sp>
          <p:nvSpPr>
            <p:cNvPr id="360" name="Google Shape;360;p19"/>
            <p:cNvSpPr txBox="1"/>
            <p:nvPr/>
          </p:nvSpPr>
          <p:spPr>
            <a:xfrm>
              <a:off x="2008709" y="3774158"/>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Verknüpfungs-möglichkeiten</a:t>
              </a:r>
              <a:endParaRPr/>
            </a:p>
          </p:txBody>
        </p:sp>
        <p:sp>
          <p:nvSpPr>
            <p:cNvPr id="361" name="Google Shape;361;p19"/>
            <p:cNvSpPr txBox="1"/>
            <p:nvPr/>
          </p:nvSpPr>
          <p:spPr>
            <a:xfrm>
              <a:off x="8107390" y="105475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Transportier-barkeit</a:t>
              </a:r>
              <a:endParaRPr/>
            </a:p>
          </p:txBody>
        </p:sp>
        <p:sp>
          <p:nvSpPr>
            <p:cNvPr id="362" name="Google Shape;362;p19"/>
            <p:cNvSpPr txBox="1"/>
            <p:nvPr/>
          </p:nvSpPr>
          <p:spPr>
            <a:xfrm>
              <a:off x="2020806" y="195942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Multifunktion-alität</a:t>
              </a:r>
              <a:endParaRPr/>
            </a:p>
          </p:txBody>
        </p:sp>
        <p:sp>
          <p:nvSpPr>
            <p:cNvPr id="363" name="Google Shape;363;p19"/>
            <p:cNvSpPr txBox="1"/>
            <p:nvPr/>
          </p:nvSpPr>
          <p:spPr>
            <a:xfrm>
              <a:off x="5064098" y="468854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Umwelt-einfluss</a:t>
              </a:r>
              <a:endParaRPr/>
            </a:p>
          </p:txBody>
        </p:sp>
        <p:sp>
          <p:nvSpPr>
            <p:cNvPr id="364" name="Google Shape;364;p19"/>
            <p:cNvSpPr txBox="1"/>
            <p:nvPr/>
          </p:nvSpPr>
          <p:spPr>
            <a:xfrm>
              <a:off x="5046738" y="208078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Speicher</a:t>
              </a:r>
              <a:endParaRPr/>
            </a:p>
          </p:txBody>
        </p:sp>
        <p:sp>
          <p:nvSpPr>
            <p:cNvPr id="365" name="Google Shape;365;p19"/>
            <p:cNvSpPr txBox="1"/>
            <p:nvPr/>
          </p:nvSpPr>
          <p:spPr>
            <a:xfrm>
              <a:off x="2008709" y="2848926"/>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Strom-verbrauch</a:t>
              </a:r>
              <a:endParaRPr/>
            </a:p>
          </p:txBody>
        </p:sp>
        <p:sp>
          <p:nvSpPr>
            <p:cNvPr id="366" name="Google Shape;366;p19"/>
            <p:cNvSpPr txBox="1"/>
            <p:nvPr/>
          </p:nvSpPr>
          <p:spPr>
            <a:xfrm>
              <a:off x="8140807" y="195942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Medien-unterstützung</a:t>
              </a:r>
              <a:endParaRPr/>
            </a:p>
          </p:txBody>
        </p:sp>
        <p:sp>
          <p:nvSpPr>
            <p:cNvPr id="367" name="Google Shape;367;p19"/>
            <p:cNvSpPr txBox="1"/>
            <p:nvPr/>
          </p:nvSpPr>
          <p:spPr>
            <a:xfrm>
              <a:off x="8136184" y="3762079"/>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Benutzer-oberfläche</a:t>
              </a:r>
              <a:endParaRPr/>
            </a:p>
          </p:txBody>
        </p:sp>
        <p:sp>
          <p:nvSpPr>
            <p:cNvPr id="368" name="Google Shape;368;p19"/>
            <p:cNvSpPr txBox="1"/>
            <p:nvPr/>
          </p:nvSpPr>
          <p:spPr>
            <a:xfrm>
              <a:off x="8131585" y="2840131"/>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Nutzungs-freundlichkeit</a:t>
              </a:r>
              <a:endParaRPr/>
            </a:p>
          </p:txBody>
        </p:sp>
        <p:sp>
          <p:nvSpPr>
            <p:cNvPr id="369" name="Google Shape;369;p19"/>
            <p:cNvSpPr txBox="1"/>
            <p:nvPr/>
          </p:nvSpPr>
          <p:spPr>
            <a:xfrm>
              <a:off x="1987389" y="4679757"/>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Budget</a:t>
              </a:r>
              <a:endParaRPr/>
            </a:p>
          </p:txBody>
        </p:sp>
        <p:sp>
          <p:nvSpPr>
            <p:cNvPr id="370" name="Google Shape;370;p19"/>
            <p:cNvSpPr txBox="1"/>
            <p:nvPr/>
          </p:nvSpPr>
          <p:spPr>
            <a:xfrm>
              <a:off x="8161076" y="4679757"/>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Sicherheit</a:t>
              </a:r>
              <a:endParaRPr/>
            </a:p>
          </p:txBody>
        </p:sp>
        <p:sp>
          <p:nvSpPr>
            <p:cNvPr id="371" name="Google Shape;371;p19"/>
            <p:cNvSpPr txBox="1"/>
            <p:nvPr/>
          </p:nvSpPr>
          <p:spPr>
            <a:xfrm>
              <a:off x="2008709" y="1069924"/>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Nachhaltigkeit</a:t>
              </a:r>
              <a:endParaRPr/>
            </a:p>
          </p:txBody>
        </p:sp>
        <p:sp>
          <p:nvSpPr>
            <p:cNvPr id="372" name="Google Shape;372;p19"/>
            <p:cNvSpPr txBox="1"/>
            <p:nvPr/>
          </p:nvSpPr>
          <p:spPr>
            <a:xfrm>
              <a:off x="5074758" y="285530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Verlässlichkeit</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2000"/>
                                        <p:tgtEl>
                                          <p:spTgt spid="33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38">
                                            <p:txEl>
                                              <p:pRg end="0" st="0"/>
                                            </p:txEl>
                                          </p:spTgt>
                                        </p:tgtEl>
                                        <p:attrNameLst>
                                          <p:attrName>style.visibility</p:attrName>
                                        </p:attrNameLst>
                                      </p:cBhvr>
                                      <p:to>
                                        <p:strVal val="visible"/>
                                      </p:to>
                                    </p:set>
                                    <p:animEffect filter="fade" transition="in">
                                      <p:cBhvr>
                                        <p:cTn dur="500"/>
                                        <p:tgtEl>
                                          <p:spTgt spid="338">
                                            <p:txEl>
                                              <p:pRg end="0" st="0"/>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38">
                                            <p:txEl>
                                              <p:pRg end="1" st="1"/>
                                            </p:txEl>
                                          </p:spTgt>
                                        </p:tgtEl>
                                        <p:attrNameLst>
                                          <p:attrName>style.visibility</p:attrName>
                                        </p:attrNameLst>
                                      </p:cBhvr>
                                      <p:to>
                                        <p:strVal val="visible"/>
                                      </p:to>
                                    </p:set>
                                    <p:animEffect filter="fade" transition="in">
                                      <p:cBhvr>
                                        <p:cTn dur="500"/>
                                        <p:tgtEl>
                                          <p:spTgt spid="338">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38">
                                            <p:txEl>
                                              <p:pRg end="2" st="2"/>
                                            </p:txEl>
                                          </p:spTgt>
                                        </p:tgtEl>
                                        <p:attrNameLst>
                                          <p:attrName>style.visibility</p:attrName>
                                        </p:attrNameLst>
                                      </p:cBhvr>
                                      <p:to>
                                        <p:strVal val="visible"/>
                                      </p:to>
                                    </p:set>
                                    <p:animEffect filter="fade" transition="in">
                                      <p:cBhvr>
                                        <p:cTn dur="500"/>
                                        <p:tgtEl>
                                          <p:spTgt spid="33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latin typeface="Arial Black"/>
                <a:ea typeface="Arial Black"/>
                <a:cs typeface="Arial Black"/>
                <a:sym typeface="Arial Black"/>
              </a:rPr>
              <a:t>AGENDA</a:t>
            </a:r>
            <a:endParaRPr>
              <a:latin typeface="Arial Black"/>
              <a:ea typeface="Arial Black"/>
              <a:cs typeface="Arial Black"/>
              <a:sym typeface="Arial Black"/>
            </a:endParaRPr>
          </a:p>
        </p:txBody>
      </p:sp>
      <p:sp>
        <p:nvSpPr>
          <p:cNvPr id="114" name="Google Shape;114;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55600" lvl="0" marL="355600" rtl="0" algn="l">
              <a:lnSpc>
                <a:spcPct val="90000"/>
              </a:lnSpc>
              <a:spcBef>
                <a:spcPts val="0"/>
              </a:spcBef>
              <a:spcAft>
                <a:spcPts val="0"/>
              </a:spcAft>
              <a:buClr>
                <a:srgbClr val="42ACE6"/>
              </a:buClr>
              <a:buSzPts val="2800"/>
              <a:buFont typeface="Noto Sans Symbols"/>
              <a:buChar char="►"/>
            </a:pPr>
            <a:r>
              <a:rPr lang="sl-SI">
                <a:latin typeface="Arial"/>
                <a:ea typeface="Arial"/>
                <a:cs typeface="Arial"/>
                <a:sym typeface="Arial"/>
              </a:rPr>
              <a:t> Einführung in die Hardware der digitalen Lerntechnologie (DLTH)</a:t>
            </a:r>
            <a:endParaRPr/>
          </a:p>
          <a:p>
            <a:pPr indent="-355600" lvl="0" marL="355600" rtl="0" algn="l">
              <a:lnSpc>
                <a:spcPct val="90000"/>
              </a:lnSpc>
              <a:spcBef>
                <a:spcPts val="1000"/>
              </a:spcBef>
              <a:spcAft>
                <a:spcPts val="0"/>
              </a:spcAft>
              <a:buClr>
                <a:srgbClr val="42ACE6"/>
              </a:buClr>
              <a:buSzPts val="2800"/>
              <a:buFont typeface="Noto Sans Symbols"/>
              <a:buChar char="►"/>
            </a:pPr>
            <a:r>
              <a:rPr lang="sl-SI">
                <a:latin typeface="Arial"/>
                <a:ea typeface="Arial"/>
                <a:cs typeface="Arial"/>
                <a:sym typeface="Arial"/>
              </a:rPr>
              <a:t> DLT-Hardware in Ihrem täglichen Leben</a:t>
            </a:r>
            <a:endParaRPr/>
          </a:p>
          <a:p>
            <a:pPr indent="-355600" lvl="0" marL="355600" rtl="0" algn="l">
              <a:lnSpc>
                <a:spcPct val="90000"/>
              </a:lnSpc>
              <a:spcBef>
                <a:spcPts val="1000"/>
              </a:spcBef>
              <a:spcAft>
                <a:spcPts val="0"/>
              </a:spcAft>
              <a:buClr>
                <a:srgbClr val="42ACE6"/>
              </a:buClr>
              <a:buSzPts val="2800"/>
              <a:buFont typeface="Noto Sans Symbols"/>
              <a:buChar char="►"/>
            </a:pPr>
            <a:r>
              <a:rPr lang="sl-SI">
                <a:latin typeface="Arial"/>
                <a:ea typeface="Arial"/>
                <a:cs typeface="Arial"/>
                <a:sym typeface="Arial"/>
              </a:rPr>
              <a:t> DLT-Hardware: Spezifikationen und Anleitungen</a:t>
            </a:r>
            <a:endParaRPr/>
          </a:p>
          <a:p>
            <a:pPr indent="-355600" lvl="0" marL="355600" rtl="0" algn="l">
              <a:lnSpc>
                <a:spcPct val="90000"/>
              </a:lnSpc>
              <a:spcBef>
                <a:spcPts val="1000"/>
              </a:spcBef>
              <a:spcAft>
                <a:spcPts val="0"/>
              </a:spcAft>
              <a:buClr>
                <a:srgbClr val="42ACE6"/>
              </a:buClr>
              <a:buSzPts val="2800"/>
              <a:buFont typeface="Noto Sans Symbols"/>
              <a:buChar char="►"/>
            </a:pPr>
            <a:r>
              <a:rPr lang="sl-SI">
                <a:latin typeface="Arial"/>
                <a:ea typeface="Arial"/>
                <a:cs typeface="Arial"/>
                <a:sym typeface="Arial"/>
              </a:rPr>
              <a:t> DLT-Hardware in der Praxis</a:t>
            </a:r>
            <a:endParaRPr/>
          </a:p>
          <a:p>
            <a:pPr indent="-355600" lvl="0" marL="355600" rtl="0" algn="l">
              <a:lnSpc>
                <a:spcPct val="90000"/>
              </a:lnSpc>
              <a:spcBef>
                <a:spcPts val="1000"/>
              </a:spcBef>
              <a:spcAft>
                <a:spcPts val="0"/>
              </a:spcAft>
              <a:buClr>
                <a:srgbClr val="42ACE6"/>
              </a:buClr>
              <a:buSzPts val="2800"/>
              <a:buFont typeface="Noto Sans Symbols"/>
              <a:buChar char="►"/>
            </a:pPr>
            <a:r>
              <a:rPr lang="sl-SI">
                <a:latin typeface="Arial"/>
                <a:ea typeface="Arial"/>
                <a:cs typeface="Arial"/>
                <a:sym typeface="Arial"/>
              </a:rPr>
              <a:t> DLT-Hardware im Vergleich</a:t>
            </a:r>
            <a:endParaRPr/>
          </a:p>
          <a:p>
            <a:pPr indent="-355600" lvl="0" marL="355600" rtl="0" algn="l">
              <a:lnSpc>
                <a:spcPct val="90000"/>
              </a:lnSpc>
              <a:spcBef>
                <a:spcPts val="1000"/>
              </a:spcBef>
              <a:spcAft>
                <a:spcPts val="0"/>
              </a:spcAft>
              <a:buClr>
                <a:srgbClr val="42ACE6"/>
              </a:buClr>
              <a:buSzPts val="2800"/>
              <a:buFont typeface="Noto Sans Symbols"/>
              <a:buChar char="►"/>
            </a:pPr>
            <a:r>
              <a:rPr lang="sl-SI">
                <a:latin typeface="Arial"/>
                <a:ea typeface="Arial"/>
                <a:cs typeface="Arial"/>
                <a:sym typeface="Arial"/>
              </a:rPr>
              <a:t> IHRE DLT-Hardware-Auswahl</a:t>
            </a:r>
            <a:endParaRPr/>
          </a:p>
          <a:p>
            <a:pPr indent="-355600" lvl="0" marL="355600" rtl="0" algn="l">
              <a:lnSpc>
                <a:spcPct val="90000"/>
              </a:lnSpc>
              <a:spcBef>
                <a:spcPts val="1000"/>
              </a:spcBef>
              <a:spcAft>
                <a:spcPts val="0"/>
              </a:spcAft>
              <a:buClr>
                <a:srgbClr val="42ACE6"/>
              </a:buClr>
              <a:buSzPts val="2800"/>
              <a:buFont typeface="Noto Sans Symbols"/>
              <a:buChar char="►"/>
            </a:pPr>
            <a:r>
              <a:rPr lang="sl-SI">
                <a:latin typeface="Arial"/>
                <a:ea typeface="Arial"/>
                <a:cs typeface="Arial"/>
                <a:sym typeface="Arial"/>
              </a:rPr>
              <a:t> Schlussfolgerungen und Ausblick</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0" st="0"/>
                                            </p:txEl>
                                          </p:spTgt>
                                        </p:tgtEl>
                                        <p:attrNameLst>
                                          <p:attrName>style.visibility</p:attrName>
                                        </p:attrNameLst>
                                      </p:cBhvr>
                                      <p:to>
                                        <p:strVal val="visible"/>
                                      </p:to>
                                    </p:set>
                                    <p:animEffect filter="fade" transition="in">
                                      <p:cBhvr>
                                        <p:cTn dur="500"/>
                                        <p:tgtEl>
                                          <p:spTgt spid="1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1" st="1"/>
                                            </p:txEl>
                                          </p:spTgt>
                                        </p:tgtEl>
                                        <p:attrNameLst>
                                          <p:attrName>style.visibility</p:attrName>
                                        </p:attrNameLst>
                                      </p:cBhvr>
                                      <p:to>
                                        <p:strVal val="visible"/>
                                      </p:to>
                                    </p:set>
                                    <p:animEffect filter="fade" transition="in">
                                      <p:cBhvr>
                                        <p:cTn dur="500"/>
                                        <p:tgtEl>
                                          <p:spTgt spid="1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2" st="2"/>
                                            </p:txEl>
                                          </p:spTgt>
                                        </p:tgtEl>
                                        <p:attrNameLst>
                                          <p:attrName>style.visibility</p:attrName>
                                        </p:attrNameLst>
                                      </p:cBhvr>
                                      <p:to>
                                        <p:strVal val="visible"/>
                                      </p:to>
                                    </p:set>
                                    <p:animEffect filter="fade" transition="in">
                                      <p:cBhvr>
                                        <p:cTn dur="500"/>
                                        <p:tgtEl>
                                          <p:spTgt spid="11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3" st="3"/>
                                            </p:txEl>
                                          </p:spTgt>
                                        </p:tgtEl>
                                        <p:attrNameLst>
                                          <p:attrName>style.visibility</p:attrName>
                                        </p:attrNameLst>
                                      </p:cBhvr>
                                      <p:to>
                                        <p:strVal val="visible"/>
                                      </p:to>
                                    </p:set>
                                    <p:animEffect filter="fade" transition="in">
                                      <p:cBhvr>
                                        <p:cTn dur="500"/>
                                        <p:tgtEl>
                                          <p:spTgt spid="11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4" st="4"/>
                                            </p:txEl>
                                          </p:spTgt>
                                        </p:tgtEl>
                                        <p:attrNameLst>
                                          <p:attrName>style.visibility</p:attrName>
                                        </p:attrNameLst>
                                      </p:cBhvr>
                                      <p:to>
                                        <p:strVal val="visible"/>
                                      </p:to>
                                    </p:set>
                                    <p:animEffect filter="fade" transition="in">
                                      <p:cBhvr>
                                        <p:cTn dur="500"/>
                                        <p:tgtEl>
                                          <p:spTgt spid="11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5" st="5"/>
                                            </p:txEl>
                                          </p:spTgt>
                                        </p:tgtEl>
                                        <p:attrNameLst>
                                          <p:attrName>style.visibility</p:attrName>
                                        </p:attrNameLst>
                                      </p:cBhvr>
                                      <p:to>
                                        <p:strVal val="visible"/>
                                      </p:to>
                                    </p:set>
                                    <p:animEffect filter="fade" transition="in">
                                      <p:cBhvr>
                                        <p:cTn dur="500"/>
                                        <p:tgtEl>
                                          <p:spTgt spid="11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6" st="6"/>
                                            </p:txEl>
                                          </p:spTgt>
                                        </p:tgtEl>
                                        <p:attrNameLst>
                                          <p:attrName>style.visibility</p:attrName>
                                        </p:attrNameLst>
                                      </p:cBhvr>
                                      <p:to>
                                        <p:strVal val="visible"/>
                                      </p:to>
                                    </p:set>
                                    <p:animEffect filter="fade" transition="in">
                                      <p:cBhvr>
                                        <p:cTn dur="500"/>
                                        <p:tgtEl>
                                          <p:spTgt spid="114">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0"/>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BEACHTEN SIE BEI DER AUSWAHL VON DLTH…</a:t>
            </a:r>
            <a:endParaRPr/>
          </a:p>
        </p:txBody>
      </p:sp>
      <p:sp>
        <p:nvSpPr>
          <p:cNvPr id="379" name="Google Shape;379;p20"/>
          <p:cNvSpPr txBox="1"/>
          <p:nvPr>
            <p:ph idx="1" type="body"/>
          </p:nvPr>
        </p:nvSpPr>
        <p:spPr>
          <a:xfrm>
            <a:off x="838200" y="1825625"/>
            <a:ext cx="4522278"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SzPct val="100000"/>
              <a:buNone/>
            </a:pPr>
            <a:r>
              <a:rPr b="1" lang="sl-SI"/>
              <a:t>Erweiterungsmöglichkeiten</a:t>
            </a:r>
            <a:endParaRPr b="1"/>
          </a:p>
          <a:p>
            <a:pPr indent="-355600" lvl="1" marL="812800" rtl="0" algn="l">
              <a:lnSpc>
                <a:spcPct val="90000"/>
              </a:lnSpc>
              <a:spcBef>
                <a:spcPts val="500"/>
              </a:spcBef>
              <a:spcAft>
                <a:spcPts val="0"/>
              </a:spcAft>
              <a:buSzPct val="100000"/>
              <a:buChar char="▶"/>
            </a:pPr>
            <a:r>
              <a:rPr lang="sl-SI"/>
              <a:t>Werde ich Erweiterungsgeräte verwenden müssen?</a:t>
            </a:r>
            <a:endParaRPr/>
          </a:p>
          <a:p>
            <a:pPr indent="-355600" lvl="1" marL="812800" rtl="0" algn="l">
              <a:lnSpc>
                <a:spcPct val="90000"/>
              </a:lnSpc>
              <a:spcBef>
                <a:spcPts val="500"/>
              </a:spcBef>
              <a:spcAft>
                <a:spcPts val="0"/>
              </a:spcAft>
              <a:buSzPct val="100000"/>
              <a:buChar char="▶"/>
            </a:pPr>
            <a:r>
              <a:rPr lang="sl-SI"/>
              <a:t>Wenn ja, welche Geräte benötige ich und sollte ich sie verwenden können?</a:t>
            </a:r>
            <a:endParaRPr/>
          </a:p>
          <a:p>
            <a:pPr indent="-355600" lvl="1" marL="812800" rtl="0" algn="l">
              <a:lnSpc>
                <a:spcPct val="90000"/>
              </a:lnSpc>
              <a:spcBef>
                <a:spcPts val="500"/>
              </a:spcBef>
              <a:spcAft>
                <a:spcPts val="0"/>
              </a:spcAft>
              <a:buSzPct val="100000"/>
              <a:buChar char="▶"/>
            </a:pPr>
            <a:r>
              <a:rPr lang="sl-SI"/>
              <a:t>Wie werden sie an das von mir gewählte Gerät angeschlossen?</a:t>
            </a:r>
            <a:endParaRPr/>
          </a:p>
          <a:p>
            <a:pPr indent="-355600" lvl="1" marL="812800" rtl="0" algn="l">
              <a:lnSpc>
                <a:spcPct val="90000"/>
              </a:lnSpc>
              <a:spcBef>
                <a:spcPts val="500"/>
              </a:spcBef>
              <a:spcAft>
                <a:spcPts val="0"/>
              </a:spcAft>
              <a:buSzPct val="100000"/>
              <a:buChar char="▶"/>
            </a:pPr>
            <a:r>
              <a:rPr lang="sl-SI"/>
              <a:t>Benötige ich zusätzliche Anschlüsse, Kabel oder Laufwerke, um diese Geräte verwenden zu können?</a:t>
            </a:r>
            <a:endParaRPr/>
          </a:p>
        </p:txBody>
      </p:sp>
      <p:pic>
        <p:nvPicPr>
          <p:cNvPr descr="Puzzle pieces" id="380" name="Google Shape;380;p20"/>
          <p:cNvPicPr preferRelativeResize="0"/>
          <p:nvPr/>
        </p:nvPicPr>
        <p:blipFill rotWithShape="1">
          <a:blip r:embed="rId3">
            <a:alphaModFix/>
          </a:blip>
          <a:srcRect b="0" l="0" r="0" t="0"/>
          <a:stretch/>
        </p:blipFill>
        <p:spPr>
          <a:xfrm>
            <a:off x="7693867" y="4068962"/>
            <a:ext cx="1226084" cy="1226084"/>
          </a:xfrm>
          <a:prstGeom prst="rect">
            <a:avLst/>
          </a:prstGeom>
          <a:noFill/>
          <a:ln>
            <a:noFill/>
          </a:ln>
        </p:spPr>
      </p:pic>
      <p:grpSp>
        <p:nvGrpSpPr>
          <p:cNvPr id="381" name="Google Shape;381;p20"/>
          <p:cNvGrpSpPr/>
          <p:nvPr/>
        </p:nvGrpSpPr>
        <p:grpSpPr>
          <a:xfrm>
            <a:off x="5559140" y="1535875"/>
            <a:ext cx="6397245" cy="4745650"/>
            <a:chOff x="5559140" y="1535875"/>
            <a:chExt cx="6397245" cy="4745650"/>
          </a:xfrm>
        </p:grpSpPr>
        <p:grpSp>
          <p:nvGrpSpPr>
            <p:cNvPr id="382" name="Google Shape;382;p20"/>
            <p:cNvGrpSpPr/>
            <p:nvPr/>
          </p:nvGrpSpPr>
          <p:grpSpPr>
            <a:xfrm>
              <a:off x="5559140" y="1596573"/>
              <a:ext cx="6397245" cy="4684952"/>
              <a:chOff x="5559140" y="1596573"/>
              <a:chExt cx="6397245" cy="4684952"/>
            </a:xfrm>
          </p:grpSpPr>
          <p:pic>
            <p:nvPicPr>
              <p:cNvPr descr="Leaf" id="383" name="Google Shape;383;p20"/>
              <p:cNvPicPr preferRelativeResize="0"/>
              <p:nvPr/>
            </p:nvPicPr>
            <p:blipFill rotWithShape="1">
              <a:blip r:embed="rId4">
                <a:alphaModFix/>
              </a:blip>
              <a:srcRect b="0" l="0" r="0" t="0"/>
              <a:stretch/>
            </p:blipFill>
            <p:spPr>
              <a:xfrm>
                <a:off x="5677406" y="1611634"/>
                <a:ext cx="1176958" cy="1176958"/>
              </a:xfrm>
              <a:prstGeom prst="rect">
                <a:avLst/>
              </a:prstGeom>
              <a:noFill/>
              <a:ln>
                <a:noFill/>
              </a:ln>
            </p:spPr>
          </p:pic>
          <p:pic>
            <p:nvPicPr>
              <p:cNvPr descr="Full battery" id="384" name="Google Shape;384;p20"/>
              <p:cNvPicPr preferRelativeResize="0"/>
              <p:nvPr/>
            </p:nvPicPr>
            <p:blipFill rotWithShape="1">
              <a:blip r:embed="rId5">
                <a:alphaModFix/>
              </a:blip>
              <a:srcRect b="0" l="0" r="0" t="0"/>
              <a:stretch/>
            </p:blipFill>
            <p:spPr>
              <a:xfrm>
                <a:off x="5559140" y="3313512"/>
                <a:ext cx="1263148" cy="1263148"/>
              </a:xfrm>
              <a:prstGeom prst="rect">
                <a:avLst/>
              </a:prstGeom>
              <a:noFill/>
              <a:ln>
                <a:noFill/>
              </a:ln>
            </p:spPr>
          </p:pic>
          <p:pic>
            <p:nvPicPr>
              <p:cNvPr id="385" name="Google Shape;385;p20"/>
              <p:cNvPicPr preferRelativeResize="0"/>
              <p:nvPr/>
            </p:nvPicPr>
            <p:blipFill rotWithShape="1">
              <a:blip r:embed="rId6">
                <a:alphaModFix/>
              </a:blip>
              <a:srcRect b="0" l="0" r="0" t="0"/>
              <a:stretch/>
            </p:blipFill>
            <p:spPr>
              <a:xfrm>
                <a:off x="7465333" y="2538495"/>
                <a:ext cx="1085532" cy="1085532"/>
              </a:xfrm>
              <a:prstGeom prst="rect">
                <a:avLst/>
              </a:prstGeom>
              <a:noFill/>
              <a:ln>
                <a:noFill/>
              </a:ln>
            </p:spPr>
          </p:pic>
          <p:pic>
            <p:nvPicPr>
              <p:cNvPr descr="Music" id="386" name="Google Shape;386;p20"/>
              <p:cNvPicPr preferRelativeResize="0"/>
              <p:nvPr/>
            </p:nvPicPr>
            <p:blipFill rotWithShape="1">
              <a:blip r:embed="rId7">
                <a:alphaModFix/>
              </a:blip>
              <a:srcRect b="0" l="0" r="0" t="0"/>
              <a:stretch/>
            </p:blipFill>
            <p:spPr>
              <a:xfrm>
                <a:off x="10820124" y="2548716"/>
                <a:ext cx="1040479" cy="1040479"/>
              </a:xfrm>
              <a:prstGeom prst="rect">
                <a:avLst/>
              </a:prstGeom>
              <a:noFill/>
              <a:ln>
                <a:noFill/>
              </a:ln>
            </p:spPr>
          </p:pic>
          <p:pic>
            <p:nvPicPr>
              <p:cNvPr descr="Cursor" id="387" name="Google Shape;387;p20"/>
              <p:cNvPicPr preferRelativeResize="0"/>
              <p:nvPr/>
            </p:nvPicPr>
            <p:blipFill rotWithShape="1">
              <a:blip r:embed="rId8">
                <a:alphaModFix/>
              </a:blip>
              <a:srcRect b="0" l="0" r="0" t="0"/>
              <a:stretch/>
            </p:blipFill>
            <p:spPr>
              <a:xfrm>
                <a:off x="10915906" y="4272229"/>
                <a:ext cx="1040479" cy="1040479"/>
              </a:xfrm>
              <a:prstGeom prst="rect">
                <a:avLst/>
              </a:prstGeom>
              <a:noFill/>
              <a:ln>
                <a:noFill/>
              </a:ln>
            </p:spPr>
          </p:pic>
          <p:pic>
            <p:nvPicPr>
              <p:cNvPr descr="Venn diagram" id="388" name="Google Shape;388;p20"/>
              <p:cNvPicPr preferRelativeResize="0"/>
              <p:nvPr/>
            </p:nvPicPr>
            <p:blipFill rotWithShape="1">
              <a:blip r:embed="rId9">
                <a:alphaModFix/>
              </a:blip>
              <a:srcRect b="0" l="0" r="0" t="0"/>
              <a:stretch/>
            </p:blipFill>
            <p:spPr>
              <a:xfrm>
                <a:off x="6338551" y="2454287"/>
                <a:ext cx="1176958" cy="1176958"/>
              </a:xfrm>
              <a:prstGeom prst="rect">
                <a:avLst/>
              </a:prstGeom>
              <a:noFill/>
              <a:ln>
                <a:noFill/>
              </a:ln>
            </p:spPr>
          </p:pic>
          <p:pic>
            <p:nvPicPr>
              <p:cNvPr descr="Open hand with plant" id="389" name="Google Shape;389;p20"/>
              <p:cNvPicPr preferRelativeResize="0"/>
              <p:nvPr/>
            </p:nvPicPr>
            <p:blipFill rotWithShape="1">
              <a:blip r:embed="rId10">
                <a:alphaModFix/>
              </a:blip>
              <a:srcRect b="0" l="0" r="0" t="0"/>
              <a:stretch/>
            </p:blipFill>
            <p:spPr>
              <a:xfrm>
                <a:off x="8211774" y="4892549"/>
                <a:ext cx="1388976" cy="1388976"/>
              </a:xfrm>
              <a:prstGeom prst="rect">
                <a:avLst/>
              </a:prstGeom>
              <a:noFill/>
              <a:ln>
                <a:noFill/>
              </a:ln>
            </p:spPr>
          </p:pic>
          <p:pic>
            <p:nvPicPr>
              <p:cNvPr descr="Wrench" id="390" name="Google Shape;390;p20"/>
              <p:cNvPicPr preferRelativeResize="0"/>
              <p:nvPr/>
            </p:nvPicPr>
            <p:blipFill rotWithShape="1">
              <a:blip r:embed="rId11">
                <a:alphaModFix/>
              </a:blip>
              <a:srcRect b="0" l="0" r="0" t="0"/>
              <a:stretch/>
            </p:blipFill>
            <p:spPr>
              <a:xfrm rot="5400000">
                <a:off x="8686884" y="3352018"/>
                <a:ext cx="1021058" cy="1021058"/>
              </a:xfrm>
              <a:prstGeom prst="rect">
                <a:avLst/>
              </a:prstGeom>
              <a:noFill/>
              <a:ln>
                <a:noFill/>
              </a:ln>
            </p:spPr>
          </p:pic>
          <p:pic>
            <p:nvPicPr>
              <p:cNvPr descr="Piggy Bank" id="391" name="Google Shape;391;p20"/>
              <p:cNvPicPr preferRelativeResize="0"/>
              <p:nvPr/>
            </p:nvPicPr>
            <p:blipFill rotWithShape="1">
              <a:blip r:embed="rId12">
                <a:alphaModFix/>
              </a:blip>
              <a:srcRect b="0" l="0" r="0" t="0"/>
              <a:stretch/>
            </p:blipFill>
            <p:spPr>
              <a:xfrm>
                <a:off x="5578554" y="5078383"/>
                <a:ext cx="1135192" cy="1135192"/>
              </a:xfrm>
              <a:prstGeom prst="rect">
                <a:avLst/>
              </a:prstGeom>
              <a:noFill/>
              <a:ln>
                <a:noFill/>
              </a:ln>
            </p:spPr>
          </p:pic>
          <p:pic>
            <p:nvPicPr>
              <p:cNvPr descr="Lock" id="392" name="Google Shape;392;p20"/>
              <p:cNvPicPr preferRelativeResize="0"/>
              <p:nvPr/>
            </p:nvPicPr>
            <p:blipFill rotWithShape="1">
              <a:blip r:embed="rId13">
                <a:alphaModFix/>
              </a:blip>
              <a:srcRect b="0" l="0" r="0" t="0"/>
              <a:stretch/>
            </p:blipFill>
            <p:spPr>
              <a:xfrm>
                <a:off x="9676765" y="5090502"/>
                <a:ext cx="1040479" cy="1040479"/>
              </a:xfrm>
              <a:prstGeom prst="rect">
                <a:avLst/>
              </a:prstGeom>
              <a:noFill/>
              <a:ln>
                <a:noFill/>
              </a:ln>
            </p:spPr>
          </p:pic>
          <p:pic>
            <p:nvPicPr>
              <p:cNvPr descr="Puzzle pieces" id="393" name="Google Shape;393;p20"/>
              <p:cNvPicPr preferRelativeResize="0"/>
              <p:nvPr/>
            </p:nvPicPr>
            <p:blipFill rotWithShape="1">
              <a:blip r:embed="rId14">
                <a:alphaModFix/>
              </a:blip>
              <a:srcRect b="0" l="0" r="0" t="0"/>
              <a:stretch/>
            </p:blipFill>
            <p:spPr>
              <a:xfrm>
                <a:off x="7693867" y="4068962"/>
                <a:ext cx="1226084" cy="1226084"/>
              </a:xfrm>
              <a:prstGeom prst="rect">
                <a:avLst/>
              </a:prstGeom>
              <a:noFill/>
              <a:ln>
                <a:noFill/>
              </a:ln>
            </p:spPr>
          </p:pic>
          <p:pic>
            <p:nvPicPr>
              <p:cNvPr descr="Network" id="394" name="Google Shape;394;p20"/>
              <p:cNvPicPr preferRelativeResize="0"/>
              <p:nvPr/>
            </p:nvPicPr>
            <p:blipFill rotWithShape="1">
              <a:blip r:embed="rId15">
                <a:alphaModFix/>
              </a:blip>
              <a:srcRect b="0" l="0" r="0" t="0"/>
              <a:stretch/>
            </p:blipFill>
            <p:spPr>
              <a:xfrm>
                <a:off x="6531206" y="4285573"/>
                <a:ext cx="1111409" cy="1111409"/>
              </a:xfrm>
              <a:prstGeom prst="rect">
                <a:avLst/>
              </a:prstGeom>
              <a:noFill/>
              <a:ln>
                <a:noFill/>
              </a:ln>
            </p:spPr>
          </p:pic>
          <p:pic>
            <p:nvPicPr>
              <p:cNvPr descr="Heart" id="395" name="Google Shape;395;p20"/>
              <p:cNvPicPr preferRelativeResize="0"/>
              <p:nvPr/>
            </p:nvPicPr>
            <p:blipFill rotWithShape="1">
              <a:blip r:embed="rId16">
                <a:alphaModFix/>
              </a:blip>
              <a:srcRect b="0" l="0" r="0" t="0"/>
              <a:stretch/>
            </p:blipFill>
            <p:spPr>
              <a:xfrm>
                <a:off x="9808065" y="3416285"/>
                <a:ext cx="1111409" cy="1111409"/>
              </a:xfrm>
              <a:prstGeom prst="rect">
                <a:avLst/>
              </a:prstGeom>
              <a:noFill/>
              <a:ln>
                <a:noFill/>
              </a:ln>
            </p:spPr>
          </p:pic>
          <p:pic>
            <p:nvPicPr>
              <p:cNvPr descr="Suitcase" id="396" name="Google Shape;396;p20"/>
              <p:cNvPicPr preferRelativeResize="0"/>
              <p:nvPr/>
            </p:nvPicPr>
            <p:blipFill rotWithShape="1">
              <a:blip r:embed="rId17">
                <a:alphaModFix/>
              </a:blip>
              <a:srcRect b="0" l="0" r="0" t="0"/>
              <a:stretch/>
            </p:blipFill>
            <p:spPr>
              <a:xfrm>
                <a:off x="9850097" y="1596573"/>
                <a:ext cx="1165726" cy="1165726"/>
              </a:xfrm>
              <a:prstGeom prst="rect">
                <a:avLst/>
              </a:prstGeom>
              <a:noFill/>
              <a:ln>
                <a:noFill/>
              </a:ln>
            </p:spPr>
          </p:pic>
        </p:grpSp>
        <p:pic>
          <p:nvPicPr>
            <p:cNvPr descr="Stream" id="397" name="Google Shape;397;p20"/>
            <p:cNvPicPr preferRelativeResize="0"/>
            <p:nvPr/>
          </p:nvPicPr>
          <p:blipFill rotWithShape="1">
            <a:blip r:embed="rId18">
              <a:alphaModFix/>
            </a:blip>
            <a:srcRect b="0" l="0" r="0" t="0"/>
            <a:stretch/>
          </p:blipFill>
          <p:spPr>
            <a:xfrm>
              <a:off x="8073569" y="1535875"/>
              <a:ext cx="1254734" cy="1254734"/>
            </a:xfrm>
            <a:prstGeom prst="rect">
              <a:avLst/>
            </a:prstGeom>
            <a:noFill/>
            <a:ln>
              <a:noFill/>
            </a:ln>
          </p:spPr>
        </p:pic>
      </p:grpSp>
      <p:grpSp>
        <p:nvGrpSpPr>
          <p:cNvPr id="398" name="Google Shape;398;p20"/>
          <p:cNvGrpSpPr/>
          <p:nvPr/>
        </p:nvGrpSpPr>
        <p:grpSpPr>
          <a:xfrm>
            <a:off x="5431517" y="1796433"/>
            <a:ext cx="6389293" cy="4320000"/>
            <a:chOff x="1987389" y="1054755"/>
            <a:chExt cx="9233687" cy="4533790"/>
          </a:xfrm>
        </p:grpSpPr>
        <p:sp>
          <p:nvSpPr>
            <p:cNvPr id="399" name="Google Shape;399;p20"/>
            <p:cNvSpPr txBox="1"/>
            <p:nvPr/>
          </p:nvSpPr>
          <p:spPr>
            <a:xfrm>
              <a:off x="5064098" y="1069924"/>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Konnektivität</a:t>
              </a:r>
              <a:endParaRPr/>
            </a:p>
          </p:txBody>
        </p:sp>
        <p:sp>
          <p:nvSpPr>
            <p:cNvPr id="400" name="Google Shape;400;p20"/>
            <p:cNvSpPr txBox="1"/>
            <p:nvPr/>
          </p:nvSpPr>
          <p:spPr>
            <a:xfrm>
              <a:off x="5047389" y="374906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Erweiterungs-möglichkeiten</a:t>
              </a:r>
              <a:endParaRPr/>
            </a:p>
          </p:txBody>
        </p:sp>
        <p:sp>
          <p:nvSpPr>
            <p:cNvPr id="401" name="Google Shape;401;p20"/>
            <p:cNvSpPr txBox="1"/>
            <p:nvPr/>
          </p:nvSpPr>
          <p:spPr>
            <a:xfrm>
              <a:off x="2008709" y="3774158"/>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Verknüpfungs-möglichkeiten</a:t>
              </a:r>
              <a:endParaRPr/>
            </a:p>
          </p:txBody>
        </p:sp>
        <p:sp>
          <p:nvSpPr>
            <p:cNvPr id="402" name="Google Shape;402;p20"/>
            <p:cNvSpPr txBox="1"/>
            <p:nvPr/>
          </p:nvSpPr>
          <p:spPr>
            <a:xfrm>
              <a:off x="8107390" y="105475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Transportier-barkeit</a:t>
              </a:r>
              <a:endParaRPr/>
            </a:p>
          </p:txBody>
        </p:sp>
        <p:sp>
          <p:nvSpPr>
            <p:cNvPr id="403" name="Google Shape;403;p20"/>
            <p:cNvSpPr txBox="1"/>
            <p:nvPr/>
          </p:nvSpPr>
          <p:spPr>
            <a:xfrm>
              <a:off x="2020806" y="195942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Multifunktion-alität</a:t>
              </a:r>
              <a:endParaRPr/>
            </a:p>
          </p:txBody>
        </p:sp>
        <p:sp>
          <p:nvSpPr>
            <p:cNvPr id="404" name="Google Shape;404;p20"/>
            <p:cNvSpPr txBox="1"/>
            <p:nvPr/>
          </p:nvSpPr>
          <p:spPr>
            <a:xfrm>
              <a:off x="5064098" y="468854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Umwelt-einfluss</a:t>
              </a:r>
              <a:endParaRPr/>
            </a:p>
          </p:txBody>
        </p:sp>
        <p:sp>
          <p:nvSpPr>
            <p:cNvPr id="405" name="Google Shape;405;p20"/>
            <p:cNvSpPr txBox="1"/>
            <p:nvPr/>
          </p:nvSpPr>
          <p:spPr>
            <a:xfrm>
              <a:off x="5046738" y="208078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Speicher</a:t>
              </a:r>
              <a:endParaRPr/>
            </a:p>
          </p:txBody>
        </p:sp>
        <p:sp>
          <p:nvSpPr>
            <p:cNvPr id="406" name="Google Shape;406;p20"/>
            <p:cNvSpPr txBox="1"/>
            <p:nvPr/>
          </p:nvSpPr>
          <p:spPr>
            <a:xfrm>
              <a:off x="2008709" y="2848926"/>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Strom-verbrauch</a:t>
              </a:r>
              <a:endParaRPr/>
            </a:p>
          </p:txBody>
        </p:sp>
        <p:sp>
          <p:nvSpPr>
            <p:cNvPr id="407" name="Google Shape;407;p20"/>
            <p:cNvSpPr txBox="1"/>
            <p:nvPr/>
          </p:nvSpPr>
          <p:spPr>
            <a:xfrm>
              <a:off x="8140807" y="195942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Medien-unterstützung</a:t>
              </a:r>
              <a:endParaRPr/>
            </a:p>
          </p:txBody>
        </p:sp>
        <p:sp>
          <p:nvSpPr>
            <p:cNvPr id="408" name="Google Shape;408;p20"/>
            <p:cNvSpPr txBox="1"/>
            <p:nvPr/>
          </p:nvSpPr>
          <p:spPr>
            <a:xfrm>
              <a:off x="8136184" y="3762079"/>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Benutzer-oberfläche</a:t>
              </a:r>
              <a:endParaRPr/>
            </a:p>
          </p:txBody>
        </p:sp>
        <p:sp>
          <p:nvSpPr>
            <p:cNvPr id="409" name="Google Shape;409;p20"/>
            <p:cNvSpPr txBox="1"/>
            <p:nvPr/>
          </p:nvSpPr>
          <p:spPr>
            <a:xfrm>
              <a:off x="8131585" y="2840131"/>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Nutzungs-freundlichkeit</a:t>
              </a:r>
              <a:endParaRPr/>
            </a:p>
          </p:txBody>
        </p:sp>
        <p:sp>
          <p:nvSpPr>
            <p:cNvPr id="410" name="Google Shape;410;p20"/>
            <p:cNvSpPr txBox="1"/>
            <p:nvPr/>
          </p:nvSpPr>
          <p:spPr>
            <a:xfrm>
              <a:off x="1987389" y="4679757"/>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Budget</a:t>
              </a:r>
              <a:endParaRPr/>
            </a:p>
          </p:txBody>
        </p:sp>
        <p:sp>
          <p:nvSpPr>
            <p:cNvPr id="411" name="Google Shape;411;p20"/>
            <p:cNvSpPr txBox="1"/>
            <p:nvPr/>
          </p:nvSpPr>
          <p:spPr>
            <a:xfrm>
              <a:off x="8161076" y="4679757"/>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Sicherheit</a:t>
              </a:r>
              <a:endParaRPr/>
            </a:p>
          </p:txBody>
        </p:sp>
        <p:sp>
          <p:nvSpPr>
            <p:cNvPr id="412" name="Google Shape;412;p20"/>
            <p:cNvSpPr txBox="1"/>
            <p:nvPr/>
          </p:nvSpPr>
          <p:spPr>
            <a:xfrm>
              <a:off x="2008709" y="1069924"/>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Nachhaltigkeit</a:t>
              </a:r>
              <a:endParaRPr/>
            </a:p>
          </p:txBody>
        </p:sp>
        <p:sp>
          <p:nvSpPr>
            <p:cNvPr id="413" name="Google Shape;413;p20"/>
            <p:cNvSpPr txBox="1"/>
            <p:nvPr/>
          </p:nvSpPr>
          <p:spPr>
            <a:xfrm>
              <a:off x="5074758" y="285530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Verlässlichkeit</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2000"/>
                                        <p:tgtEl>
                                          <p:spTgt spid="3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21"/>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BEACHTEN SIE BEI DER AUSWAHL VON DLTH…</a:t>
            </a:r>
            <a:endParaRPr/>
          </a:p>
        </p:txBody>
      </p:sp>
      <p:pic>
        <p:nvPicPr>
          <p:cNvPr descr="Network" id="420" name="Google Shape;420;p21"/>
          <p:cNvPicPr preferRelativeResize="0"/>
          <p:nvPr/>
        </p:nvPicPr>
        <p:blipFill rotWithShape="1">
          <a:blip r:embed="rId3">
            <a:alphaModFix/>
          </a:blip>
          <a:srcRect b="0" l="0" r="0" t="0"/>
          <a:stretch/>
        </p:blipFill>
        <p:spPr>
          <a:xfrm>
            <a:off x="6532396" y="4288709"/>
            <a:ext cx="1111409" cy="1111409"/>
          </a:xfrm>
          <a:prstGeom prst="rect">
            <a:avLst/>
          </a:prstGeom>
          <a:noFill/>
          <a:ln>
            <a:noFill/>
          </a:ln>
        </p:spPr>
      </p:pic>
      <p:sp>
        <p:nvSpPr>
          <p:cNvPr id="421" name="Google Shape;421;p21"/>
          <p:cNvSpPr txBox="1"/>
          <p:nvPr>
            <p:ph idx="1" type="body"/>
          </p:nvPr>
        </p:nvSpPr>
        <p:spPr>
          <a:xfrm>
            <a:off x="838200" y="1825625"/>
            <a:ext cx="4395281"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rPr b="1" lang="sl-SI"/>
              <a:t>Interkonnektivität und Kompatibilität</a:t>
            </a:r>
            <a:endParaRPr/>
          </a:p>
          <a:p>
            <a:pPr indent="-355600" lvl="1" marL="812800" rtl="0" algn="l">
              <a:lnSpc>
                <a:spcPct val="90000"/>
              </a:lnSpc>
              <a:spcBef>
                <a:spcPts val="500"/>
              </a:spcBef>
              <a:spcAft>
                <a:spcPts val="0"/>
              </a:spcAft>
              <a:buSzPts val="2400"/>
              <a:buChar char="▶"/>
            </a:pPr>
            <a:r>
              <a:rPr lang="sl-SI"/>
              <a:t>Ist dieses Gerät mit anderen Geräten, die ich bereits verwende, kompatibel?</a:t>
            </a:r>
            <a:endParaRPr/>
          </a:p>
          <a:p>
            <a:pPr indent="-355600" lvl="1" marL="812800" rtl="0" algn="l">
              <a:lnSpc>
                <a:spcPct val="90000"/>
              </a:lnSpc>
              <a:spcBef>
                <a:spcPts val="500"/>
              </a:spcBef>
              <a:spcAft>
                <a:spcPts val="0"/>
              </a:spcAft>
              <a:buSzPts val="2400"/>
              <a:buChar char="▶"/>
            </a:pPr>
            <a:r>
              <a:rPr lang="sl-SI"/>
              <a:t>Benötige ich Upgrades, Updates oder den Austausch bestimmter Teile von Geräten, die ich bereits verwende?</a:t>
            </a:r>
            <a:endParaRPr/>
          </a:p>
        </p:txBody>
      </p:sp>
      <p:grpSp>
        <p:nvGrpSpPr>
          <p:cNvPr id="422" name="Google Shape;422;p21"/>
          <p:cNvGrpSpPr/>
          <p:nvPr/>
        </p:nvGrpSpPr>
        <p:grpSpPr>
          <a:xfrm>
            <a:off x="5559140" y="1535875"/>
            <a:ext cx="6397245" cy="4745650"/>
            <a:chOff x="5559140" y="1535875"/>
            <a:chExt cx="6397245" cy="4745650"/>
          </a:xfrm>
        </p:grpSpPr>
        <p:grpSp>
          <p:nvGrpSpPr>
            <p:cNvPr id="423" name="Google Shape;423;p21"/>
            <p:cNvGrpSpPr/>
            <p:nvPr/>
          </p:nvGrpSpPr>
          <p:grpSpPr>
            <a:xfrm>
              <a:off x="5559140" y="1596573"/>
              <a:ext cx="6397245" cy="4684952"/>
              <a:chOff x="5559140" y="1596573"/>
              <a:chExt cx="6397245" cy="4684952"/>
            </a:xfrm>
          </p:grpSpPr>
          <p:pic>
            <p:nvPicPr>
              <p:cNvPr descr="Leaf" id="424" name="Google Shape;424;p21"/>
              <p:cNvPicPr preferRelativeResize="0"/>
              <p:nvPr/>
            </p:nvPicPr>
            <p:blipFill rotWithShape="1">
              <a:blip r:embed="rId4">
                <a:alphaModFix/>
              </a:blip>
              <a:srcRect b="0" l="0" r="0" t="0"/>
              <a:stretch/>
            </p:blipFill>
            <p:spPr>
              <a:xfrm>
                <a:off x="5677406" y="1611634"/>
                <a:ext cx="1176958" cy="1176958"/>
              </a:xfrm>
              <a:prstGeom prst="rect">
                <a:avLst/>
              </a:prstGeom>
              <a:noFill/>
              <a:ln>
                <a:noFill/>
              </a:ln>
            </p:spPr>
          </p:pic>
          <p:pic>
            <p:nvPicPr>
              <p:cNvPr descr="Full battery" id="425" name="Google Shape;425;p21"/>
              <p:cNvPicPr preferRelativeResize="0"/>
              <p:nvPr/>
            </p:nvPicPr>
            <p:blipFill rotWithShape="1">
              <a:blip r:embed="rId5">
                <a:alphaModFix/>
              </a:blip>
              <a:srcRect b="0" l="0" r="0" t="0"/>
              <a:stretch/>
            </p:blipFill>
            <p:spPr>
              <a:xfrm>
                <a:off x="5559140" y="3313512"/>
                <a:ext cx="1263148" cy="1263148"/>
              </a:xfrm>
              <a:prstGeom prst="rect">
                <a:avLst/>
              </a:prstGeom>
              <a:noFill/>
              <a:ln>
                <a:noFill/>
              </a:ln>
            </p:spPr>
          </p:pic>
          <p:pic>
            <p:nvPicPr>
              <p:cNvPr id="426" name="Google Shape;426;p21"/>
              <p:cNvPicPr preferRelativeResize="0"/>
              <p:nvPr/>
            </p:nvPicPr>
            <p:blipFill rotWithShape="1">
              <a:blip r:embed="rId6">
                <a:alphaModFix/>
              </a:blip>
              <a:srcRect b="0" l="0" r="0" t="0"/>
              <a:stretch/>
            </p:blipFill>
            <p:spPr>
              <a:xfrm>
                <a:off x="7465333" y="2538495"/>
                <a:ext cx="1085532" cy="1085532"/>
              </a:xfrm>
              <a:prstGeom prst="rect">
                <a:avLst/>
              </a:prstGeom>
              <a:noFill/>
              <a:ln>
                <a:noFill/>
              </a:ln>
            </p:spPr>
          </p:pic>
          <p:pic>
            <p:nvPicPr>
              <p:cNvPr descr="Music" id="427" name="Google Shape;427;p21"/>
              <p:cNvPicPr preferRelativeResize="0"/>
              <p:nvPr/>
            </p:nvPicPr>
            <p:blipFill rotWithShape="1">
              <a:blip r:embed="rId7">
                <a:alphaModFix/>
              </a:blip>
              <a:srcRect b="0" l="0" r="0" t="0"/>
              <a:stretch/>
            </p:blipFill>
            <p:spPr>
              <a:xfrm>
                <a:off x="10820124" y="2548716"/>
                <a:ext cx="1040479" cy="1040479"/>
              </a:xfrm>
              <a:prstGeom prst="rect">
                <a:avLst/>
              </a:prstGeom>
              <a:noFill/>
              <a:ln>
                <a:noFill/>
              </a:ln>
            </p:spPr>
          </p:pic>
          <p:pic>
            <p:nvPicPr>
              <p:cNvPr descr="Cursor" id="428" name="Google Shape;428;p21"/>
              <p:cNvPicPr preferRelativeResize="0"/>
              <p:nvPr/>
            </p:nvPicPr>
            <p:blipFill rotWithShape="1">
              <a:blip r:embed="rId8">
                <a:alphaModFix/>
              </a:blip>
              <a:srcRect b="0" l="0" r="0" t="0"/>
              <a:stretch/>
            </p:blipFill>
            <p:spPr>
              <a:xfrm>
                <a:off x="10915906" y="4272229"/>
                <a:ext cx="1040479" cy="1040479"/>
              </a:xfrm>
              <a:prstGeom prst="rect">
                <a:avLst/>
              </a:prstGeom>
              <a:noFill/>
              <a:ln>
                <a:noFill/>
              </a:ln>
            </p:spPr>
          </p:pic>
          <p:pic>
            <p:nvPicPr>
              <p:cNvPr descr="Venn diagram" id="429" name="Google Shape;429;p21"/>
              <p:cNvPicPr preferRelativeResize="0"/>
              <p:nvPr/>
            </p:nvPicPr>
            <p:blipFill rotWithShape="1">
              <a:blip r:embed="rId9">
                <a:alphaModFix/>
              </a:blip>
              <a:srcRect b="0" l="0" r="0" t="0"/>
              <a:stretch/>
            </p:blipFill>
            <p:spPr>
              <a:xfrm>
                <a:off x="6338551" y="2454287"/>
                <a:ext cx="1176958" cy="1176958"/>
              </a:xfrm>
              <a:prstGeom prst="rect">
                <a:avLst/>
              </a:prstGeom>
              <a:noFill/>
              <a:ln>
                <a:noFill/>
              </a:ln>
            </p:spPr>
          </p:pic>
          <p:pic>
            <p:nvPicPr>
              <p:cNvPr descr="Open hand with plant" id="430" name="Google Shape;430;p21"/>
              <p:cNvPicPr preferRelativeResize="0"/>
              <p:nvPr/>
            </p:nvPicPr>
            <p:blipFill rotWithShape="1">
              <a:blip r:embed="rId10">
                <a:alphaModFix/>
              </a:blip>
              <a:srcRect b="0" l="0" r="0" t="0"/>
              <a:stretch/>
            </p:blipFill>
            <p:spPr>
              <a:xfrm>
                <a:off x="8211774" y="4892549"/>
                <a:ext cx="1388976" cy="1388976"/>
              </a:xfrm>
              <a:prstGeom prst="rect">
                <a:avLst/>
              </a:prstGeom>
              <a:noFill/>
              <a:ln>
                <a:noFill/>
              </a:ln>
            </p:spPr>
          </p:pic>
          <p:pic>
            <p:nvPicPr>
              <p:cNvPr descr="Wrench" id="431" name="Google Shape;431;p21"/>
              <p:cNvPicPr preferRelativeResize="0"/>
              <p:nvPr/>
            </p:nvPicPr>
            <p:blipFill rotWithShape="1">
              <a:blip r:embed="rId11">
                <a:alphaModFix/>
              </a:blip>
              <a:srcRect b="0" l="0" r="0" t="0"/>
              <a:stretch/>
            </p:blipFill>
            <p:spPr>
              <a:xfrm rot="5400000">
                <a:off x="8686884" y="3352018"/>
                <a:ext cx="1021058" cy="1021058"/>
              </a:xfrm>
              <a:prstGeom prst="rect">
                <a:avLst/>
              </a:prstGeom>
              <a:noFill/>
              <a:ln>
                <a:noFill/>
              </a:ln>
            </p:spPr>
          </p:pic>
          <p:pic>
            <p:nvPicPr>
              <p:cNvPr descr="Piggy Bank" id="432" name="Google Shape;432;p21"/>
              <p:cNvPicPr preferRelativeResize="0"/>
              <p:nvPr/>
            </p:nvPicPr>
            <p:blipFill rotWithShape="1">
              <a:blip r:embed="rId12">
                <a:alphaModFix/>
              </a:blip>
              <a:srcRect b="0" l="0" r="0" t="0"/>
              <a:stretch/>
            </p:blipFill>
            <p:spPr>
              <a:xfrm>
                <a:off x="5578554" y="5078383"/>
                <a:ext cx="1135192" cy="1135192"/>
              </a:xfrm>
              <a:prstGeom prst="rect">
                <a:avLst/>
              </a:prstGeom>
              <a:noFill/>
              <a:ln>
                <a:noFill/>
              </a:ln>
            </p:spPr>
          </p:pic>
          <p:pic>
            <p:nvPicPr>
              <p:cNvPr descr="Lock" id="433" name="Google Shape;433;p21"/>
              <p:cNvPicPr preferRelativeResize="0"/>
              <p:nvPr/>
            </p:nvPicPr>
            <p:blipFill rotWithShape="1">
              <a:blip r:embed="rId13">
                <a:alphaModFix/>
              </a:blip>
              <a:srcRect b="0" l="0" r="0" t="0"/>
              <a:stretch/>
            </p:blipFill>
            <p:spPr>
              <a:xfrm>
                <a:off x="9676765" y="5090502"/>
                <a:ext cx="1040479" cy="1040479"/>
              </a:xfrm>
              <a:prstGeom prst="rect">
                <a:avLst/>
              </a:prstGeom>
              <a:noFill/>
              <a:ln>
                <a:noFill/>
              </a:ln>
            </p:spPr>
          </p:pic>
          <p:pic>
            <p:nvPicPr>
              <p:cNvPr descr="Puzzle pieces" id="434" name="Google Shape;434;p21"/>
              <p:cNvPicPr preferRelativeResize="0"/>
              <p:nvPr/>
            </p:nvPicPr>
            <p:blipFill rotWithShape="1">
              <a:blip r:embed="rId14">
                <a:alphaModFix/>
              </a:blip>
              <a:srcRect b="0" l="0" r="0" t="0"/>
              <a:stretch/>
            </p:blipFill>
            <p:spPr>
              <a:xfrm>
                <a:off x="7693867" y="4068962"/>
                <a:ext cx="1226084" cy="1226084"/>
              </a:xfrm>
              <a:prstGeom prst="rect">
                <a:avLst/>
              </a:prstGeom>
              <a:noFill/>
              <a:ln>
                <a:noFill/>
              </a:ln>
            </p:spPr>
          </p:pic>
          <p:pic>
            <p:nvPicPr>
              <p:cNvPr descr="Network" id="435" name="Google Shape;435;p21"/>
              <p:cNvPicPr preferRelativeResize="0"/>
              <p:nvPr/>
            </p:nvPicPr>
            <p:blipFill rotWithShape="1">
              <a:blip r:embed="rId15">
                <a:alphaModFix/>
              </a:blip>
              <a:srcRect b="0" l="0" r="0" t="0"/>
              <a:stretch/>
            </p:blipFill>
            <p:spPr>
              <a:xfrm>
                <a:off x="6531206" y="4285573"/>
                <a:ext cx="1111409" cy="1111409"/>
              </a:xfrm>
              <a:prstGeom prst="rect">
                <a:avLst/>
              </a:prstGeom>
              <a:noFill/>
              <a:ln>
                <a:noFill/>
              </a:ln>
            </p:spPr>
          </p:pic>
          <p:pic>
            <p:nvPicPr>
              <p:cNvPr descr="Heart" id="436" name="Google Shape;436;p21"/>
              <p:cNvPicPr preferRelativeResize="0"/>
              <p:nvPr/>
            </p:nvPicPr>
            <p:blipFill rotWithShape="1">
              <a:blip r:embed="rId16">
                <a:alphaModFix/>
              </a:blip>
              <a:srcRect b="0" l="0" r="0" t="0"/>
              <a:stretch/>
            </p:blipFill>
            <p:spPr>
              <a:xfrm>
                <a:off x="9808065" y="3416285"/>
                <a:ext cx="1111409" cy="1111409"/>
              </a:xfrm>
              <a:prstGeom prst="rect">
                <a:avLst/>
              </a:prstGeom>
              <a:noFill/>
              <a:ln>
                <a:noFill/>
              </a:ln>
            </p:spPr>
          </p:pic>
          <p:pic>
            <p:nvPicPr>
              <p:cNvPr descr="Suitcase" id="437" name="Google Shape;437;p21"/>
              <p:cNvPicPr preferRelativeResize="0"/>
              <p:nvPr/>
            </p:nvPicPr>
            <p:blipFill rotWithShape="1">
              <a:blip r:embed="rId17">
                <a:alphaModFix/>
              </a:blip>
              <a:srcRect b="0" l="0" r="0" t="0"/>
              <a:stretch/>
            </p:blipFill>
            <p:spPr>
              <a:xfrm>
                <a:off x="9850097" y="1596573"/>
                <a:ext cx="1165726" cy="1165726"/>
              </a:xfrm>
              <a:prstGeom prst="rect">
                <a:avLst/>
              </a:prstGeom>
              <a:noFill/>
              <a:ln>
                <a:noFill/>
              </a:ln>
            </p:spPr>
          </p:pic>
        </p:grpSp>
        <p:pic>
          <p:nvPicPr>
            <p:cNvPr descr="Stream" id="438" name="Google Shape;438;p21"/>
            <p:cNvPicPr preferRelativeResize="0"/>
            <p:nvPr/>
          </p:nvPicPr>
          <p:blipFill rotWithShape="1">
            <a:blip r:embed="rId18">
              <a:alphaModFix/>
            </a:blip>
            <a:srcRect b="0" l="0" r="0" t="0"/>
            <a:stretch/>
          </p:blipFill>
          <p:spPr>
            <a:xfrm>
              <a:off x="8073569" y="1535875"/>
              <a:ext cx="1254734" cy="1254734"/>
            </a:xfrm>
            <a:prstGeom prst="rect">
              <a:avLst/>
            </a:prstGeom>
            <a:noFill/>
            <a:ln>
              <a:noFill/>
            </a:ln>
          </p:spPr>
        </p:pic>
      </p:grpSp>
      <p:grpSp>
        <p:nvGrpSpPr>
          <p:cNvPr id="439" name="Google Shape;439;p21"/>
          <p:cNvGrpSpPr/>
          <p:nvPr/>
        </p:nvGrpSpPr>
        <p:grpSpPr>
          <a:xfrm>
            <a:off x="5431517" y="1796433"/>
            <a:ext cx="6389293" cy="4320000"/>
            <a:chOff x="1987389" y="1054755"/>
            <a:chExt cx="9233687" cy="4533790"/>
          </a:xfrm>
        </p:grpSpPr>
        <p:sp>
          <p:nvSpPr>
            <p:cNvPr id="440" name="Google Shape;440;p21"/>
            <p:cNvSpPr txBox="1"/>
            <p:nvPr/>
          </p:nvSpPr>
          <p:spPr>
            <a:xfrm>
              <a:off x="5064098" y="1069924"/>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Konnektivität</a:t>
              </a:r>
              <a:endParaRPr/>
            </a:p>
          </p:txBody>
        </p:sp>
        <p:sp>
          <p:nvSpPr>
            <p:cNvPr id="441" name="Google Shape;441;p21"/>
            <p:cNvSpPr txBox="1"/>
            <p:nvPr/>
          </p:nvSpPr>
          <p:spPr>
            <a:xfrm>
              <a:off x="5047389" y="374906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Erweiterungs-möglichkeiten</a:t>
              </a:r>
              <a:endParaRPr/>
            </a:p>
          </p:txBody>
        </p:sp>
        <p:sp>
          <p:nvSpPr>
            <p:cNvPr id="442" name="Google Shape;442;p21"/>
            <p:cNvSpPr txBox="1"/>
            <p:nvPr/>
          </p:nvSpPr>
          <p:spPr>
            <a:xfrm>
              <a:off x="2008709" y="3774158"/>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Verknüpfungs-möglichkeiten</a:t>
              </a:r>
              <a:endParaRPr/>
            </a:p>
          </p:txBody>
        </p:sp>
        <p:sp>
          <p:nvSpPr>
            <p:cNvPr id="443" name="Google Shape;443;p21"/>
            <p:cNvSpPr txBox="1"/>
            <p:nvPr/>
          </p:nvSpPr>
          <p:spPr>
            <a:xfrm>
              <a:off x="8107390" y="105475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Transportier-barkeit</a:t>
              </a:r>
              <a:endParaRPr/>
            </a:p>
          </p:txBody>
        </p:sp>
        <p:sp>
          <p:nvSpPr>
            <p:cNvPr id="444" name="Google Shape;444;p21"/>
            <p:cNvSpPr txBox="1"/>
            <p:nvPr/>
          </p:nvSpPr>
          <p:spPr>
            <a:xfrm>
              <a:off x="2020806" y="195942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Multifunktion-alität</a:t>
              </a:r>
              <a:endParaRPr/>
            </a:p>
          </p:txBody>
        </p:sp>
        <p:sp>
          <p:nvSpPr>
            <p:cNvPr id="445" name="Google Shape;445;p21"/>
            <p:cNvSpPr txBox="1"/>
            <p:nvPr/>
          </p:nvSpPr>
          <p:spPr>
            <a:xfrm>
              <a:off x="5064098" y="468854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Umwelt-einfluss</a:t>
              </a:r>
              <a:endParaRPr/>
            </a:p>
          </p:txBody>
        </p:sp>
        <p:sp>
          <p:nvSpPr>
            <p:cNvPr id="446" name="Google Shape;446;p21"/>
            <p:cNvSpPr txBox="1"/>
            <p:nvPr/>
          </p:nvSpPr>
          <p:spPr>
            <a:xfrm>
              <a:off x="5046738" y="208078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Speicher</a:t>
              </a:r>
              <a:endParaRPr/>
            </a:p>
          </p:txBody>
        </p:sp>
        <p:sp>
          <p:nvSpPr>
            <p:cNvPr id="447" name="Google Shape;447;p21"/>
            <p:cNvSpPr txBox="1"/>
            <p:nvPr/>
          </p:nvSpPr>
          <p:spPr>
            <a:xfrm>
              <a:off x="2008709" y="2848926"/>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Strom-verbrauch</a:t>
              </a:r>
              <a:endParaRPr/>
            </a:p>
          </p:txBody>
        </p:sp>
        <p:sp>
          <p:nvSpPr>
            <p:cNvPr id="448" name="Google Shape;448;p21"/>
            <p:cNvSpPr txBox="1"/>
            <p:nvPr/>
          </p:nvSpPr>
          <p:spPr>
            <a:xfrm>
              <a:off x="8140807" y="195942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Medien-unterstützung</a:t>
              </a:r>
              <a:endParaRPr/>
            </a:p>
          </p:txBody>
        </p:sp>
        <p:sp>
          <p:nvSpPr>
            <p:cNvPr id="449" name="Google Shape;449;p21"/>
            <p:cNvSpPr txBox="1"/>
            <p:nvPr/>
          </p:nvSpPr>
          <p:spPr>
            <a:xfrm>
              <a:off x="8136184" y="3762079"/>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Benutzer-oberfläche</a:t>
              </a:r>
              <a:endParaRPr/>
            </a:p>
          </p:txBody>
        </p:sp>
        <p:sp>
          <p:nvSpPr>
            <p:cNvPr id="450" name="Google Shape;450;p21"/>
            <p:cNvSpPr txBox="1"/>
            <p:nvPr/>
          </p:nvSpPr>
          <p:spPr>
            <a:xfrm>
              <a:off x="8131585" y="2840131"/>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Nutzungs-freundlichkeit</a:t>
              </a:r>
              <a:endParaRPr/>
            </a:p>
          </p:txBody>
        </p:sp>
        <p:sp>
          <p:nvSpPr>
            <p:cNvPr id="451" name="Google Shape;451;p21"/>
            <p:cNvSpPr txBox="1"/>
            <p:nvPr/>
          </p:nvSpPr>
          <p:spPr>
            <a:xfrm>
              <a:off x="1987389" y="4679757"/>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Budget</a:t>
              </a:r>
              <a:endParaRPr/>
            </a:p>
          </p:txBody>
        </p:sp>
        <p:sp>
          <p:nvSpPr>
            <p:cNvPr id="452" name="Google Shape;452;p21"/>
            <p:cNvSpPr txBox="1"/>
            <p:nvPr/>
          </p:nvSpPr>
          <p:spPr>
            <a:xfrm>
              <a:off x="8161076" y="4679757"/>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Sicherheit</a:t>
              </a:r>
              <a:endParaRPr/>
            </a:p>
          </p:txBody>
        </p:sp>
        <p:sp>
          <p:nvSpPr>
            <p:cNvPr id="453" name="Google Shape;453;p21"/>
            <p:cNvSpPr txBox="1"/>
            <p:nvPr/>
          </p:nvSpPr>
          <p:spPr>
            <a:xfrm>
              <a:off x="2008709" y="1069924"/>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Nachhaltigkeit</a:t>
              </a:r>
              <a:endParaRPr/>
            </a:p>
          </p:txBody>
        </p:sp>
        <p:sp>
          <p:nvSpPr>
            <p:cNvPr id="454" name="Google Shape;454;p21"/>
            <p:cNvSpPr txBox="1"/>
            <p:nvPr/>
          </p:nvSpPr>
          <p:spPr>
            <a:xfrm>
              <a:off x="5074758" y="285530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Verlässlichkeit</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2000"/>
                                        <p:tgtEl>
                                          <p:spTgt spid="42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21">
                                            <p:txEl>
                                              <p:pRg end="0" st="0"/>
                                            </p:txEl>
                                          </p:spTgt>
                                        </p:tgtEl>
                                        <p:attrNameLst>
                                          <p:attrName>style.visibility</p:attrName>
                                        </p:attrNameLst>
                                      </p:cBhvr>
                                      <p:to>
                                        <p:strVal val="visible"/>
                                      </p:to>
                                    </p:set>
                                    <p:animEffect filter="fade" transition="in">
                                      <p:cBhvr>
                                        <p:cTn dur="500"/>
                                        <p:tgtEl>
                                          <p:spTgt spid="421">
                                            <p:txEl>
                                              <p:pRg end="0" st="0"/>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21">
                                            <p:txEl>
                                              <p:pRg end="1" st="1"/>
                                            </p:txEl>
                                          </p:spTgt>
                                        </p:tgtEl>
                                        <p:attrNameLst>
                                          <p:attrName>style.visibility</p:attrName>
                                        </p:attrNameLst>
                                      </p:cBhvr>
                                      <p:to>
                                        <p:strVal val="visible"/>
                                      </p:to>
                                    </p:set>
                                    <p:animEffect filter="fade" transition="in">
                                      <p:cBhvr>
                                        <p:cTn dur="500"/>
                                        <p:tgtEl>
                                          <p:spTgt spid="421">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21">
                                            <p:txEl>
                                              <p:pRg end="2" st="2"/>
                                            </p:txEl>
                                          </p:spTgt>
                                        </p:tgtEl>
                                        <p:attrNameLst>
                                          <p:attrName>style.visibility</p:attrName>
                                        </p:attrNameLst>
                                      </p:cBhvr>
                                      <p:to>
                                        <p:strVal val="visible"/>
                                      </p:to>
                                    </p:set>
                                    <p:animEffect filter="fade" transition="in">
                                      <p:cBhvr>
                                        <p:cTn dur="500"/>
                                        <p:tgtEl>
                                          <p:spTgt spid="42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22"/>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BEACHTEN SIE BEI DER AUSWAHL VON DLTH…</a:t>
            </a:r>
            <a:endParaRPr/>
          </a:p>
        </p:txBody>
      </p:sp>
      <p:pic>
        <p:nvPicPr>
          <p:cNvPr descr="Venn diagram" id="461" name="Google Shape;461;p22"/>
          <p:cNvPicPr preferRelativeResize="0"/>
          <p:nvPr/>
        </p:nvPicPr>
        <p:blipFill rotWithShape="1">
          <a:blip r:embed="rId3">
            <a:alphaModFix/>
          </a:blip>
          <a:srcRect b="0" l="0" r="0" t="0"/>
          <a:stretch/>
        </p:blipFill>
        <p:spPr>
          <a:xfrm>
            <a:off x="6338551" y="2454287"/>
            <a:ext cx="1176958" cy="1176958"/>
          </a:xfrm>
          <a:prstGeom prst="rect">
            <a:avLst/>
          </a:prstGeom>
          <a:noFill/>
          <a:ln>
            <a:noFill/>
          </a:ln>
        </p:spPr>
      </p:pic>
      <p:sp>
        <p:nvSpPr>
          <p:cNvPr id="462" name="Google Shape;462;p22"/>
          <p:cNvSpPr txBox="1"/>
          <p:nvPr>
            <p:ph idx="1" type="body"/>
          </p:nvPr>
        </p:nvSpPr>
        <p:spPr>
          <a:xfrm>
            <a:off x="838200" y="1825625"/>
            <a:ext cx="4395281"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rPr b="1" lang="sl-SI"/>
              <a:t>Multifunktionalität</a:t>
            </a:r>
            <a:endParaRPr b="1"/>
          </a:p>
          <a:p>
            <a:pPr indent="-355600" lvl="1" marL="812800" rtl="0" algn="l">
              <a:lnSpc>
                <a:spcPct val="90000"/>
              </a:lnSpc>
              <a:spcBef>
                <a:spcPts val="500"/>
              </a:spcBef>
              <a:spcAft>
                <a:spcPts val="0"/>
              </a:spcAft>
              <a:buSzPts val="2400"/>
              <a:buChar char="▶"/>
            </a:pPr>
            <a:r>
              <a:rPr lang="sl-SI"/>
              <a:t>Kann dieses Gerät mehrere Funktionen erfüllen?</a:t>
            </a:r>
            <a:endParaRPr/>
          </a:p>
          <a:p>
            <a:pPr indent="-355600" lvl="1" marL="812800" rtl="0" algn="l">
              <a:lnSpc>
                <a:spcPct val="90000"/>
              </a:lnSpc>
              <a:spcBef>
                <a:spcPts val="500"/>
              </a:spcBef>
              <a:spcAft>
                <a:spcPts val="0"/>
              </a:spcAft>
              <a:buSzPts val="2400"/>
              <a:buChar char="▶"/>
            </a:pPr>
            <a:r>
              <a:rPr lang="sl-SI"/>
              <a:t>Wenn ja, senkt es Kosten, Platz, Zeit und Aufwand, indem es die Anzahl der benötigten Geräte reduziert?</a:t>
            </a:r>
            <a:endParaRPr/>
          </a:p>
        </p:txBody>
      </p:sp>
      <p:grpSp>
        <p:nvGrpSpPr>
          <p:cNvPr id="463" name="Google Shape;463;p22"/>
          <p:cNvGrpSpPr/>
          <p:nvPr/>
        </p:nvGrpSpPr>
        <p:grpSpPr>
          <a:xfrm>
            <a:off x="5559140" y="1535875"/>
            <a:ext cx="6397245" cy="4745650"/>
            <a:chOff x="5559140" y="1535875"/>
            <a:chExt cx="6397245" cy="4745650"/>
          </a:xfrm>
        </p:grpSpPr>
        <p:grpSp>
          <p:nvGrpSpPr>
            <p:cNvPr id="464" name="Google Shape;464;p22"/>
            <p:cNvGrpSpPr/>
            <p:nvPr/>
          </p:nvGrpSpPr>
          <p:grpSpPr>
            <a:xfrm>
              <a:off x="5559140" y="1596573"/>
              <a:ext cx="6397245" cy="4684952"/>
              <a:chOff x="5559140" y="1596573"/>
              <a:chExt cx="6397245" cy="4684952"/>
            </a:xfrm>
          </p:grpSpPr>
          <p:pic>
            <p:nvPicPr>
              <p:cNvPr descr="Leaf" id="465" name="Google Shape;465;p22"/>
              <p:cNvPicPr preferRelativeResize="0"/>
              <p:nvPr/>
            </p:nvPicPr>
            <p:blipFill rotWithShape="1">
              <a:blip r:embed="rId4">
                <a:alphaModFix/>
              </a:blip>
              <a:srcRect b="0" l="0" r="0" t="0"/>
              <a:stretch/>
            </p:blipFill>
            <p:spPr>
              <a:xfrm>
                <a:off x="5677406" y="1611634"/>
                <a:ext cx="1176958" cy="1176958"/>
              </a:xfrm>
              <a:prstGeom prst="rect">
                <a:avLst/>
              </a:prstGeom>
              <a:noFill/>
              <a:ln>
                <a:noFill/>
              </a:ln>
            </p:spPr>
          </p:pic>
          <p:pic>
            <p:nvPicPr>
              <p:cNvPr descr="Full battery" id="466" name="Google Shape;466;p22"/>
              <p:cNvPicPr preferRelativeResize="0"/>
              <p:nvPr/>
            </p:nvPicPr>
            <p:blipFill rotWithShape="1">
              <a:blip r:embed="rId5">
                <a:alphaModFix/>
              </a:blip>
              <a:srcRect b="0" l="0" r="0" t="0"/>
              <a:stretch/>
            </p:blipFill>
            <p:spPr>
              <a:xfrm>
                <a:off x="5559140" y="3313512"/>
                <a:ext cx="1263148" cy="1263148"/>
              </a:xfrm>
              <a:prstGeom prst="rect">
                <a:avLst/>
              </a:prstGeom>
              <a:noFill/>
              <a:ln>
                <a:noFill/>
              </a:ln>
            </p:spPr>
          </p:pic>
          <p:pic>
            <p:nvPicPr>
              <p:cNvPr id="467" name="Google Shape;467;p22"/>
              <p:cNvPicPr preferRelativeResize="0"/>
              <p:nvPr/>
            </p:nvPicPr>
            <p:blipFill rotWithShape="1">
              <a:blip r:embed="rId6">
                <a:alphaModFix/>
              </a:blip>
              <a:srcRect b="0" l="0" r="0" t="0"/>
              <a:stretch/>
            </p:blipFill>
            <p:spPr>
              <a:xfrm>
                <a:off x="7465333" y="2538495"/>
                <a:ext cx="1085532" cy="1085532"/>
              </a:xfrm>
              <a:prstGeom prst="rect">
                <a:avLst/>
              </a:prstGeom>
              <a:noFill/>
              <a:ln>
                <a:noFill/>
              </a:ln>
            </p:spPr>
          </p:pic>
          <p:pic>
            <p:nvPicPr>
              <p:cNvPr descr="Music" id="468" name="Google Shape;468;p22"/>
              <p:cNvPicPr preferRelativeResize="0"/>
              <p:nvPr/>
            </p:nvPicPr>
            <p:blipFill rotWithShape="1">
              <a:blip r:embed="rId7">
                <a:alphaModFix/>
              </a:blip>
              <a:srcRect b="0" l="0" r="0" t="0"/>
              <a:stretch/>
            </p:blipFill>
            <p:spPr>
              <a:xfrm>
                <a:off x="10820124" y="2548716"/>
                <a:ext cx="1040479" cy="1040479"/>
              </a:xfrm>
              <a:prstGeom prst="rect">
                <a:avLst/>
              </a:prstGeom>
              <a:noFill/>
              <a:ln>
                <a:noFill/>
              </a:ln>
            </p:spPr>
          </p:pic>
          <p:pic>
            <p:nvPicPr>
              <p:cNvPr descr="Cursor" id="469" name="Google Shape;469;p22"/>
              <p:cNvPicPr preferRelativeResize="0"/>
              <p:nvPr/>
            </p:nvPicPr>
            <p:blipFill rotWithShape="1">
              <a:blip r:embed="rId8">
                <a:alphaModFix/>
              </a:blip>
              <a:srcRect b="0" l="0" r="0" t="0"/>
              <a:stretch/>
            </p:blipFill>
            <p:spPr>
              <a:xfrm>
                <a:off x="10915906" y="4272229"/>
                <a:ext cx="1040479" cy="1040479"/>
              </a:xfrm>
              <a:prstGeom prst="rect">
                <a:avLst/>
              </a:prstGeom>
              <a:noFill/>
              <a:ln>
                <a:noFill/>
              </a:ln>
            </p:spPr>
          </p:pic>
          <p:pic>
            <p:nvPicPr>
              <p:cNvPr descr="Venn diagram" id="470" name="Google Shape;470;p22"/>
              <p:cNvPicPr preferRelativeResize="0"/>
              <p:nvPr/>
            </p:nvPicPr>
            <p:blipFill rotWithShape="1">
              <a:blip r:embed="rId9">
                <a:alphaModFix/>
              </a:blip>
              <a:srcRect b="0" l="0" r="0" t="0"/>
              <a:stretch/>
            </p:blipFill>
            <p:spPr>
              <a:xfrm>
                <a:off x="6338551" y="2454287"/>
                <a:ext cx="1176958" cy="1176958"/>
              </a:xfrm>
              <a:prstGeom prst="rect">
                <a:avLst/>
              </a:prstGeom>
              <a:noFill/>
              <a:ln>
                <a:noFill/>
              </a:ln>
            </p:spPr>
          </p:pic>
          <p:pic>
            <p:nvPicPr>
              <p:cNvPr descr="Open hand with plant" id="471" name="Google Shape;471;p22"/>
              <p:cNvPicPr preferRelativeResize="0"/>
              <p:nvPr/>
            </p:nvPicPr>
            <p:blipFill rotWithShape="1">
              <a:blip r:embed="rId10">
                <a:alphaModFix/>
              </a:blip>
              <a:srcRect b="0" l="0" r="0" t="0"/>
              <a:stretch/>
            </p:blipFill>
            <p:spPr>
              <a:xfrm>
                <a:off x="8211774" y="4892549"/>
                <a:ext cx="1388976" cy="1388976"/>
              </a:xfrm>
              <a:prstGeom prst="rect">
                <a:avLst/>
              </a:prstGeom>
              <a:noFill/>
              <a:ln>
                <a:noFill/>
              </a:ln>
            </p:spPr>
          </p:pic>
          <p:pic>
            <p:nvPicPr>
              <p:cNvPr descr="Wrench" id="472" name="Google Shape;472;p22"/>
              <p:cNvPicPr preferRelativeResize="0"/>
              <p:nvPr/>
            </p:nvPicPr>
            <p:blipFill rotWithShape="1">
              <a:blip r:embed="rId11">
                <a:alphaModFix/>
              </a:blip>
              <a:srcRect b="0" l="0" r="0" t="0"/>
              <a:stretch/>
            </p:blipFill>
            <p:spPr>
              <a:xfrm rot="5400000">
                <a:off x="8686884" y="3352018"/>
                <a:ext cx="1021058" cy="1021058"/>
              </a:xfrm>
              <a:prstGeom prst="rect">
                <a:avLst/>
              </a:prstGeom>
              <a:noFill/>
              <a:ln>
                <a:noFill/>
              </a:ln>
            </p:spPr>
          </p:pic>
          <p:pic>
            <p:nvPicPr>
              <p:cNvPr descr="Piggy Bank" id="473" name="Google Shape;473;p22"/>
              <p:cNvPicPr preferRelativeResize="0"/>
              <p:nvPr/>
            </p:nvPicPr>
            <p:blipFill rotWithShape="1">
              <a:blip r:embed="rId12">
                <a:alphaModFix/>
              </a:blip>
              <a:srcRect b="0" l="0" r="0" t="0"/>
              <a:stretch/>
            </p:blipFill>
            <p:spPr>
              <a:xfrm>
                <a:off x="5578554" y="5078383"/>
                <a:ext cx="1135192" cy="1135192"/>
              </a:xfrm>
              <a:prstGeom prst="rect">
                <a:avLst/>
              </a:prstGeom>
              <a:noFill/>
              <a:ln>
                <a:noFill/>
              </a:ln>
            </p:spPr>
          </p:pic>
          <p:pic>
            <p:nvPicPr>
              <p:cNvPr descr="Lock" id="474" name="Google Shape;474;p22"/>
              <p:cNvPicPr preferRelativeResize="0"/>
              <p:nvPr/>
            </p:nvPicPr>
            <p:blipFill rotWithShape="1">
              <a:blip r:embed="rId13">
                <a:alphaModFix/>
              </a:blip>
              <a:srcRect b="0" l="0" r="0" t="0"/>
              <a:stretch/>
            </p:blipFill>
            <p:spPr>
              <a:xfrm>
                <a:off x="9676765" y="5090502"/>
                <a:ext cx="1040479" cy="1040479"/>
              </a:xfrm>
              <a:prstGeom prst="rect">
                <a:avLst/>
              </a:prstGeom>
              <a:noFill/>
              <a:ln>
                <a:noFill/>
              </a:ln>
            </p:spPr>
          </p:pic>
          <p:pic>
            <p:nvPicPr>
              <p:cNvPr descr="Puzzle pieces" id="475" name="Google Shape;475;p22"/>
              <p:cNvPicPr preferRelativeResize="0"/>
              <p:nvPr/>
            </p:nvPicPr>
            <p:blipFill rotWithShape="1">
              <a:blip r:embed="rId14">
                <a:alphaModFix/>
              </a:blip>
              <a:srcRect b="0" l="0" r="0" t="0"/>
              <a:stretch/>
            </p:blipFill>
            <p:spPr>
              <a:xfrm>
                <a:off x="7693867" y="4068962"/>
                <a:ext cx="1226084" cy="1226084"/>
              </a:xfrm>
              <a:prstGeom prst="rect">
                <a:avLst/>
              </a:prstGeom>
              <a:noFill/>
              <a:ln>
                <a:noFill/>
              </a:ln>
            </p:spPr>
          </p:pic>
          <p:pic>
            <p:nvPicPr>
              <p:cNvPr descr="Network" id="476" name="Google Shape;476;p22"/>
              <p:cNvPicPr preferRelativeResize="0"/>
              <p:nvPr/>
            </p:nvPicPr>
            <p:blipFill rotWithShape="1">
              <a:blip r:embed="rId15">
                <a:alphaModFix/>
              </a:blip>
              <a:srcRect b="0" l="0" r="0" t="0"/>
              <a:stretch/>
            </p:blipFill>
            <p:spPr>
              <a:xfrm>
                <a:off x="6531206" y="4285573"/>
                <a:ext cx="1111409" cy="1111409"/>
              </a:xfrm>
              <a:prstGeom prst="rect">
                <a:avLst/>
              </a:prstGeom>
              <a:noFill/>
              <a:ln>
                <a:noFill/>
              </a:ln>
            </p:spPr>
          </p:pic>
          <p:pic>
            <p:nvPicPr>
              <p:cNvPr descr="Heart" id="477" name="Google Shape;477;p22"/>
              <p:cNvPicPr preferRelativeResize="0"/>
              <p:nvPr/>
            </p:nvPicPr>
            <p:blipFill rotWithShape="1">
              <a:blip r:embed="rId16">
                <a:alphaModFix/>
              </a:blip>
              <a:srcRect b="0" l="0" r="0" t="0"/>
              <a:stretch/>
            </p:blipFill>
            <p:spPr>
              <a:xfrm>
                <a:off x="9808065" y="3416285"/>
                <a:ext cx="1111409" cy="1111409"/>
              </a:xfrm>
              <a:prstGeom prst="rect">
                <a:avLst/>
              </a:prstGeom>
              <a:noFill/>
              <a:ln>
                <a:noFill/>
              </a:ln>
            </p:spPr>
          </p:pic>
          <p:pic>
            <p:nvPicPr>
              <p:cNvPr descr="Suitcase" id="478" name="Google Shape;478;p22"/>
              <p:cNvPicPr preferRelativeResize="0"/>
              <p:nvPr/>
            </p:nvPicPr>
            <p:blipFill rotWithShape="1">
              <a:blip r:embed="rId17">
                <a:alphaModFix/>
              </a:blip>
              <a:srcRect b="0" l="0" r="0" t="0"/>
              <a:stretch/>
            </p:blipFill>
            <p:spPr>
              <a:xfrm>
                <a:off x="9850097" y="1596573"/>
                <a:ext cx="1165726" cy="1165726"/>
              </a:xfrm>
              <a:prstGeom prst="rect">
                <a:avLst/>
              </a:prstGeom>
              <a:noFill/>
              <a:ln>
                <a:noFill/>
              </a:ln>
            </p:spPr>
          </p:pic>
        </p:grpSp>
        <p:pic>
          <p:nvPicPr>
            <p:cNvPr descr="Stream" id="479" name="Google Shape;479;p22"/>
            <p:cNvPicPr preferRelativeResize="0"/>
            <p:nvPr/>
          </p:nvPicPr>
          <p:blipFill rotWithShape="1">
            <a:blip r:embed="rId18">
              <a:alphaModFix/>
            </a:blip>
            <a:srcRect b="0" l="0" r="0" t="0"/>
            <a:stretch/>
          </p:blipFill>
          <p:spPr>
            <a:xfrm>
              <a:off x="8073569" y="1535875"/>
              <a:ext cx="1254734" cy="1254734"/>
            </a:xfrm>
            <a:prstGeom prst="rect">
              <a:avLst/>
            </a:prstGeom>
            <a:noFill/>
            <a:ln>
              <a:noFill/>
            </a:ln>
          </p:spPr>
        </p:pic>
      </p:grpSp>
      <p:grpSp>
        <p:nvGrpSpPr>
          <p:cNvPr id="480" name="Google Shape;480;p22"/>
          <p:cNvGrpSpPr/>
          <p:nvPr/>
        </p:nvGrpSpPr>
        <p:grpSpPr>
          <a:xfrm>
            <a:off x="5431517" y="1796433"/>
            <a:ext cx="6389293" cy="4320000"/>
            <a:chOff x="1987389" y="1054755"/>
            <a:chExt cx="9233687" cy="4533790"/>
          </a:xfrm>
        </p:grpSpPr>
        <p:sp>
          <p:nvSpPr>
            <p:cNvPr id="481" name="Google Shape;481;p22"/>
            <p:cNvSpPr txBox="1"/>
            <p:nvPr/>
          </p:nvSpPr>
          <p:spPr>
            <a:xfrm>
              <a:off x="5064098" y="1069924"/>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Konnektivität</a:t>
              </a:r>
              <a:endParaRPr/>
            </a:p>
          </p:txBody>
        </p:sp>
        <p:sp>
          <p:nvSpPr>
            <p:cNvPr id="482" name="Google Shape;482;p22"/>
            <p:cNvSpPr txBox="1"/>
            <p:nvPr/>
          </p:nvSpPr>
          <p:spPr>
            <a:xfrm>
              <a:off x="5047389" y="374906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Erweiterungs-möglichkeiten</a:t>
              </a:r>
              <a:endParaRPr/>
            </a:p>
          </p:txBody>
        </p:sp>
        <p:sp>
          <p:nvSpPr>
            <p:cNvPr id="483" name="Google Shape;483;p22"/>
            <p:cNvSpPr txBox="1"/>
            <p:nvPr/>
          </p:nvSpPr>
          <p:spPr>
            <a:xfrm>
              <a:off x="2008709" y="3774158"/>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Verknüpfungs-möglichkeiten</a:t>
              </a:r>
              <a:endParaRPr/>
            </a:p>
          </p:txBody>
        </p:sp>
        <p:sp>
          <p:nvSpPr>
            <p:cNvPr id="484" name="Google Shape;484;p22"/>
            <p:cNvSpPr txBox="1"/>
            <p:nvPr/>
          </p:nvSpPr>
          <p:spPr>
            <a:xfrm>
              <a:off x="8107390" y="105475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Transportier-barkeit</a:t>
              </a:r>
              <a:endParaRPr/>
            </a:p>
          </p:txBody>
        </p:sp>
        <p:sp>
          <p:nvSpPr>
            <p:cNvPr id="485" name="Google Shape;485;p22"/>
            <p:cNvSpPr txBox="1"/>
            <p:nvPr/>
          </p:nvSpPr>
          <p:spPr>
            <a:xfrm>
              <a:off x="2020806" y="195942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Multifunktion-alität</a:t>
              </a:r>
              <a:endParaRPr/>
            </a:p>
          </p:txBody>
        </p:sp>
        <p:sp>
          <p:nvSpPr>
            <p:cNvPr id="486" name="Google Shape;486;p22"/>
            <p:cNvSpPr txBox="1"/>
            <p:nvPr/>
          </p:nvSpPr>
          <p:spPr>
            <a:xfrm>
              <a:off x="5064098" y="468854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Umwelt-einfluss</a:t>
              </a:r>
              <a:endParaRPr/>
            </a:p>
          </p:txBody>
        </p:sp>
        <p:sp>
          <p:nvSpPr>
            <p:cNvPr id="487" name="Google Shape;487;p22"/>
            <p:cNvSpPr txBox="1"/>
            <p:nvPr/>
          </p:nvSpPr>
          <p:spPr>
            <a:xfrm>
              <a:off x="5046738" y="208078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Speicher</a:t>
              </a:r>
              <a:endParaRPr/>
            </a:p>
          </p:txBody>
        </p:sp>
        <p:sp>
          <p:nvSpPr>
            <p:cNvPr id="488" name="Google Shape;488;p22"/>
            <p:cNvSpPr txBox="1"/>
            <p:nvPr/>
          </p:nvSpPr>
          <p:spPr>
            <a:xfrm>
              <a:off x="2008709" y="2848926"/>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Strom-verbrauch</a:t>
              </a:r>
              <a:endParaRPr/>
            </a:p>
          </p:txBody>
        </p:sp>
        <p:sp>
          <p:nvSpPr>
            <p:cNvPr id="489" name="Google Shape;489;p22"/>
            <p:cNvSpPr txBox="1"/>
            <p:nvPr/>
          </p:nvSpPr>
          <p:spPr>
            <a:xfrm>
              <a:off x="8140807" y="195942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Medien-unterstützung</a:t>
              </a:r>
              <a:endParaRPr/>
            </a:p>
          </p:txBody>
        </p:sp>
        <p:sp>
          <p:nvSpPr>
            <p:cNvPr id="490" name="Google Shape;490;p22"/>
            <p:cNvSpPr txBox="1"/>
            <p:nvPr/>
          </p:nvSpPr>
          <p:spPr>
            <a:xfrm>
              <a:off x="8136184" y="3762079"/>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Benutzer-oberfläche</a:t>
              </a:r>
              <a:endParaRPr/>
            </a:p>
          </p:txBody>
        </p:sp>
        <p:sp>
          <p:nvSpPr>
            <p:cNvPr id="491" name="Google Shape;491;p22"/>
            <p:cNvSpPr txBox="1"/>
            <p:nvPr/>
          </p:nvSpPr>
          <p:spPr>
            <a:xfrm>
              <a:off x="8131585" y="2840131"/>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Nutzungs-freundlichkeit</a:t>
              </a:r>
              <a:endParaRPr/>
            </a:p>
          </p:txBody>
        </p:sp>
        <p:sp>
          <p:nvSpPr>
            <p:cNvPr id="492" name="Google Shape;492;p22"/>
            <p:cNvSpPr txBox="1"/>
            <p:nvPr/>
          </p:nvSpPr>
          <p:spPr>
            <a:xfrm>
              <a:off x="1987389" y="4679757"/>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Budget</a:t>
              </a:r>
              <a:endParaRPr/>
            </a:p>
          </p:txBody>
        </p:sp>
        <p:sp>
          <p:nvSpPr>
            <p:cNvPr id="493" name="Google Shape;493;p22"/>
            <p:cNvSpPr txBox="1"/>
            <p:nvPr/>
          </p:nvSpPr>
          <p:spPr>
            <a:xfrm>
              <a:off x="8161076" y="4679757"/>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Sicherheit</a:t>
              </a:r>
              <a:endParaRPr/>
            </a:p>
          </p:txBody>
        </p:sp>
        <p:sp>
          <p:nvSpPr>
            <p:cNvPr id="494" name="Google Shape;494;p22"/>
            <p:cNvSpPr txBox="1"/>
            <p:nvPr/>
          </p:nvSpPr>
          <p:spPr>
            <a:xfrm>
              <a:off x="2008709" y="1069924"/>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Nachhaltigkeit</a:t>
              </a:r>
              <a:endParaRPr/>
            </a:p>
          </p:txBody>
        </p:sp>
        <p:sp>
          <p:nvSpPr>
            <p:cNvPr id="495" name="Google Shape;495;p22"/>
            <p:cNvSpPr txBox="1"/>
            <p:nvPr/>
          </p:nvSpPr>
          <p:spPr>
            <a:xfrm>
              <a:off x="5074758" y="285530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Verlässlichkeit</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2000"/>
                                        <p:tgtEl>
                                          <p:spTgt spid="4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23"/>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BEACHTEN SIE BEI DER AUSWAHL VON DLTH…</a:t>
            </a:r>
            <a:endParaRPr/>
          </a:p>
        </p:txBody>
      </p:sp>
      <p:pic>
        <p:nvPicPr>
          <p:cNvPr descr="Suitcase" id="501" name="Google Shape;501;p23"/>
          <p:cNvPicPr preferRelativeResize="0"/>
          <p:nvPr/>
        </p:nvPicPr>
        <p:blipFill rotWithShape="1">
          <a:blip r:embed="rId3">
            <a:alphaModFix/>
          </a:blip>
          <a:srcRect b="0" l="0" r="0" t="0"/>
          <a:stretch/>
        </p:blipFill>
        <p:spPr>
          <a:xfrm>
            <a:off x="9850097" y="1596573"/>
            <a:ext cx="1165726" cy="1165726"/>
          </a:xfrm>
          <a:prstGeom prst="rect">
            <a:avLst/>
          </a:prstGeom>
          <a:noFill/>
          <a:ln>
            <a:noFill/>
          </a:ln>
        </p:spPr>
      </p:pic>
      <p:sp>
        <p:nvSpPr>
          <p:cNvPr id="502" name="Google Shape;502;p23"/>
          <p:cNvSpPr txBox="1"/>
          <p:nvPr>
            <p:ph idx="1" type="body"/>
          </p:nvPr>
        </p:nvSpPr>
        <p:spPr>
          <a:xfrm>
            <a:off x="838200" y="1825625"/>
            <a:ext cx="4395281"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rPr b="1" lang="sl-SI"/>
              <a:t>Transportierbarkeit</a:t>
            </a:r>
            <a:endParaRPr b="1"/>
          </a:p>
          <a:p>
            <a:pPr indent="-355600" lvl="1" marL="812800" rtl="0" algn="l">
              <a:lnSpc>
                <a:spcPct val="90000"/>
              </a:lnSpc>
              <a:spcBef>
                <a:spcPts val="500"/>
              </a:spcBef>
              <a:spcAft>
                <a:spcPts val="0"/>
              </a:spcAft>
              <a:buSzPts val="2400"/>
              <a:buChar char="▶"/>
            </a:pPr>
            <a:r>
              <a:rPr lang="sl-SI"/>
              <a:t>Muss das Gerät leicht von einem Ort zum anderen bewegt werden können?</a:t>
            </a:r>
            <a:endParaRPr/>
          </a:p>
          <a:p>
            <a:pPr indent="-355600" lvl="1" marL="812800" rtl="0" algn="l">
              <a:lnSpc>
                <a:spcPct val="90000"/>
              </a:lnSpc>
              <a:spcBef>
                <a:spcPts val="500"/>
              </a:spcBef>
              <a:spcAft>
                <a:spcPts val="0"/>
              </a:spcAft>
              <a:buSzPts val="2400"/>
              <a:buChar char="▶"/>
            </a:pPr>
            <a:r>
              <a:rPr lang="sl-SI"/>
              <a:t>Wie wichtig ist diese Eigenschaft? </a:t>
            </a:r>
            <a:endParaRPr/>
          </a:p>
        </p:txBody>
      </p:sp>
      <p:grpSp>
        <p:nvGrpSpPr>
          <p:cNvPr id="503" name="Google Shape;503;p23"/>
          <p:cNvGrpSpPr/>
          <p:nvPr/>
        </p:nvGrpSpPr>
        <p:grpSpPr>
          <a:xfrm>
            <a:off x="5559140" y="1535875"/>
            <a:ext cx="6397245" cy="4745650"/>
            <a:chOff x="5559140" y="1535875"/>
            <a:chExt cx="6397245" cy="4745650"/>
          </a:xfrm>
        </p:grpSpPr>
        <p:grpSp>
          <p:nvGrpSpPr>
            <p:cNvPr id="504" name="Google Shape;504;p23"/>
            <p:cNvGrpSpPr/>
            <p:nvPr/>
          </p:nvGrpSpPr>
          <p:grpSpPr>
            <a:xfrm>
              <a:off x="5559140" y="1596573"/>
              <a:ext cx="6397245" cy="4684952"/>
              <a:chOff x="5559140" y="1596573"/>
              <a:chExt cx="6397245" cy="4684952"/>
            </a:xfrm>
          </p:grpSpPr>
          <p:pic>
            <p:nvPicPr>
              <p:cNvPr descr="Leaf" id="505" name="Google Shape;505;p23"/>
              <p:cNvPicPr preferRelativeResize="0"/>
              <p:nvPr/>
            </p:nvPicPr>
            <p:blipFill rotWithShape="1">
              <a:blip r:embed="rId4">
                <a:alphaModFix/>
              </a:blip>
              <a:srcRect b="0" l="0" r="0" t="0"/>
              <a:stretch/>
            </p:blipFill>
            <p:spPr>
              <a:xfrm>
                <a:off x="5677406" y="1611634"/>
                <a:ext cx="1176958" cy="1176958"/>
              </a:xfrm>
              <a:prstGeom prst="rect">
                <a:avLst/>
              </a:prstGeom>
              <a:noFill/>
              <a:ln>
                <a:noFill/>
              </a:ln>
            </p:spPr>
          </p:pic>
          <p:pic>
            <p:nvPicPr>
              <p:cNvPr descr="Full battery" id="506" name="Google Shape;506;p23"/>
              <p:cNvPicPr preferRelativeResize="0"/>
              <p:nvPr/>
            </p:nvPicPr>
            <p:blipFill rotWithShape="1">
              <a:blip r:embed="rId5">
                <a:alphaModFix/>
              </a:blip>
              <a:srcRect b="0" l="0" r="0" t="0"/>
              <a:stretch/>
            </p:blipFill>
            <p:spPr>
              <a:xfrm>
                <a:off x="5559140" y="3313512"/>
                <a:ext cx="1263148" cy="1263148"/>
              </a:xfrm>
              <a:prstGeom prst="rect">
                <a:avLst/>
              </a:prstGeom>
              <a:noFill/>
              <a:ln>
                <a:noFill/>
              </a:ln>
            </p:spPr>
          </p:pic>
          <p:pic>
            <p:nvPicPr>
              <p:cNvPr id="507" name="Google Shape;507;p23"/>
              <p:cNvPicPr preferRelativeResize="0"/>
              <p:nvPr/>
            </p:nvPicPr>
            <p:blipFill rotWithShape="1">
              <a:blip r:embed="rId6">
                <a:alphaModFix/>
              </a:blip>
              <a:srcRect b="0" l="0" r="0" t="0"/>
              <a:stretch/>
            </p:blipFill>
            <p:spPr>
              <a:xfrm>
                <a:off x="7465333" y="2538495"/>
                <a:ext cx="1085532" cy="1085532"/>
              </a:xfrm>
              <a:prstGeom prst="rect">
                <a:avLst/>
              </a:prstGeom>
              <a:noFill/>
              <a:ln>
                <a:noFill/>
              </a:ln>
            </p:spPr>
          </p:pic>
          <p:pic>
            <p:nvPicPr>
              <p:cNvPr descr="Music" id="508" name="Google Shape;508;p23"/>
              <p:cNvPicPr preferRelativeResize="0"/>
              <p:nvPr/>
            </p:nvPicPr>
            <p:blipFill rotWithShape="1">
              <a:blip r:embed="rId7">
                <a:alphaModFix/>
              </a:blip>
              <a:srcRect b="0" l="0" r="0" t="0"/>
              <a:stretch/>
            </p:blipFill>
            <p:spPr>
              <a:xfrm>
                <a:off x="10820124" y="2548716"/>
                <a:ext cx="1040479" cy="1040479"/>
              </a:xfrm>
              <a:prstGeom prst="rect">
                <a:avLst/>
              </a:prstGeom>
              <a:noFill/>
              <a:ln>
                <a:noFill/>
              </a:ln>
            </p:spPr>
          </p:pic>
          <p:pic>
            <p:nvPicPr>
              <p:cNvPr descr="Cursor" id="509" name="Google Shape;509;p23"/>
              <p:cNvPicPr preferRelativeResize="0"/>
              <p:nvPr/>
            </p:nvPicPr>
            <p:blipFill rotWithShape="1">
              <a:blip r:embed="rId8">
                <a:alphaModFix/>
              </a:blip>
              <a:srcRect b="0" l="0" r="0" t="0"/>
              <a:stretch/>
            </p:blipFill>
            <p:spPr>
              <a:xfrm>
                <a:off x="10915906" y="4272229"/>
                <a:ext cx="1040479" cy="1040479"/>
              </a:xfrm>
              <a:prstGeom prst="rect">
                <a:avLst/>
              </a:prstGeom>
              <a:noFill/>
              <a:ln>
                <a:noFill/>
              </a:ln>
            </p:spPr>
          </p:pic>
          <p:pic>
            <p:nvPicPr>
              <p:cNvPr descr="Venn diagram" id="510" name="Google Shape;510;p23"/>
              <p:cNvPicPr preferRelativeResize="0"/>
              <p:nvPr/>
            </p:nvPicPr>
            <p:blipFill rotWithShape="1">
              <a:blip r:embed="rId9">
                <a:alphaModFix/>
              </a:blip>
              <a:srcRect b="0" l="0" r="0" t="0"/>
              <a:stretch/>
            </p:blipFill>
            <p:spPr>
              <a:xfrm>
                <a:off x="6338551" y="2454287"/>
                <a:ext cx="1176958" cy="1176958"/>
              </a:xfrm>
              <a:prstGeom prst="rect">
                <a:avLst/>
              </a:prstGeom>
              <a:noFill/>
              <a:ln>
                <a:noFill/>
              </a:ln>
            </p:spPr>
          </p:pic>
          <p:pic>
            <p:nvPicPr>
              <p:cNvPr descr="Open hand with plant" id="511" name="Google Shape;511;p23"/>
              <p:cNvPicPr preferRelativeResize="0"/>
              <p:nvPr/>
            </p:nvPicPr>
            <p:blipFill rotWithShape="1">
              <a:blip r:embed="rId10">
                <a:alphaModFix/>
              </a:blip>
              <a:srcRect b="0" l="0" r="0" t="0"/>
              <a:stretch/>
            </p:blipFill>
            <p:spPr>
              <a:xfrm>
                <a:off x="8211774" y="4892549"/>
                <a:ext cx="1388976" cy="1388976"/>
              </a:xfrm>
              <a:prstGeom prst="rect">
                <a:avLst/>
              </a:prstGeom>
              <a:noFill/>
              <a:ln>
                <a:noFill/>
              </a:ln>
            </p:spPr>
          </p:pic>
          <p:pic>
            <p:nvPicPr>
              <p:cNvPr descr="Wrench" id="512" name="Google Shape;512;p23"/>
              <p:cNvPicPr preferRelativeResize="0"/>
              <p:nvPr/>
            </p:nvPicPr>
            <p:blipFill rotWithShape="1">
              <a:blip r:embed="rId11">
                <a:alphaModFix/>
              </a:blip>
              <a:srcRect b="0" l="0" r="0" t="0"/>
              <a:stretch/>
            </p:blipFill>
            <p:spPr>
              <a:xfrm rot="5400000">
                <a:off x="8686884" y="3352018"/>
                <a:ext cx="1021058" cy="1021058"/>
              </a:xfrm>
              <a:prstGeom prst="rect">
                <a:avLst/>
              </a:prstGeom>
              <a:noFill/>
              <a:ln>
                <a:noFill/>
              </a:ln>
            </p:spPr>
          </p:pic>
          <p:pic>
            <p:nvPicPr>
              <p:cNvPr descr="Piggy Bank" id="513" name="Google Shape;513;p23"/>
              <p:cNvPicPr preferRelativeResize="0"/>
              <p:nvPr/>
            </p:nvPicPr>
            <p:blipFill rotWithShape="1">
              <a:blip r:embed="rId12">
                <a:alphaModFix/>
              </a:blip>
              <a:srcRect b="0" l="0" r="0" t="0"/>
              <a:stretch/>
            </p:blipFill>
            <p:spPr>
              <a:xfrm>
                <a:off x="5578554" y="5078383"/>
                <a:ext cx="1135192" cy="1135192"/>
              </a:xfrm>
              <a:prstGeom prst="rect">
                <a:avLst/>
              </a:prstGeom>
              <a:noFill/>
              <a:ln>
                <a:noFill/>
              </a:ln>
            </p:spPr>
          </p:pic>
          <p:pic>
            <p:nvPicPr>
              <p:cNvPr descr="Lock" id="514" name="Google Shape;514;p23"/>
              <p:cNvPicPr preferRelativeResize="0"/>
              <p:nvPr/>
            </p:nvPicPr>
            <p:blipFill rotWithShape="1">
              <a:blip r:embed="rId13">
                <a:alphaModFix/>
              </a:blip>
              <a:srcRect b="0" l="0" r="0" t="0"/>
              <a:stretch/>
            </p:blipFill>
            <p:spPr>
              <a:xfrm>
                <a:off x="9676765" y="5090502"/>
                <a:ext cx="1040479" cy="1040479"/>
              </a:xfrm>
              <a:prstGeom prst="rect">
                <a:avLst/>
              </a:prstGeom>
              <a:noFill/>
              <a:ln>
                <a:noFill/>
              </a:ln>
            </p:spPr>
          </p:pic>
          <p:pic>
            <p:nvPicPr>
              <p:cNvPr descr="Puzzle pieces" id="515" name="Google Shape;515;p23"/>
              <p:cNvPicPr preferRelativeResize="0"/>
              <p:nvPr/>
            </p:nvPicPr>
            <p:blipFill rotWithShape="1">
              <a:blip r:embed="rId14">
                <a:alphaModFix/>
              </a:blip>
              <a:srcRect b="0" l="0" r="0" t="0"/>
              <a:stretch/>
            </p:blipFill>
            <p:spPr>
              <a:xfrm>
                <a:off x="7693867" y="4068962"/>
                <a:ext cx="1226084" cy="1226084"/>
              </a:xfrm>
              <a:prstGeom prst="rect">
                <a:avLst/>
              </a:prstGeom>
              <a:noFill/>
              <a:ln>
                <a:noFill/>
              </a:ln>
            </p:spPr>
          </p:pic>
          <p:pic>
            <p:nvPicPr>
              <p:cNvPr descr="Network" id="516" name="Google Shape;516;p23"/>
              <p:cNvPicPr preferRelativeResize="0"/>
              <p:nvPr/>
            </p:nvPicPr>
            <p:blipFill rotWithShape="1">
              <a:blip r:embed="rId15">
                <a:alphaModFix/>
              </a:blip>
              <a:srcRect b="0" l="0" r="0" t="0"/>
              <a:stretch/>
            </p:blipFill>
            <p:spPr>
              <a:xfrm>
                <a:off x="6531206" y="4285573"/>
                <a:ext cx="1111409" cy="1111409"/>
              </a:xfrm>
              <a:prstGeom prst="rect">
                <a:avLst/>
              </a:prstGeom>
              <a:noFill/>
              <a:ln>
                <a:noFill/>
              </a:ln>
            </p:spPr>
          </p:pic>
          <p:pic>
            <p:nvPicPr>
              <p:cNvPr descr="Heart" id="517" name="Google Shape;517;p23"/>
              <p:cNvPicPr preferRelativeResize="0"/>
              <p:nvPr/>
            </p:nvPicPr>
            <p:blipFill rotWithShape="1">
              <a:blip r:embed="rId16">
                <a:alphaModFix/>
              </a:blip>
              <a:srcRect b="0" l="0" r="0" t="0"/>
              <a:stretch/>
            </p:blipFill>
            <p:spPr>
              <a:xfrm>
                <a:off x="9808065" y="3416285"/>
                <a:ext cx="1111409" cy="1111409"/>
              </a:xfrm>
              <a:prstGeom prst="rect">
                <a:avLst/>
              </a:prstGeom>
              <a:noFill/>
              <a:ln>
                <a:noFill/>
              </a:ln>
            </p:spPr>
          </p:pic>
          <p:pic>
            <p:nvPicPr>
              <p:cNvPr descr="Suitcase" id="518" name="Google Shape;518;p23"/>
              <p:cNvPicPr preferRelativeResize="0"/>
              <p:nvPr/>
            </p:nvPicPr>
            <p:blipFill rotWithShape="1">
              <a:blip r:embed="rId17">
                <a:alphaModFix/>
              </a:blip>
              <a:srcRect b="0" l="0" r="0" t="0"/>
              <a:stretch/>
            </p:blipFill>
            <p:spPr>
              <a:xfrm>
                <a:off x="9850097" y="1596573"/>
                <a:ext cx="1165726" cy="1165726"/>
              </a:xfrm>
              <a:prstGeom prst="rect">
                <a:avLst/>
              </a:prstGeom>
              <a:noFill/>
              <a:ln>
                <a:noFill/>
              </a:ln>
            </p:spPr>
          </p:pic>
        </p:grpSp>
        <p:pic>
          <p:nvPicPr>
            <p:cNvPr descr="Stream" id="519" name="Google Shape;519;p23"/>
            <p:cNvPicPr preferRelativeResize="0"/>
            <p:nvPr/>
          </p:nvPicPr>
          <p:blipFill rotWithShape="1">
            <a:blip r:embed="rId18">
              <a:alphaModFix/>
            </a:blip>
            <a:srcRect b="0" l="0" r="0" t="0"/>
            <a:stretch/>
          </p:blipFill>
          <p:spPr>
            <a:xfrm>
              <a:off x="8073569" y="1535875"/>
              <a:ext cx="1254734" cy="1254734"/>
            </a:xfrm>
            <a:prstGeom prst="rect">
              <a:avLst/>
            </a:prstGeom>
            <a:noFill/>
            <a:ln>
              <a:noFill/>
            </a:ln>
          </p:spPr>
        </p:pic>
      </p:grpSp>
      <p:grpSp>
        <p:nvGrpSpPr>
          <p:cNvPr id="520" name="Google Shape;520;p23"/>
          <p:cNvGrpSpPr/>
          <p:nvPr/>
        </p:nvGrpSpPr>
        <p:grpSpPr>
          <a:xfrm>
            <a:off x="5431517" y="1796433"/>
            <a:ext cx="6389293" cy="4320000"/>
            <a:chOff x="1987389" y="1054755"/>
            <a:chExt cx="9233687" cy="4533790"/>
          </a:xfrm>
        </p:grpSpPr>
        <p:sp>
          <p:nvSpPr>
            <p:cNvPr id="521" name="Google Shape;521;p23"/>
            <p:cNvSpPr txBox="1"/>
            <p:nvPr/>
          </p:nvSpPr>
          <p:spPr>
            <a:xfrm>
              <a:off x="5064098" y="1069924"/>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Konnektivität</a:t>
              </a:r>
              <a:endParaRPr/>
            </a:p>
          </p:txBody>
        </p:sp>
        <p:sp>
          <p:nvSpPr>
            <p:cNvPr id="522" name="Google Shape;522;p23"/>
            <p:cNvSpPr txBox="1"/>
            <p:nvPr/>
          </p:nvSpPr>
          <p:spPr>
            <a:xfrm>
              <a:off x="5047389" y="374906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Erweiterungs-möglichkeiten</a:t>
              </a:r>
              <a:endParaRPr/>
            </a:p>
          </p:txBody>
        </p:sp>
        <p:sp>
          <p:nvSpPr>
            <p:cNvPr id="523" name="Google Shape;523;p23"/>
            <p:cNvSpPr txBox="1"/>
            <p:nvPr/>
          </p:nvSpPr>
          <p:spPr>
            <a:xfrm>
              <a:off x="2008709" y="3774158"/>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Verknüpfungs-möglichkeiten</a:t>
              </a:r>
              <a:endParaRPr/>
            </a:p>
          </p:txBody>
        </p:sp>
        <p:sp>
          <p:nvSpPr>
            <p:cNvPr id="524" name="Google Shape;524;p23"/>
            <p:cNvSpPr txBox="1"/>
            <p:nvPr/>
          </p:nvSpPr>
          <p:spPr>
            <a:xfrm>
              <a:off x="8107390" y="105475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Transportier-barkeit</a:t>
              </a:r>
              <a:endParaRPr/>
            </a:p>
          </p:txBody>
        </p:sp>
        <p:sp>
          <p:nvSpPr>
            <p:cNvPr id="525" name="Google Shape;525;p23"/>
            <p:cNvSpPr txBox="1"/>
            <p:nvPr/>
          </p:nvSpPr>
          <p:spPr>
            <a:xfrm>
              <a:off x="2020806" y="195942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Multifunktion-alität</a:t>
              </a:r>
              <a:endParaRPr/>
            </a:p>
          </p:txBody>
        </p:sp>
        <p:sp>
          <p:nvSpPr>
            <p:cNvPr id="526" name="Google Shape;526;p23"/>
            <p:cNvSpPr txBox="1"/>
            <p:nvPr/>
          </p:nvSpPr>
          <p:spPr>
            <a:xfrm>
              <a:off x="5064098" y="468854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Umwelt-einfluss</a:t>
              </a:r>
              <a:endParaRPr/>
            </a:p>
          </p:txBody>
        </p:sp>
        <p:sp>
          <p:nvSpPr>
            <p:cNvPr id="527" name="Google Shape;527;p23"/>
            <p:cNvSpPr txBox="1"/>
            <p:nvPr/>
          </p:nvSpPr>
          <p:spPr>
            <a:xfrm>
              <a:off x="5046738" y="208078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Speicher</a:t>
              </a:r>
              <a:endParaRPr/>
            </a:p>
          </p:txBody>
        </p:sp>
        <p:sp>
          <p:nvSpPr>
            <p:cNvPr id="528" name="Google Shape;528;p23"/>
            <p:cNvSpPr txBox="1"/>
            <p:nvPr/>
          </p:nvSpPr>
          <p:spPr>
            <a:xfrm>
              <a:off x="2008709" y="2848926"/>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Strom-verbrauch</a:t>
              </a:r>
              <a:endParaRPr/>
            </a:p>
          </p:txBody>
        </p:sp>
        <p:sp>
          <p:nvSpPr>
            <p:cNvPr id="529" name="Google Shape;529;p23"/>
            <p:cNvSpPr txBox="1"/>
            <p:nvPr/>
          </p:nvSpPr>
          <p:spPr>
            <a:xfrm>
              <a:off x="8140807" y="195942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Medien-unterstützung</a:t>
              </a:r>
              <a:endParaRPr/>
            </a:p>
          </p:txBody>
        </p:sp>
        <p:sp>
          <p:nvSpPr>
            <p:cNvPr id="530" name="Google Shape;530;p23"/>
            <p:cNvSpPr txBox="1"/>
            <p:nvPr/>
          </p:nvSpPr>
          <p:spPr>
            <a:xfrm>
              <a:off x="8136184" y="3762079"/>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Benutzer-oberfläche</a:t>
              </a:r>
              <a:endParaRPr/>
            </a:p>
          </p:txBody>
        </p:sp>
        <p:sp>
          <p:nvSpPr>
            <p:cNvPr id="531" name="Google Shape;531;p23"/>
            <p:cNvSpPr txBox="1"/>
            <p:nvPr/>
          </p:nvSpPr>
          <p:spPr>
            <a:xfrm>
              <a:off x="8131585" y="2840131"/>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Nutzungs-freundlichkeit</a:t>
              </a:r>
              <a:endParaRPr/>
            </a:p>
          </p:txBody>
        </p:sp>
        <p:sp>
          <p:nvSpPr>
            <p:cNvPr id="532" name="Google Shape;532;p23"/>
            <p:cNvSpPr txBox="1"/>
            <p:nvPr/>
          </p:nvSpPr>
          <p:spPr>
            <a:xfrm>
              <a:off x="1987389" y="4679757"/>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Budget</a:t>
              </a:r>
              <a:endParaRPr/>
            </a:p>
          </p:txBody>
        </p:sp>
        <p:sp>
          <p:nvSpPr>
            <p:cNvPr id="533" name="Google Shape;533;p23"/>
            <p:cNvSpPr txBox="1"/>
            <p:nvPr/>
          </p:nvSpPr>
          <p:spPr>
            <a:xfrm>
              <a:off x="8161076" y="4679757"/>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Sicherheit</a:t>
              </a:r>
              <a:endParaRPr/>
            </a:p>
          </p:txBody>
        </p:sp>
        <p:sp>
          <p:nvSpPr>
            <p:cNvPr id="534" name="Google Shape;534;p23"/>
            <p:cNvSpPr txBox="1"/>
            <p:nvPr/>
          </p:nvSpPr>
          <p:spPr>
            <a:xfrm>
              <a:off x="2008709" y="1069924"/>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Nachhaltigkeit</a:t>
              </a:r>
              <a:endParaRPr/>
            </a:p>
          </p:txBody>
        </p:sp>
        <p:sp>
          <p:nvSpPr>
            <p:cNvPr id="535" name="Google Shape;535;p23"/>
            <p:cNvSpPr txBox="1"/>
            <p:nvPr/>
          </p:nvSpPr>
          <p:spPr>
            <a:xfrm>
              <a:off x="5074758" y="285530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Verlässlichkeit</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2000"/>
                                        <p:tgtEl>
                                          <p:spTgt spid="50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02">
                                            <p:txEl>
                                              <p:pRg end="0" st="0"/>
                                            </p:txEl>
                                          </p:spTgt>
                                        </p:tgtEl>
                                        <p:attrNameLst>
                                          <p:attrName>style.visibility</p:attrName>
                                        </p:attrNameLst>
                                      </p:cBhvr>
                                      <p:to>
                                        <p:strVal val="visible"/>
                                      </p:to>
                                    </p:set>
                                    <p:animEffect filter="fade" transition="in">
                                      <p:cBhvr>
                                        <p:cTn dur="500"/>
                                        <p:tgtEl>
                                          <p:spTgt spid="502">
                                            <p:txEl>
                                              <p:pRg end="0" st="0"/>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02">
                                            <p:txEl>
                                              <p:pRg end="1" st="1"/>
                                            </p:txEl>
                                          </p:spTgt>
                                        </p:tgtEl>
                                        <p:attrNameLst>
                                          <p:attrName>style.visibility</p:attrName>
                                        </p:attrNameLst>
                                      </p:cBhvr>
                                      <p:to>
                                        <p:strVal val="visible"/>
                                      </p:to>
                                    </p:set>
                                    <p:animEffect filter="fade" transition="in">
                                      <p:cBhvr>
                                        <p:cTn dur="500"/>
                                        <p:tgtEl>
                                          <p:spTgt spid="502">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02">
                                            <p:txEl>
                                              <p:pRg end="2" st="2"/>
                                            </p:txEl>
                                          </p:spTgt>
                                        </p:tgtEl>
                                        <p:attrNameLst>
                                          <p:attrName>style.visibility</p:attrName>
                                        </p:attrNameLst>
                                      </p:cBhvr>
                                      <p:to>
                                        <p:strVal val="visible"/>
                                      </p:to>
                                    </p:set>
                                    <p:animEffect filter="fade" transition="in">
                                      <p:cBhvr>
                                        <p:cTn dur="500"/>
                                        <p:tgtEl>
                                          <p:spTgt spid="50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pic>
        <p:nvPicPr>
          <p:cNvPr descr="Lock" id="541" name="Google Shape;541;p24"/>
          <p:cNvPicPr preferRelativeResize="0"/>
          <p:nvPr/>
        </p:nvPicPr>
        <p:blipFill rotWithShape="1">
          <a:blip r:embed="rId3">
            <a:alphaModFix/>
          </a:blip>
          <a:srcRect b="0" l="0" r="0" t="0"/>
          <a:stretch/>
        </p:blipFill>
        <p:spPr>
          <a:xfrm>
            <a:off x="9677171" y="5090105"/>
            <a:ext cx="1040479" cy="1040479"/>
          </a:xfrm>
          <a:prstGeom prst="rect">
            <a:avLst/>
          </a:prstGeom>
          <a:noFill/>
          <a:ln>
            <a:noFill/>
          </a:ln>
        </p:spPr>
      </p:pic>
      <p:sp>
        <p:nvSpPr>
          <p:cNvPr id="542" name="Google Shape;542;p24"/>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BEACHTEN SIE BEI DER AUSWAHL VON DLTH…</a:t>
            </a:r>
            <a:endParaRPr/>
          </a:p>
        </p:txBody>
      </p:sp>
      <p:sp>
        <p:nvSpPr>
          <p:cNvPr id="543" name="Google Shape;543;p24"/>
          <p:cNvSpPr txBox="1"/>
          <p:nvPr>
            <p:ph idx="1" type="body"/>
          </p:nvPr>
        </p:nvSpPr>
        <p:spPr>
          <a:xfrm>
            <a:off x="838200" y="1825625"/>
            <a:ext cx="4395281"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000"/>
              <a:buNone/>
            </a:pPr>
            <a:r>
              <a:rPr b="1" lang="sl-SI" sz="3000"/>
              <a:t>Sicherheit</a:t>
            </a:r>
            <a:endParaRPr b="1" sz="3000"/>
          </a:p>
          <a:p>
            <a:pPr indent="-355600" lvl="1" marL="812800" rtl="0" algn="l">
              <a:lnSpc>
                <a:spcPct val="90000"/>
              </a:lnSpc>
              <a:spcBef>
                <a:spcPts val="500"/>
              </a:spcBef>
              <a:spcAft>
                <a:spcPts val="0"/>
              </a:spcAft>
              <a:buSzPts val="2600"/>
              <a:buChar char="▶"/>
            </a:pPr>
            <a:r>
              <a:rPr lang="sl-SI" sz="2600"/>
              <a:t>Welche Art von Informationen werde ich auf diesem Gerät verarbeiten?</a:t>
            </a:r>
            <a:endParaRPr/>
          </a:p>
          <a:p>
            <a:pPr indent="-355600" lvl="1" marL="812800" rtl="0" algn="l">
              <a:lnSpc>
                <a:spcPct val="90000"/>
              </a:lnSpc>
              <a:spcBef>
                <a:spcPts val="500"/>
              </a:spcBef>
              <a:spcAft>
                <a:spcPts val="0"/>
              </a:spcAft>
              <a:buSzPts val="2600"/>
              <a:buChar char="▶"/>
            </a:pPr>
            <a:r>
              <a:rPr lang="sl-SI" sz="2600"/>
              <a:t>Welche Art von Sicherheitsfunktionen bietet es?</a:t>
            </a:r>
            <a:endParaRPr/>
          </a:p>
        </p:txBody>
      </p:sp>
      <p:grpSp>
        <p:nvGrpSpPr>
          <p:cNvPr id="544" name="Google Shape;544;p24"/>
          <p:cNvGrpSpPr/>
          <p:nvPr/>
        </p:nvGrpSpPr>
        <p:grpSpPr>
          <a:xfrm>
            <a:off x="5559140" y="1535875"/>
            <a:ext cx="6397245" cy="4745650"/>
            <a:chOff x="5559140" y="1535875"/>
            <a:chExt cx="6397245" cy="4745650"/>
          </a:xfrm>
        </p:grpSpPr>
        <p:grpSp>
          <p:nvGrpSpPr>
            <p:cNvPr id="545" name="Google Shape;545;p24"/>
            <p:cNvGrpSpPr/>
            <p:nvPr/>
          </p:nvGrpSpPr>
          <p:grpSpPr>
            <a:xfrm>
              <a:off x="5559140" y="1596573"/>
              <a:ext cx="6397245" cy="4684952"/>
              <a:chOff x="5559140" y="1596573"/>
              <a:chExt cx="6397245" cy="4684952"/>
            </a:xfrm>
          </p:grpSpPr>
          <p:pic>
            <p:nvPicPr>
              <p:cNvPr descr="Leaf" id="546" name="Google Shape;546;p24"/>
              <p:cNvPicPr preferRelativeResize="0"/>
              <p:nvPr/>
            </p:nvPicPr>
            <p:blipFill rotWithShape="1">
              <a:blip r:embed="rId4">
                <a:alphaModFix/>
              </a:blip>
              <a:srcRect b="0" l="0" r="0" t="0"/>
              <a:stretch/>
            </p:blipFill>
            <p:spPr>
              <a:xfrm>
                <a:off x="5677406" y="1611634"/>
                <a:ext cx="1176958" cy="1176958"/>
              </a:xfrm>
              <a:prstGeom prst="rect">
                <a:avLst/>
              </a:prstGeom>
              <a:noFill/>
              <a:ln>
                <a:noFill/>
              </a:ln>
            </p:spPr>
          </p:pic>
          <p:pic>
            <p:nvPicPr>
              <p:cNvPr descr="Full battery" id="547" name="Google Shape;547;p24"/>
              <p:cNvPicPr preferRelativeResize="0"/>
              <p:nvPr/>
            </p:nvPicPr>
            <p:blipFill rotWithShape="1">
              <a:blip r:embed="rId5">
                <a:alphaModFix/>
              </a:blip>
              <a:srcRect b="0" l="0" r="0" t="0"/>
              <a:stretch/>
            </p:blipFill>
            <p:spPr>
              <a:xfrm>
                <a:off x="5559140" y="3313512"/>
                <a:ext cx="1263148" cy="1263148"/>
              </a:xfrm>
              <a:prstGeom prst="rect">
                <a:avLst/>
              </a:prstGeom>
              <a:noFill/>
              <a:ln>
                <a:noFill/>
              </a:ln>
            </p:spPr>
          </p:pic>
          <p:pic>
            <p:nvPicPr>
              <p:cNvPr id="548" name="Google Shape;548;p24"/>
              <p:cNvPicPr preferRelativeResize="0"/>
              <p:nvPr/>
            </p:nvPicPr>
            <p:blipFill rotWithShape="1">
              <a:blip r:embed="rId6">
                <a:alphaModFix/>
              </a:blip>
              <a:srcRect b="0" l="0" r="0" t="0"/>
              <a:stretch/>
            </p:blipFill>
            <p:spPr>
              <a:xfrm>
                <a:off x="7465333" y="2538495"/>
                <a:ext cx="1085532" cy="1085532"/>
              </a:xfrm>
              <a:prstGeom prst="rect">
                <a:avLst/>
              </a:prstGeom>
              <a:noFill/>
              <a:ln>
                <a:noFill/>
              </a:ln>
            </p:spPr>
          </p:pic>
          <p:pic>
            <p:nvPicPr>
              <p:cNvPr descr="Music" id="549" name="Google Shape;549;p24"/>
              <p:cNvPicPr preferRelativeResize="0"/>
              <p:nvPr/>
            </p:nvPicPr>
            <p:blipFill rotWithShape="1">
              <a:blip r:embed="rId7">
                <a:alphaModFix/>
              </a:blip>
              <a:srcRect b="0" l="0" r="0" t="0"/>
              <a:stretch/>
            </p:blipFill>
            <p:spPr>
              <a:xfrm>
                <a:off x="10820124" y="2548716"/>
                <a:ext cx="1040479" cy="1040479"/>
              </a:xfrm>
              <a:prstGeom prst="rect">
                <a:avLst/>
              </a:prstGeom>
              <a:noFill/>
              <a:ln>
                <a:noFill/>
              </a:ln>
            </p:spPr>
          </p:pic>
          <p:pic>
            <p:nvPicPr>
              <p:cNvPr descr="Cursor" id="550" name="Google Shape;550;p24"/>
              <p:cNvPicPr preferRelativeResize="0"/>
              <p:nvPr/>
            </p:nvPicPr>
            <p:blipFill rotWithShape="1">
              <a:blip r:embed="rId8">
                <a:alphaModFix/>
              </a:blip>
              <a:srcRect b="0" l="0" r="0" t="0"/>
              <a:stretch/>
            </p:blipFill>
            <p:spPr>
              <a:xfrm>
                <a:off x="10915906" y="4272229"/>
                <a:ext cx="1040479" cy="1040479"/>
              </a:xfrm>
              <a:prstGeom prst="rect">
                <a:avLst/>
              </a:prstGeom>
              <a:noFill/>
              <a:ln>
                <a:noFill/>
              </a:ln>
            </p:spPr>
          </p:pic>
          <p:pic>
            <p:nvPicPr>
              <p:cNvPr descr="Venn diagram" id="551" name="Google Shape;551;p24"/>
              <p:cNvPicPr preferRelativeResize="0"/>
              <p:nvPr/>
            </p:nvPicPr>
            <p:blipFill rotWithShape="1">
              <a:blip r:embed="rId9">
                <a:alphaModFix/>
              </a:blip>
              <a:srcRect b="0" l="0" r="0" t="0"/>
              <a:stretch/>
            </p:blipFill>
            <p:spPr>
              <a:xfrm>
                <a:off x="6338551" y="2454287"/>
                <a:ext cx="1176958" cy="1176958"/>
              </a:xfrm>
              <a:prstGeom prst="rect">
                <a:avLst/>
              </a:prstGeom>
              <a:noFill/>
              <a:ln>
                <a:noFill/>
              </a:ln>
            </p:spPr>
          </p:pic>
          <p:pic>
            <p:nvPicPr>
              <p:cNvPr descr="Open hand with plant" id="552" name="Google Shape;552;p24"/>
              <p:cNvPicPr preferRelativeResize="0"/>
              <p:nvPr/>
            </p:nvPicPr>
            <p:blipFill rotWithShape="1">
              <a:blip r:embed="rId10">
                <a:alphaModFix/>
              </a:blip>
              <a:srcRect b="0" l="0" r="0" t="0"/>
              <a:stretch/>
            </p:blipFill>
            <p:spPr>
              <a:xfrm>
                <a:off x="8211774" y="4892549"/>
                <a:ext cx="1388976" cy="1388976"/>
              </a:xfrm>
              <a:prstGeom prst="rect">
                <a:avLst/>
              </a:prstGeom>
              <a:noFill/>
              <a:ln>
                <a:noFill/>
              </a:ln>
            </p:spPr>
          </p:pic>
          <p:pic>
            <p:nvPicPr>
              <p:cNvPr descr="Wrench" id="553" name="Google Shape;553;p24"/>
              <p:cNvPicPr preferRelativeResize="0"/>
              <p:nvPr/>
            </p:nvPicPr>
            <p:blipFill rotWithShape="1">
              <a:blip r:embed="rId11">
                <a:alphaModFix/>
              </a:blip>
              <a:srcRect b="0" l="0" r="0" t="0"/>
              <a:stretch/>
            </p:blipFill>
            <p:spPr>
              <a:xfrm rot="5400000">
                <a:off x="8686884" y="3352018"/>
                <a:ext cx="1021058" cy="1021058"/>
              </a:xfrm>
              <a:prstGeom prst="rect">
                <a:avLst/>
              </a:prstGeom>
              <a:noFill/>
              <a:ln>
                <a:noFill/>
              </a:ln>
            </p:spPr>
          </p:pic>
          <p:pic>
            <p:nvPicPr>
              <p:cNvPr descr="Piggy Bank" id="554" name="Google Shape;554;p24"/>
              <p:cNvPicPr preferRelativeResize="0"/>
              <p:nvPr/>
            </p:nvPicPr>
            <p:blipFill rotWithShape="1">
              <a:blip r:embed="rId12">
                <a:alphaModFix/>
              </a:blip>
              <a:srcRect b="0" l="0" r="0" t="0"/>
              <a:stretch/>
            </p:blipFill>
            <p:spPr>
              <a:xfrm>
                <a:off x="5578554" y="5078383"/>
                <a:ext cx="1135192" cy="1135192"/>
              </a:xfrm>
              <a:prstGeom prst="rect">
                <a:avLst/>
              </a:prstGeom>
              <a:noFill/>
              <a:ln>
                <a:noFill/>
              </a:ln>
            </p:spPr>
          </p:pic>
          <p:pic>
            <p:nvPicPr>
              <p:cNvPr descr="Lock" id="555" name="Google Shape;555;p24"/>
              <p:cNvPicPr preferRelativeResize="0"/>
              <p:nvPr/>
            </p:nvPicPr>
            <p:blipFill rotWithShape="1">
              <a:blip r:embed="rId13">
                <a:alphaModFix/>
              </a:blip>
              <a:srcRect b="0" l="0" r="0" t="0"/>
              <a:stretch/>
            </p:blipFill>
            <p:spPr>
              <a:xfrm>
                <a:off x="9676765" y="5090502"/>
                <a:ext cx="1040479" cy="1040479"/>
              </a:xfrm>
              <a:prstGeom prst="rect">
                <a:avLst/>
              </a:prstGeom>
              <a:noFill/>
              <a:ln>
                <a:noFill/>
              </a:ln>
            </p:spPr>
          </p:pic>
          <p:pic>
            <p:nvPicPr>
              <p:cNvPr descr="Puzzle pieces" id="556" name="Google Shape;556;p24"/>
              <p:cNvPicPr preferRelativeResize="0"/>
              <p:nvPr/>
            </p:nvPicPr>
            <p:blipFill rotWithShape="1">
              <a:blip r:embed="rId14">
                <a:alphaModFix/>
              </a:blip>
              <a:srcRect b="0" l="0" r="0" t="0"/>
              <a:stretch/>
            </p:blipFill>
            <p:spPr>
              <a:xfrm>
                <a:off x="7693867" y="4068962"/>
                <a:ext cx="1226084" cy="1226084"/>
              </a:xfrm>
              <a:prstGeom prst="rect">
                <a:avLst/>
              </a:prstGeom>
              <a:noFill/>
              <a:ln>
                <a:noFill/>
              </a:ln>
            </p:spPr>
          </p:pic>
          <p:pic>
            <p:nvPicPr>
              <p:cNvPr descr="Network" id="557" name="Google Shape;557;p24"/>
              <p:cNvPicPr preferRelativeResize="0"/>
              <p:nvPr/>
            </p:nvPicPr>
            <p:blipFill rotWithShape="1">
              <a:blip r:embed="rId15">
                <a:alphaModFix/>
              </a:blip>
              <a:srcRect b="0" l="0" r="0" t="0"/>
              <a:stretch/>
            </p:blipFill>
            <p:spPr>
              <a:xfrm>
                <a:off x="6531206" y="4285573"/>
                <a:ext cx="1111409" cy="1111409"/>
              </a:xfrm>
              <a:prstGeom prst="rect">
                <a:avLst/>
              </a:prstGeom>
              <a:noFill/>
              <a:ln>
                <a:noFill/>
              </a:ln>
            </p:spPr>
          </p:pic>
          <p:pic>
            <p:nvPicPr>
              <p:cNvPr descr="Heart" id="558" name="Google Shape;558;p24"/>
              <p:cNvPicPr preferRelativeResize="0"/>
              <p:nvPr/>
            </p:nvPicPr>
            <p:blipFill rotWithShape="1">
              <a:blip r:embed="rId16">
                <a:alphaModFix/>
              </a:blip>
              <a:srcRect b="0" l="0" r="0" t="0"/>
              <a:stretch/>
            </p:blipFill>
            <p:spPr>
              <a:xfrm>
                <a:off x="9808065" y="3416285"/>
                <a:ext cx="1111409" cy="1111409"/>
              </a:xfrm>
              <a:prstGeom prst="rect">
                <a:avLst/>
              </a:prstGeom>
              <a:noFill/>
              <a:ln>
                <a:noFill/>
              </a:ln>
            </p:spPr>
          </p:pic>
          <p:pic>
            <p:nvPicPr>
              <p:cNvPr descr="Suitcase" id="559" name="Google Shape;559;p24"/>
              <p:cNvPicPr preferRelativeResize="0"/>
              <p:nvPr/>
            </p:nvPicPr>
            <p:blipFill rotWithShape="1">
              <a:blip r:embed="rId17">
                <a:alphaModFix/>
              </a:blip>
              <a:srcRect b="0" l="0" r="0" t="0"/>
              <a:stretch/>
            </p:blipFill>
            <p:spPr>
              <a:xfrm>
                <a:off x="9850097" y="1596573"/>
                <a:ext cx="1165726" cy="1165726"/>
              </a:xfrm>
              <a:prstGeom prst="rect">
                <a:avLst/>
              </a:prstGeom>
              <a:noFill/>
              <a:ln>
                <a:noFill/>
              </a:ln>
            </p:spPr>
          </p:pic>
        </p:grpSp>
        <p:pic>
          <p:nvPicPr>
            <p:cNvPr descr="Stream" id="560" name="Google Shape;560;p24"/>
            <p:cNvPicPr preferRelativeResize="0"/>
            <p:nvPr/>
          </p:nvPicPr>
          <p:blipFill rotWithShape="1">
            <a:blip r:embed="rId18">
              <a:alphaModFix/>
            </a:blip>
            <a:srcRect b="0" l="0" r="0" t="0"/>
            <a:stretch/>
          </p:blipFill>
          <p:spPr>
            <a:xfrm>
              <a:off x="8073569" y="1535875"/>
              <a:ext cx="1254734" cy="1254734"/>
            </a:xfrm>
            <a:prstGeom prst="rect">
              <a:avLst/>
            </a:prstGeom>
            <a:noFill/>
            <a:ln>
              <a:noFill/>
            </a:ln>
          </p:spPr>
        </p:pic>
      </p:grpSp>
      <p:grpSp>
        <p:nvGrpSpPr>
          <p:cNvPr id="561" name="Google Shape;561;p24"/>
          <p:cNvGrpSpPr/>
          <p:nvPr/>
        </p:nvGrpSpPr>
        <p:grpSpPr>
          <a:xfrm>
            <a:off x="5431517" y="1796433"/>
            <a:ext cx="6389293" cy="4320000"/>
            <a:chOff x="1987389" y="1054755"/>
            <a:chExt cx="9233687" cy="4533790"/>
          </a:xfrm>
        </p:grpSpPr>
        <p:sp>
          <p:nvSpPr>
            <p:cNvPr id="562" name="Google Shape;562;p24"/>
            <p:cNvSpPr txBox="1"/>
            <p:nvPr/>
          </p:nvSpPr>
          <p:spPr>
            <a:xfrm>
              <a:off x="5064098" y="1069924"/>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Konnektivität</a:t>
              </a:r>
              <a:endParaRPr/>
            </a:p>
          </p:txBody>
        </p:sp>
        <p:sp>
          <p:nvSpPr>
            <p:cNvPr id="563" name="Google Shape;563;p24"/>
            <p:cNvSpPr txBox="1"/>
            <p:nvPr/>
          </p:nvSpPr>
          <p:spPr>
            <a:xfrm>
              <a:off x="5047389" y="374906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Erweiterungs-möglichkeiten</a:t>
              </a:r>
              <a:endParaRPr/>
            </a:p>
          </p:txBody>
        </p:sp>
        <p:sp>
          <p:nvSpPr>
            <p:cNvPr id="564" name="Google Shape;564;p24"/>
            <p:cNvSpPr txBox="1"/>
            <p:nvPr/>
          </p:nvSpPr>
          <p:spPr>
            <a:xfrm>
              <a:off x="2008709" y="3774158"/>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Verknüpfungs-möglichkeiten</a:t>
              </a:r>
              <a:endParaRPr/>
            </a:p>
          </p:txBody>
        </p:sp>
        <p:sp>
          <p:nvSpPr>
            <p:cNvPr id="565" name="Google Shape;565;p24"/>
            <p:cNvSpPr txBox="1"/>
            <p:nvPr/>
          </p:nvSpPr>
          <p:spPr>
            <a:xfrm>
              <a:off x="8107390" y="105475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Transportier-barkeit</a:t>
              </a:r>
              <a:endParaRPr/>
            </a:p>
          </p:txBody>
        </p:sp>
        <p:sp>
          <p:nvSpPr>
            <p:cNvPr id="566" name="Google Shape;566;p24"/>
            <p:cNvSpPr txBox="1"/>
            <p:nvPr/>
          </p:nvSpPr>
          <p:spPr>
            <a:xfrm>
              <a:off x="2020806" y="195942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Multifunktion-alität</a:t>
              </a:r>
              <a:endParaRPr/>
            </a:p>
          </p:txBody>
        </p:sp>
        <p:sp>
          <p:nvSpPr>
            <p:cNvPr id="567" name="Google Shape;567;p24"/>
            <p:cNvSpPr txBox="1"/>
            <p:nvPr/>
          </p:nvSpPr>
          <p:spPr>
            <a:xfrm>
              <a:off x="5064098" y="468854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Umwelt-einfluss</a:t>
              </a:r>
              <a:endParaRPr/>
            </a:p>
          </p:txBody>
        </p:sp>
        <p:sp>
          <p:nvSpPr>
            <p:cNvPr id="568" name="Google Shape;568;p24"/>
            <p:cNvSpPr txBox="1"/>
            <p:nvPr/>
          </p:nvSpPr>
          <p:spPr>
            <a:xfrm>
              <a:off x="5046738" y="208078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Speicher</a:t>
              </a:r>
              <a:endParaRPr/>
            </a:p>
          </p:txBody>
        </p:sp>
        <p:sp>
          <p:nvSpPr>
            <p:cNvPr id="569" name="Google Shape;569;p24"/>
            <p:cNvSpPr txBox="1"/>
            <p:nvPr/>
          </p:nvSpPr>
          <p:spPr>
            <a:xfrm>
              <a:off x="2008709" y="2848926"/>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Strom-verbrauch</a:t>
              </a:r>
              <a:endParaRPr/>
            </a:p>
          </p:txBody>
        </p:sp>
        <p:sp>
          <p:nvSpPr>
            <p:cNvPr id="570" name="Google Shape;570;p24"/>
            <p:cNvSpPr txBox="1"/>
            <p:nvPr/>
          </p:nvSpPr>
          <p:spPr>
            <a:xfrm>
              <a:off x="8140807" y="195942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Medien-unterstützung</a:t>
              </a:r>
              <a:endParaRPr/>
            </a:p>
          </p:txBody>
        </p:sp>
        <p:sp>
          <p:nvSpPr>
            <p:cNvPr id="571" name="Google Shape;571;p24"/>
            <p:cNvSpPr txBox="1"/>
            <p:nvPr/>
          </p:nvSpPr>
          <p:spPr>
            <a:xfrm>
              <a:off x="8136184" y="3762079"/>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Benutzer-oberfläche</a:t>
              </a:r>
              <a:endParaRPr/>
            </a:p>
          </p:txBody>
        </p:sp>
        <p:sp>
          <p:nvSpPr>
            <p:cNvPr id="572" name="Google Shape;572;p24"/>
            <p:cNvSpPr txBox="1"/>
            <p:nvPr/>
          </p:nvSpPr>
          <p:spPr>
            <a:xfrm>
              <a:off x="8131585" y="2840131"/>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Nutzungs-freundlichkeit</a:t>
              </a:r>
              <a:endParaRPr/>
            </a:p>
          </p:txBody>
        </p:sp>
        <p:sp>
          <p:nvSpPr>
            <p:cNvPr id="573" name="Google Shape;573;p24"/>
            <p:cNvSpPr txBox="1"/>
            <p:nvPr/>
          </p:nvSpPr>
          <p:spPr>
            <a:xfrm>
              <a:off x="1987389" y="4679757"/>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Budget</a:t>
              </a:r>
              <a:endParaRPr/>
            </a:p>
          </p:txBody>
        </p:sp>
        <p:sp>
          <p:nvSpPr>
            <p:cNvPr id="574" name="Google Shape;574;p24"/>
            <p:cNvSpPr txBox="1"/>
            <p:nvPr/>
          </p:nvSpPr>
          <p:spPr>
            <a:xfrm>
              <a:off x="8161076" y="4679757"/>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Sicherheit</a:t>
              </a:r>
              <a:endParaRPr/>
            </a:p>
          </p:txBody>
        </p:sp>
        <p:sp>
          <p:nvSpPr>
            <p:cNvPr id="575" name="Google Shape;575;p24"/>
            <p:cNvSpPr txBox="1"/>
            <p:nvPr/>
          </p:nvSpPr>
          <p:spPr>
            <a:xfrm>
              <a:off x="2008709" y="1069924"/>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Nachhaltigkeit</a:t>
              </a:r>
              <a:endParaRPr/>
            </a:p>
          </p:txBody>
        </p:sp>
        <p:sp>
          <p:nvSpPr>
            <p:cNvPr id="576" name="Google Shape;576;p24"/>
            <p:cNvSpPr txBox="1"/>
            <p:nvPr/>
          </p:nvSpPr>
          <p:spPr>
            <a:xfrm>
              <a:off x="5074758" y="285530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Verlässlichkeit</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2000"/>
                                        <p:tgtEl>
                                          <p:spTgt spid="54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43">
                                            <p:txEl>
                                              <p:pRg end="0" st="0"/>
                                            </p:txEl>
                                          </p:spTgt>
                                        </p:tgtEl>
                                        <p:attrNameLst>
                                          <p:attrName>style.visibility</p:attrName>
                                        </p:attrNameLst>
                                      </p:cBhvr>
                                      <p:to>
                                        <p:strVal val="visible"/>
                                      </p:to>
                                    </p:set>
                                    <p:animEffect filter="fade" transition="in">
                                      <p:cBhvr>
                                        <p:cTn dur="500"/>
                                        <p:tgtEl>
                                          <p:spTgt spid="543">
                                            <p:txEl>
                                              <p:pRg end="0" st="0"/>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43">
                                            <p:txEl>
                                              <p:pRg end="1" st="1"/>
                                            </p:txEl>
                                          </p:spTgt>
                                        </p:tgtEl>
                                        <p:attrNameLst>
                                          <p:attrName>style.visibility</p:attrName>
                                        </p:attrNameLst>
                                      </p:cBhvr>
                                      <p:to>
                                        <p:strVal val="visible"/>
                                      </p:to>
                                    </p:set>
                                    <p:animEffect filter="fade" transition="in">
                                      <p:cBhvr>
                                        <p:cTn dur="500"/>
                                        <p:tgtEl>
                                          <p:spTgt spid="543">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43">
                                            <p:txEl>
                                              <p:pRg end="2" st="2"/>
                                            </p:txEl>
                                          </p:spTgt>
                                        </p:tgtEl>
                                        <p:attrNameLst>
                                          <p:attrName>style.visibility</p:attrName>
                                        </p:attrNameLst>
                                      </p:cBhvr>
                                      <p:to>
                                        <p:strVal val="visible"/>
                                      </p:to>
                                    </p:set>
                                    <p:animEffect filter="fade" transition="in">
                                      <p:cBhvr>
                                        <p:cTn dur="500"/>
                                        <p:tgtEl>
                                          <p:spTgt spid="54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25"/>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BEACHTEN SIE BEI DER AUSWAHL VON DLTH…</a:t>
            </a:r>
            <a:endParaRPr/>
          </a:p>
        </p:txBody>
      </p:sp>
      <p:sp>
        <p:nvSpPr>
          <p:cNvPr id="583" name="Google Shape;583;p25"/>
          <p:cNvSpPr txBox="1"/>
          <p:nvPr>
            <p:ph idx="1" type="body"/>
          </p:nvPr>
        </p:nvSpPr>
        <p:spPr>
          <a:xfrm>
            <a:off x="838200" y="1825625"/>
            <a:ext cx="4395281" cy="4351338"/>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SzPct val="100000"/>
              <a:buNone/>
            </a:pPr>
            <a:r>
              <a:rPr b="1" lang="sl-SI" sz="3000"/>
              <a:t>Speicher</a:t>
            </a:r>
            <a:endParaRPr b="1" sz="3000"/>
          </a:p>
          <a:p>
            <a:pPr indent="-355600" lvl="1" marL="812800" rtl="0" algn="l">
              <a:lnSpc>
                <a:spcPct val="90000"/>
              </a:lnSpc>
              <a:spcBef>
                <a:spcPts val="500"/>
              </a:spcBef>
              <a:spcAft>
                <a:spcPts val="0"/>
              </a:spcAft>
              <a:buSzPct val="100000"/>
              <a:buChar char="▶"/>
            </a:pPr>
            <a:r>
              <a:rPr lang="sl-SI"/>
              <a:t>Speicherkapazität</a:t>
            </a:r>
            <a:endParaRPr/>
          </a:p>
          <a:p>
            <a:pPr indent="-355600" lvl="1" marL="812800" rtl="0" algn="l">
              <a:lnSpc>
                <a:spcPct val="90000"/>
              </a:lnSpc>
              <a:spcBef>
                <a:spcPts val="500"/>
              </a:spcBef>
              <a:spcAft>
                <a:spcPts val="0"/>
              </a:spcAft>
              <a:buSzPct val="100000"/>
              <a:buChar char="▶"/>
            </a:pPr>
            <a:r>
              <a:rPr lang="sl-SI"/>
              <a:t>Werde ich große Mengen an Informationen auf meinem Gerät speichern müssen?</a:t>
            </a:r>
            <a:endParaRPr/>
          </a:p>
          <a:p>
            <a:pPr indent="-355600" lvl="1" marL="812800" rtl="0" algn="l">
              <a:lnSpc>
                <a:spcPct val="90000"/>
              </a:lnSpc>
              <a:spcBef>
                <a:spcPts val="500"/>
              </a:spcBef>
              <a:spcAft>
                <a:spcPts val="0"/>
              </a:spcAft>
              <a:buSzPct val="100000"/>
              <a:buChar char="▶"/>
            </a:pPr>
            <a:r>
              <a:rPr lang="sl-SI"/>
              <a:t>Können/wollen diese Daten auch anderswo gespeichert werden? </a:t>
            </a:r>
            <a:endParaRPr/>
          </a:p>
          <a:p>
            <a:pPr indent="-355600" lvl="1" marL="812800" rtl="0" algn="l">
              <a:lnSpc>
                <a:spcPct val="90000"/>
              </a:lnSpc>
              <a:spcBef>
                <a:spcPts val="500"/>
              </a:spcBef>
              <a:spcAft>
                <a:spcPts val="0"/>
              </a:spcAft>
              <a:buSzPct val="100000"/>
              <a:buChar char="▶"/>
            </a:pPr>
            <a:r>
              <a:rPr lang="sl-SI"/>
              <a:t>Wie einfach und sicher ist es, Daten zwischen verschiedenen Optionen zu übertragen?</a:t>
            </a:r>
            <a:endParaRPr/>
          </a:p>
        </p:txBody>
      </p:sp>
      <p:pic>
        <p:nvPicPr>
          <p:cNvPr id="584" name="Google Shape;584;p25"/>
          <p:cNvPicPr preferRelativeResize="0"/>
          <p:nvPr/>
        </p:nvPicPr>
        <p:blipFill rotWithShape="1">
          <a:blip r:embed="rId3">
            <a:alphaModFix/>
          </a:blip>
          <a:srcRect b="0" l="0" r="0" t="0"/>
          <a:stretch/>
        </p:blipFill>
        <p:spPr>
          <a:xfrm>
            <a:off x="7465333" y="2538495"/>
            <a:ext cx="1085532" cy="1085532"/>
          </a:xfrm>
          <a:prstGeom prst="rect">
            <a:avLst/>
          </a:prstGeom>
          <a:noFill/>
          <a:ln>
            <a:noFill/>
          </a:ln>
        </p:spPr>
      </p:pic>
      <p:grpSp>
        <p:nvGrpSpPr>
          <p:cNvPr id="585" name="Google Shape;585;p25"/>
          <p:cNvGrpSpPr/>
          <p:nvPr/>
        </p:nvGrpSpPr>
        <p:grpSpPr>
          <a:xfrm>
            <a:off x="5559140" y="1535875"/>
            <a:ext cx="6397245" cy="4745650"/>
            <a:chOff x="5559140" y="1535875"/>
            <a:chExt cx="6397245" cy="4745650"/>
          </a:xfrm>
        </p:grpSpPr>
        <p:grpSp>
          <p:nvGrpSpPr>
            <p:cNvPr id="586" name="Google Shape;586;p25"/>
            <p:cNvGrpSpPr/>
            <p:nvPr/>
          </p:nvGrpSpPr>
          <p:grpSpPr>
            <a:xfrm>
              <a:off x="5559140" y="1596573"/>
              <a:ext cx="6397245" cy="4684952"/>
              <a:chOff x="5559140" y="1596573"/>
              <a:chExt cx="6397245" cy="4684952"/>
            </a:xfrm>
          </p:grpSpPr>
          <p:pic>
            <p:nvPicPr>
              <p:cNvPr descr="Leaf" id="587" name="Google Shape;587;p25"/>
              <p:cNvPicPr preferRelativeResize="0"/>
              <p:nvPr/>
            </p:nvPicPr>
            <p:blipFill rotWithShape="1">
              <a:blip r:embed="rId4">
                <a:alphaModFix/>
              </a:blip>
              <a:srcRect b="0" l="0" r="0" t="0"/>
              <a:stretch/>
            </p:blipFill>
            <p:spPr>
              <a:xfrm>
                <a:off x="5677406" y="1611634"/>
                <a:ext cx="1176958" cy="1176958"/>
              </a:xfrm>
              <a:prstGeom prst="rect">
                <a:avLst/>
              </a:prstGeom>
              <a:noFill/>
              <a:ln>
                <a:noFill/>
              </a:ln>
            </p:spPr>
          </p:pic>
          <p:pic>
            <p:nvPicPr>
              <p:cNvPr descr="Full battery" id="588" name="Google Shape;588;p25"/>
              <p:cNvPicPr preferRelativeResize="0"/>
              <p:nvPr/>
            </p:nvPicPr>
            <p:blipFill rotWithShape="1">
              <a:blip r:embed="rId5">
                <a:alphaModFix/>
              </a:blip>
              <a:srcRect b="0" l="0" r="0" t="0"/>
              <a:stretch/>
            </p:blipFill>
            <p:spPr>
              <a:xfrm>
                <a:off x="5559140" y="3313512"/>
                <a:ext cx="1263148" cy="1263148"/>
              </a:xfrm>
              <a:prstGeom prst="rect">
                <a:avLst/>
              </a:prstGeom>
              <a:noFill/>
              <a:ln>
                <a:noFill/>
              </a:ln>
            </p:spPr>
          </p:pic>
          <p:pic>
            <p:nvPicPr>
              <p:cNvPr id="589" name="Google Shape;589;p25"/>
              <p:cNvPicPr preferRelativeResize="0"/>
              <p:nvPr/>
            </p:nvPicPr>
            <p:blipFill rotWithShape="1">
              <a:blip r:embed="rId6">
                <a:alphaModFix/>
              </a:blip>
              <a:srcRect b="0" l="0" r="0" t="0"/>
              <a:stretch/>
            </p:blipFill>
            <p:spPr>
              <a:xfrm>
                <a:off x="7465333" y="2538495"/>
                <a:ext cx="1085532" cy="1085532"/>
              </a:xfrm>
              <a:prstGeom prst="rect">
                <a:avLst/>
              </a:prstGeom>
              <a:noFill/>
              <a:ln>
                <a:noFill/>
              </a:ln>
            </p:spPr>
          </p:pic>
          <p:pic>
            <p:nvPicPr>
              <p:cNvPr descr="Music" id="590" name="Google Shape;590;p25"/>
              <p:cNvPicPr preferRelativeResize="0"/>
              <p:nvPr/>
            </p:nvPicPr>
            <p:blipFill rotWithShape="1">
              <a:blip r:embed="rId7">
                <a:alphaModFix/>
              </a:blip>
              <a:srcRect b="0" l="0" r="0" t="0"/>
              <a:stretch/>
            </p:blipFill>
            <p:spPr>
              <a:xfrm>
                <a:off x="10820124" y="2548716"/>
                <a:ext cx="1040479" cy="1040479"/>
              </a:xfrm>
              <a:prstGeom prst="rect">
                <a:avLst/>
              </a:prstGeom>
              <a:noFill/>
              <a:ln>
                <a:noFill/>
              </a:ln>
            </p:spPr>
          </p:pic>
          <p:pic>
            <p:nvPicPr>
              <p:cNvPr descr="Cursor" id="591" name="Google Shape;591;p25"/>
              <p:cNvPicPr preferRelativeResize="0"/>
              <p:nvPr/>
            </p:nvPicPr>
            <p:blipFill rotWithShape="1">
              <a:blip r:embed="rId8">
                <a:alphaModFix/>
              </a:blip>
              <a:srcRect b="0" l="0" r="0" t="0"/>
              <a:stretch/>
            </p:blipFill>
            <p:spPr>
              <a:xfrm>
                <a:off x="10915906" y="4272229"/>
                <a:ext cx="1040479" cy="1040479"/>
              </a:xfrm>
              <a:prstGeom prst="rect">
                <a:avLst/>
              </a:prstGeom>
              <a:noFill/>
              <a:ln>
                <a:noFill/>
              </a:ln>
            </p:spPr>
          </p:pic>
          <p:pic>
            <p:nvPicPr>
              <p:cNvPr descr="Venn diagram" id="592" name="Google Shape;592;p25"/>
              <p:cNvPicPr preferRelativeResize="0"/>
              <p:nvPr/>
            </p:nvPicPr>
            <p:blipFill rotWithShape="1">
              <a:blip r:embed="rId9">
                <a:alphaModFix/>
              </a:blip>
              <a:srcRect b="0" l="0" r="0" t="0"/>
              <a:stretch/>
            </p:blipFill>
            <p:spPr>
              <a:xfrm>
                <a:off x="6338551" y="2454287"/>
                <a:ext cx="1176958" cy="1176958"/>
              </a:xfrm>
              <a:prstGeom prst="rect">
                <a:avLst/>
              </a:prstGeom>
              <a:noFill/>
              <a:ln>
                <a:noFill/>
              </a:ln>
            </p:spPr>
          </p:pic>
          <p:pic>
            <p:nvPicPr>
              <p:cNvPr descr="Open hand with plant" id="593" name="Google Shape;593;p25"/>
              <p:cNvPicPr preferRelativeResize="0"/>
              <p:nvPr/>
            </p:nvPicPr>
            <p:blipFill rotWithShape="1">
              <a:blip r:embed="rId10">
                <a:alphaModFix/>
              </a:blip>
              <a:srcRect b="0" l="0" r="0" t="0"/>
              <a:stretch/>
            </p:blipFill>
            <p:spPr>
              <a:xfrm>
                <a:off x="8211774" y="4892549"/>
                <a:ext cx="1388976" cy="1388976"/>
              </a:xfrm>
              <a:prstGeom prst="rect">
                <a:avLst/>
              </a:prstGeom>
              <a:noFill/>
              <a:ln>
                <a:noFill/>
              </a:ln>
            </p:spPr>
          </p:pic>
          <p:pic>
            <p:nvPicPr>
              <p:cNvPr descr="Wrench" id="594" name="Google Shape;594;p25"/>
              <p:cNvPicPr preferRelativeResize="0"/>
              <p:nvPr/>
            </p:nvPicPr>
            <p:blipFill rotWithShape="1">
              <a:blip r:embed="rId11">
                <a:alphaModFix/>
              </a:blip>
              <a:srcRect b="0" l="0" r="0" t="0"/>
              <a:stretch/>
            </p:blipFill>
            <p:spPr>
              <a:xfrm rot="5400000">
                <a:off x="8686884" y="3352018"/>
                <a:ext cx="1021058" cy="1021058"/>
              </a:xfrm>
              <a:prstGeom prst="rect">
                <a:avLst/>
              </a:prstGeom>
              <a:noFill/>
              <a:ln>
                <a:noFill/>
              </a:ln>
            </p:spPr>
          </p:pic>
          <p:pic>
            <p:nvPicPr>
              <p:cNvPr descr="Piggy Bank" id="595" name="Google Shape;595;p25"/>
              <p:cNvPicPr preferRelativeResize="0"/>
              <p:nvPr/>
            </p:nvPicPr>
            <p:blipFill rotWithShape="1">
              <a:blip r:embed="rId12">
                <a:alphaModFix/>
              </a:blip>
              <a:srcRect b="0" l="0" r="0" t="0"/>
              <a:stretch/>
            </p:blipFill>
            <p:spPr>
              <a:xfrm>
                <a:off x="5578554" y="5078383"/>
                <a:ext cx="1135192" cy="1135192"/>
              </a:xfrm>
              <a:prstGeom prst="rect">
                <a:avLst/>
              </a:prstGeom>
              <a:noFill/>
              <a:ln>
                <a:noFill/>
              </a:ln>
            </p:spPr>
          </p:pic>
          <p:pic>
            <p:nvPicPr>
              <p:cNvPr descr="Lock" id="596" name="Google Shape;596;p25"/>
              <p:cNvPicPr preferRelativeResize="0"/>
              <p:nvPr/>
            </p:nvPicPr>
            <p:blipFill rotWithShape="1">
              <a:blip r:embed="rId13">
                <a:alphaModFix/>
              </a:blip>
              <a:srcRect b="0" l="0" r="0" t="0"/>
              <a:stretch/>
            </p:blipFill>
            <p:spPr>
              <a:xfrm>
                <a:off x="9676765" y="5090502"/>
                <a:ext cx="1040479" cy="1040479"/>
              </a:xfrm>
              <a:prstGeom prst="rect">
                <a:avLst/>
              </a:prstGeom>
              <a:noFill/>
              <a:ln>
                <a:noFill/>
              </a:ln>
            </p:spPr>
          </p:pic>
          <p:pic>
            <p:nvPicPr>
              <p:cNvPr descr="Puzzle pieces" id="597" name="Google Shape;597;p25"/>
              <p:cNvPicPr preferRelativeResize="0"/>
              <p:nvPr/>
            </p:nvPicPr>
            <p:blipFill rotWithShape="1">
              <a:blip r:embed="rId14">
                <a:alphaModFix/>
              </a:blip>
              <a:srcRect b="0" l="0" r="0" t="0"/>
              <a:stretch/>
            </p:blipFill>
            <p:spPr>
              <a:xfrm>
                <a:off x="7693867" y="4068962"/>
                <a:ext cx="1226084" cy="1226084"/>
              </a:xfrm>
              <a:prstGeom prst="rect">
                <a:avLst/>
              </a:prstGeom>
              <a:noFill/>
              <a:ln>
                <a:noFill/>
              </a:ln>
            </p:spPr>
          </p:pic>
          <p:pic>
            <p:nvPicPr>
              <p:cNvPr descr="Network" id="598" name="Google Shape;598;p25"/>
              <p:cNvPicPr preferRelativeResize="0"/>
              <p:nvPr/>
            </p:nvPicPr>
            <p:blipFill rotWithShape="1">
              <a:blip r:embed="rId15">
                <a:alphaModFix/>
              </a:blip>
              <a:srcRect b="0" l="0" r="0" t="0"/>
              <a:stretch/>
            </p:blipFill>
            <p:spPr>
              <a:xfrm>
                <a:off x="6531206" y="4285573"/>
                <a:ext cx="1111409" cy="1111409"/>
              </a:xfrm>
              <a:prstGeom prst="rect">
                <a:avLst/>
              </a:prstGeom>
              <a:noFill/>
              <a:ln>
                <a:noFill/>
              </a:ln>
            </p:spPr>
          </p:pic>
          <p:pic>
            <p:nvPicPr>
              <p:cNvPr descr="Heart" id="599" name="Google Shape;599;p25"/>
              <p:cNvPicPr preferRelativeResize="0"/>
              <p:nvPr/>
            </p:nvPicPr>
            <p:blipFill rotWithShape="1">
              <a:blip r:embed="rId16">
                <a:alphaModFix/>
              </a:blip>
              <a:srcRect b="0" l="0" r="0" t="0"/>
              <a:stretch/>
            </p:blipFill>
            <p:spPr>
              <a:xfrm>
                <a:off x="9808065" y="3416285"/>
                <a:ext cx="1111409" cy="1111409"/>
              </a:xfrm>
              <a:prstGeom prst="rect">
                <a:avLst/>
              </a:prstGeom>
              <a:noFill/>
              <a:ln>
                <a:noFill/>
              </a:ln>
            </p:spPr>
          </p:pic>
          <p:pic>
            <p:nvPicPr>
              <p:cNvPr descr="Suitcase" id="600" name="Google Shape;600;p25"/>
              <p:cNvPicPr preferRelativeResize="0"/>
              <p:nvPr/>
            </p:nvPicPr>
            <p:blipFill rotWithShape="1">
              <a:blip r:embed="rId17">
                <a:alphaModFix/>
              </a:blip>
              <a:srcRect b="0" l="0" r="0" t="0"/>
              <a:stretch/>
            </p:blipFill>
            <p:spPr>
              <a:xfrm>
                <a:off x="9850097" y="1596573"/>
                <a:ext cx="1165726" cy="1165726"/>
              </a:xfrm>
              <a:prstGeom prst="rect">
                <a:avLst/>
              </a:prstGeom>
              <a:noFill/>
              <a:ln>
                <a:noFill/>
              </a:ln>
            </p:spPr>
          </p:pic>
        </p:grpSp>
        <p:pic>
          <p:nvPicPr>
            <p:cNvPr descr="Stream" id="601" name="Google Shape;601;p25"/>
            <p:cNvPicPr preferRelativeResize="0"/>
            <p:nvPr/>
          </p:nvPicPr>
          <p:blipFill rotWithShape="1">
            <a:blip r:embed="rId18">
              <a:alphaModFix/>
            </a:blip>
            <a:srcRect b="0" l="0" r="0" t="0"/>
            <a:stretch/>
          </p:blipFill>
          <p:spPr>
            <a:xfrm>
              <a:off x="8073569" y="1535875"/>
              <a:ext cx="1254734" cy="1254734"/>
            </a:xfrm>
            <a:prstGeom prst="rect">
              <a:avLst/>
            </a:prstGeom>
            <a:noFill/>
            <a:ln>
              <a:noFill/>
            </a:ln>
          </p:spPr>
        </p:pic>
      </p:grpSp>
      <p:grpSp>
        <p:nvGrpSpPr>
          <p:cNvPr id="602" name="Google Shape;602;p25"/>
          <p:cNvGrpSpPr/>
          <p:nvPr/>
        </p:nvGrpSpPr>
        <p:grpSpPr>
          <a:xfrm>
            <a:off x="5431517" y="1796433"/>
            <a:ext cx="6389293" cy="4320000"/>
            <a:chOff x="1987389" y="1054755"/>
            <a:chExt cx="9233687" cy="4533790"/>
          </a:xfrm>
        </p:grpSpPr>
        <p:sp>
          <p:nvSpPr>
            <p:cNvPr id="603" name="Google Shape;603;p25"/>
            <p:cNvSpPr txBox="1"/>
            <p:nvPr/>
          </p:nvSpPr>
          <p:spPr>
            <a:xfrm>
              <a:off x="5064098" y="1069924"/>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Konnektivität</a:t>
              </a:r>
              <a:endParaRPr/>
            </a:p>
          </p:txBody>
        </p:sp>
        <p:sp>
          <p:nvSpPr>
            <p:cNvPr id="604" name="Google Shape;604;p25"/>
            <p:cNvSpPr txBox="1"/>
            <p:nvPr/>
          </p:nvSpPr>
          <p:spPr>
            <a:xfrm>
              <a:off x="5047389" y="374906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Erweiterungs-möglichkeiten</a:t>
              </a:r>
              <a:endParaRPr/>
            </a:p>
          </p:txBody>
        </p:sp>
        <p:sp>
          <p:nvSpPr>
            <p:cNvPr id="605" name="Google Shape;605;p25"/>
            <p:cNvSpPr txBox="1"/>
            <p:nvPr/>
          </p:nvSpPr>
          <p:spPr>
            <a:xfrm>
              <a:off x="2008709" y="3774158"/>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Verknüpfungs-möglichkeiten</a:t>
              </a:r>
              <a:endParaRPr/>
            </a:p>
          </p:txBody>
        </p:sp>
        <p:sp>
          <p:nvSpPr>
            <p:cNvPr id="606" name="Google Shape;606;p25"/>
            <p:cNvSpPr txBox="1"/>
            <p:nvPr/>
          </p:nvSpPr>
          <p:spPr>
            <a:xfrm>
              <a:off x="8107390" y="105475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Transportier-barkeit</a:t>
              </a:r>
              <a:endParaRPr/>
            </a:p>
          </p:txBody>
        </p:sp>
        <p:sp>
          <p:nvSpPr>
            <p:cNvPr id="607" name="Google Shape;607;p25"/>
            <p:cNvSpPr txBox="1"/>
            <p:nvPr/>
          </p:nvSpPr>
          <p:spPr>
            <a:xfrm>
              <a:off x="2020806" y="195942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Multifunktion-alität</a:t>
              </a:r>
              <a:endParaRPr/>
            </a:p>
          </p:txBody>
        </p:sp>
        <p:sp>
          <p:nvSpPr>
            <p:cNvPr id="608" name="Google Shape;608;p25"/>
            <p:cNvSpPr txBox="1"/>
            <p:nvPr/>
          </p:nvSpPr>
          <p:spPr>
            <a:xfrm>
              <a:off x="5064098" y="468854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Umwelt-einfluss</a:t>
              </a:r>
              <a:endParaRPr/>
            </a:p>
          </p:txBody>
        </p:sp>
        <p:sp>
          <p:nvSpPr>
            <p:cNvPr id="609" name="Google Shape;609;p25"/>
            <p:cNvSpPr txBox="1"/>
            <p:nvPr/>
          </p:nvSpPr>
          <p:spPr>
            <a:xfrm>
              <a:off x="5046738" y="208078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Speicher</a:t>
              </a:r>
              <a:endParaRPr/>
            </a:p>
          </p:txBody>
        </p:sp>
        <p:sp>
          <p:nvSpPr>
            <p:cNvPr id="610" name="Google Shape;610;p25"/>
            <p:cNvSpPr txBox="1"/>
            <p:nvPr/>
          </p:nvSpPr>
          <p:spPr>
            <a:xfrm>
              <a:off x="2008709" y="2848926"/>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Strom-verbrauch</a:t>
              </a:r>
              <a:endParaRPr/>
            </a:p>
          </p:txBody>
        </p:sp>
        <p:sp>
          <p:nvSpPr>
            <p:cNvPr id="611" name="Google Shape;611;p25"/>
            <p:cNvSpPr txBox="1"/>
            <p:nvPr/>
          </p:nvSpPr>
          <p:spPr>
            <a:xfrm>
              <a:off x="8140807" y="195942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Medien-unterstützung</a:t>
              </a:r>
              <a:endParaRPr/>
            </a:p>
          </p:txBody>
        </p:sp>
        <p:sp>
          <p:nvSpPr>
            <p:cNvPr id="612" name="Google Shape;612;p25"/>
            <p:cNvSpPr txBox="1"/>
            <p:nvPr/>
          </p:nvSpPr>
          <p:spPr>
            <a:xfrm>
              <a:off x="8136184" y="3762079"/>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Benutzer-oberfläche</a:t>
              </a:r>
              <a:endParaRPr/>
            </a:p>
          </p:txBody>
        </p:sp>
        <p:sp>
          <p:nvSpPr>
            <p:cNvPr id="613" name="Google Shape;613;p25"/>
            <p:cNvSpPr txBox="1"/>
            <p:nvPr/>
          </p:nvSpPr>
          <p:spPr>
            <a:xfrm>
              <a:off x="8131585" y="2840131"/>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Nutzungs-freundlichkeit</a:t>
              </a:r>
              <a:endParaRPr/>
            </a:p>
          </p:txBody>
        </p:sp>
        <p:sp>
          <p:nvSpPr>
            <p:cNvPr id="614" name="Google Shape;614;p25"/>
            <p:cNvSpPr txBox="1"/>
            <p:nvPr/>
          </p:nvSpPr>
          <p:spPr>
            <a:xfrm>
              <a:off x="1987389" y="4679757"/>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Budget</a:t>
              </a:r>
              <a:endParaRPr/>
            </a:p>
          </p:txBody>
        </p:sp>
        <p:sp>
          <p:nvSpPr>
            <p:cNvPr id="615" name="Google Shape;615;p25"/>
            <p:cNvSpPr txBox="1"/>
            <p:nvPr/>
          </p:nvSpPr>
          <p:spPr>
            <a:xfrm>
              <a:off x="8161076" y="4679757"/>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Sicherheit</a:t>
              </a:r>
              <a:endParaRPr/>
            </a:p>
          </p:txBody>
        </p:sp>
        <p:sp>
          <p:nvSpPr>
            <p:cNvPr id="616" name="Google Shape;616;p25"/>
            <p:cNvSpPr txBox="1"/>
            <p:nvPr/>
          </p:nvSpPr>
          <p:spPr>
            <a:xfrm>
              <a:off x="2008709" y="1069924"/>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Nachhaltigkeit</a:t>
              </a:r>
              <a:endParaRPr/>
            </a:p>
          </p:txBody>
        </p:sp>
        <p:sp>
          <p:nvSpPr>
            <p:cNvPr id="617" name="Google Shape;617;p25"/>
            <p:cNvSpPr txBox="1"/>
            <p:nvPr/>
          </p:nvSpPr>
          <p:spPr>
            <a:xfrm>
              <a:off x="5074758" y="285530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Verlässlichkeit</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2000"/>
                                        <p:tgtEl>
                                          <p:spTgt spid="58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83">
                                            <p:txEl>
                                              <p:pRg end="0" st="0"/>
                                            </p:txEl>
                                          </p:spTgt>
                                        </p:tgtEl>
                                        <p:attrNameLst>
                                          <p:attrName>style.visibility</p:attrName>
                                        </p:attrNameLst>
                                      </p:cBhvr>
                                      <p:to>
                                        <p:strVal val="visible"/>
                                      </p:to>
                                    </p:set>
                                    <p:animEffect filter="fade" transition="in">
                                      <p:cBhvr>
                                        <p:cTn dur="500"/>
                                        <p:tgtEl>
                                          <p:spTgt spid="583">
                                            <p:txEl>
                                              <p:pRg end="0" st="0"/>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83">
                                            <p:txEl>
                                              <p:pRg end="1" st="1"/>
                                            </p:txEl>
                                          </p:spTgt>
                                        </p:tgtEl>
                                        <p:attrNameLst>
                                          <p:attrName>style.visibility</p:attrName>
                                        </p:attrNameLst>
                                      </p:cBhvr>
                                      <p:to>
                                        <p:strVal val="visible"/>
                                      </p:to>
                                    </p:set>
                                    <p:animEffect filter="fade" transition="in">
                                      <p:cBhvr>
                                        <p:cTn dur="500"/>
                                        <p:tgtEl>
                                          <p:spTgt spid="583">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83">
                                            <p:txEl>
                                              <p:pRg end="2" st="2"/>
                                            </p:txEl>
                                          </p:spTgt>
                                        </p:tgtEl>
                                        <p:attrNameLst>
                                          <p:attrName>style.visibility</p:attrName>
                                        </p:attrNameLst>
                                      </p:cBhvr>
                                      <p:to>
                                        <p:strVal val="visible"/>
                                      </p:to>
                                    </p:set>
                                    <p:animEffect filter="fade" transition="in">
                                      <p:cBhvr>
                                        <p:cTn dur="500"/>
                                        <p:tgtEl>
                                          <p:spTgt spid="583">
                                            <p:txEl>
                                              <p:pRg end="2" st="2"/>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583">
                                            <p:txEl>
                                              <p:pRg end="3" st="3"/>
                                            </p:txEl>
                                          </p:spTgt>
                                        </p:tgtEl>
                                        <p:attrNameLst>
                                          <p:attrName>style.visibility</p:attrName>
                                        </p:attrNameLst>
                                      </p:cBhvr>
                                      <p:to>
                                        <p:strVal val="visible"/>
                                      </p:to>
                                    </p:set>
                                    <p:animEffect filter="fade" transition="in">
                                      <p:cBhvr>
                                        <p:cTn dur="500"/>
                                        <p:tgtEl>
                                          <p:spTgt spid="583">
                                            <p:txEl>
                                              <p:pRg end="3" st="3"/>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583">
                                            <p:txEl>
                                              <p:pRg end="4" st="4"/>
                                            </p:txEl>
                                          </p:spTgt>
                                        </p:tgtEl>
                                        <p:attrNameLst>
                                          <p:attrName>style.visibility</p:attrName>
                                        </p:attrNameLst>
                                      </p:cBhvr>
                                      <p:to>
                                        <p:strVal val="visible"/>
                                      </p:to>
                                    </p:set>
                                    <p:animEffect filter="fade" transition="in">
                                      <p:cBhvr>
                                        <p:cTn dur="500"/>
                                        <p:tgtEl>
                                          <p:spTgt spid="58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26"/>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BEACHTEN SIE BEI DER AUSWAHL VON DLTH…</a:t>
            </a:r>
            <a:endParaRPr/>
          </a:p>
        </p:txBody>
      </p:sp>
      <p:sp>
        <p:nvSpPr>
          <p:cNvPr id="623" name="Google Shape;623;p26"/>
          <p:cNvSpPr txBox="1"/>
          <p:nvPr>
            <p:ph idx="1" type="body"/>
          </p:nvPr>
        </p:nvSpPr>
        <p:spPr>
          <a:xfrm>
            <a:off x="838200" y="1825625"/>
            <a:ext cx="4395281"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rPr b="1" lang="sl-SI"/>
              <a:t>Verlässlichkeit und Leistung</a:t>
            </a:r>
            <a:endParaRPr/>
          </a:p>
          <a:p>
            <a:pPr indent="-355600" lvl="1" marL="812800" rtl="0" algn="l">
              <a:lnSpc>
                <a:spcPct val="90000"/>
              </a:lnSpc>
              <a:spcBef>
                <a:spcPts val="500"/>
              </a:spcBef>
              <a:spcAft>
                <a:spcPts val="0"/>
              </a:spcAft>
              <a:buSzPts val="2400"/>
              <a:buChar char="▶"/>
            </a:pPr>
            <a:r>
              <a:rPr lang="sl-SI"/>
              <a:t>Wie schnell und wie gut kann das Gerät bestimmte Aufgaben erfüllen?</a:t>
            </a:r>
            <a:endParaRPr/>
          </a:p>
          <a:p>
            <a:pPr indent="-355600" lvl="1" marL="812800" rtl="0" algn="l">
              <a:lnSpc>
                <a:spcPct val="90000"/>
              </a:lnSpc>
              <a:spcBef>
                <a:spcPts val="500"/>
              </a:spcBef>
              <a:spcAft>
                <a:spcPts val="0"/>
              </a:spcAft>
              <a:buSzPts val="2400"/>
              <a:buChar char="▶"/>
            </a:pPr>
            <a:r>
              <a:rPr lang="sl-SI"/>
              <a:t>Muss es verschiedene komplexe Aufgaben gleichzeitig erfüllen? </a:t>
            </a:r>
            <a:endParaRPr/>
          </a:p>
        </p:txBody>
      </p:sp>
      <p:pic>
        <p:nvPicPr>
          <p:cNvPr descr="Wrench" id="624" name="Google Shape;624;p26"/>
          <p:cNvPicPr preferRelativeResize="0"/>
          <p:nvPr/>
        </p:nvPicPr>
        <p:blipFill rotWithShape="1">
          <a:blip r:embed="rId3">
            <a:alphaModFix/>
          </a:blip>
          <a:srcRect b="0" l="0" r="0" t="0"/>
          <a:stretch/>
        </p:blipFill>
        <p:spPr>
          <a:xfrm rot="5400000">
            <a:off x="8686884" y="3352018"/>
            <a:ext cx="1021058" cy="1021058"/>
          </a:xfrm>
          <a:prstGeom prst="rect">
            <a:avLst/>
          </a:prstGeom>
          <a:noFill/>
          <a:ln>
            <a:noFill/>
          </a:ln>
        </p:spPr>
      </p:pic>
      <p:grpSp>
        <p:nvGrpSpPr>
          <p:cNvPr id="625" name="Google Shape;625;p26"/>
          <p:cNvGrpSpPr/>
          <p:nvPr/>
        </p:nvGrpSpPr>
        <p:grpSpPr>
          <a:xfrm>
            <a:off x="5559140" y="1535875"/>
            <a:ext cx="6397245" cy="4745650"/>
            <a:chOff x="5559140" y="1535875"/>
            <a:chExt cx="6397245" cy="4745650"/>
          </a:xfrm>
        </p:grpSpPr>
        <p:grpSp>
          <p:nvGrpSpPr>
            <p:cNvPr id="626" name="Google Shape;626;p26"/>
            <p:cNvGrpSpPr/>
            <p:nvPr/>
          </p:nvGrpSpPr>
          <p:grpSpPr>
            <a:xfrm>
              <a:off x="5559140" y="1596573"/>
              <a:ext cx="6397245" cy="4684952"/>
              <a:chOff x="5559140" y="1596573"/>
              <a:chExt cx="6397245" cy="4684952"/>
            </a:xfrm>
          </p:grpSpPr>
          <p:pic>
            <p:nvPicPr>
              <p:cNvPr descr="Leaf" id="627" name="Google Shape;627;p26"/>
              <p:cNvPicPr preferRelativeResize="0"/>
              <p:nvPr/>
            </p:nvPicPr>
            <p:blipFill rotWithShape="1">
              <a:blip r:embed="rId4">
                <a:alphaModFix/>
              </a:blip>
              <a:srcRect b="0" l="0" r="0" t="0"/>
              <a:stretch/>
            </p:blipFill>
            <p:spPr>
              <a:xfrm>
                <a:off x="5677406" y="1611634"/>
                <a:ext cx="1176958" cy="1176958"/>
              </a:xfrm>
              <a:prstGeom prst="rect">
                <a:avLst/>
              </a:prstGeom>
              <a:noFill/>
              <a:ln>
                <a:noFill/>
              </a:ln>
            </p:spPr>
          </p:pic>
          <p:pic>
            <p:nvPicPr>
              <p:cNvPr descr="Full battery" id="628" name="Google Shape;628;p26"/>
              <p:cNvPicPr preferRelativeResize="0"/>
              <p:nvPr/>
            </p:nvPicPr>
            <p:blipFill rotWithShape="1">
              <a:blip r:embed="rId5">
                <a:alphaModFix/>
              </a:blip>
              <a:srcRect b="0" l="0" r="0" t="0"/>
              <a:stretch/>
            </p:blipFill>
            <p:spPr>
              <a:xfrm>
                <a:off x="5559140" y="3313512"/>
                <a:ext cx="1263148" cy="1263148"/>
              </a:xfrm>
              <a:prstGeom prst="rect">
                <a:avLst/>
              </a:prstGeom>
              <a:noFill/>
              <a:ln>
                <a:noFill/>
              </a:ln>
            </p:spPr>
          </p:pic>
          <p:pic>
            <p:nvPicPr>
              <p:cNvPr id="629" name="Google Shape;629;p26"/>
              <p:cNvPicPr preferRelativeResize="0"/>
              <p:nvPr/>
            </p:nvPicPr>
            <p:blipFill rotWithShape="1">
              <a:blip r:embed="rId6">
                <a:alphaModFix/>
              </a:blip>
              <a:srcRect b="0" l="0" r="0" t="0"/>
              <a:stretch/>
            </p:blipFill>
            <p:spPr>
              <a:xfrm>
                <a:off x="7465333" y="2538495"/>
                <a:ext cx="1085532" cy="1085532"/>
              </a:xfrm>
              <a:prstGeom prst="rect">
                <a:avLst/>
              </a:prstGeom>
              <a:noFill/>
              <a:ln>
                <a:noFill/>
              </a:ln>
            </p:spPr>
          </p:pic>
          <p:pic>
            <p:nvPicPr>
              <p:cNvPr descr="Music" id="630" name="Google Shape;630;p26"/>
              <p:cNvPicPr preferRelativeResize="0"/>
              <p:nvPr/>
            </p:nvPicPr>
            <p:blipFill rotWithShape="1">
              <a:blip r:embed="rId7">
                <a:alphaModFix/>
              </a:blip>
              <a:srcRect b="0" l="0" r="0" t="0"/>
              <a:stretch/>
            </p:blipFill>
            <p:spPr>
              <a:xfrm>
                <a:off x="10820124" y="2548716"/>
                <a:ext cx="1040479" cy="1040479"/>
              </a:xfrm>
              <a:prstGeom prst="rect">
                <a:avLst/>
              </a:prstGeom>
              <a:noFill/>
              <a:ln>
                <a:noFill/>
              </a:ln>
            </p:spPr>
          </p:pic>
          <p:pic>
            <p:nvPicPr>
              <p:cNvPr descr="Cursor" id="631" name="Google Shape;631;p26"/>
              <p:cNvPicPr preferRelativeResize="0"/>
              <p:nvPr/>
            </p:nvPicPr>
            <p:blipFill rotWithShape="1">
              <a:blip r:embed="rId8">
                <a:alphaModFix/>
              </a:blip>
              <a:srcRect b="0" l="0" r="0" t="0"/>
              <a:stretch/>
            </p:blipFill>
            <p:spPr>
              <a:xfrm>
                <a:off x="10915906" y="4272229"/>
                <a:ext cx="1040479" cy="1040479"/>
              </a:xfrm>
              <a:prstGeom prst="rect">
                <a:avLst/>
              </a:prstGeom>
              <a:noFill/>
              <a:ln>
                <a:noFill/>
              </a:ln>
            </p:spPr>
          </p:pic>
          <p:pic>
            <p:nvPicPr>
              <p:cNvPr descr="Venn diagram" id="632" name="Google Shape;632;p26"/>
              <p:cNvPicPr preferRelativeResize="0"/>
              <p:nvPr/>
            </p:nvPicPr>
            <p:blipFill rotWithShape="1">
              <a:blip r:embed="rId9">
                <a:alphaModFix/>
              </a:blip>
              <a:srcRect b="0" l="0" r="0" t="0"/>
              <a:stretch/>
            </p:blipFill>
            <p:spPr>
              <a:xfrm>
                <a:off x="6338551" y="2454287"/>
                <a:ext cx="1176958" cy="1176958"/>
              </a:xfrm>
              <a:prstGeom prst="rect">
                <a:avLst/>
              </a:prstGeom>
              <a:noFill/>
              <a:ln>
                <a:noFill/>
              </a:ln>
            </p:spPr>
          </p:pic>
          <p:pic>
            <p:nvPicPr>
              <p:cNvPr descr="Open hand with plant" id="633" name="Google Shape;633;p26"/>
              <p:cNvPicPr preferRelativeResize="0"/>
              <p:nvPr/>
            </p:nvPicPr>
            <p:blipFill rotWithShape="1">
              <a:blip r:embed="rId10">
                <a:alphaModFix/>
              </a:blip>
              <a:srcRect b="0" l="0" r="0" t="0"/>
              <a:stretch/>
            </p:blipFill>
            <p:spPr>
              <a:xfrm>
                <a:off x="8211774" y="4892549"/>
                <a:ext cx="1388976" cy="1388976"/>
              </a:xfrm>
              <a:prstGeom prst="rect">
                <a:avLst/>
              </a:prstGeom>
              <a:noFill/>
              <a:ln>
                <a:noFill/>
              </a:ln>
            </p:spPr>
          </p:pic>
          <p:pic>
            <p:nvPicPr>
              <p:cNvPr descr="Wrench" id="634" name="Google Shape;634;p26"/>
              <p:cNvPicPr preferRelativeResize="0"/>
              <p:nvPr/>
            </p:nvPicPr>
            <p:blipFill rotWithShape="1">
              <a:blip r:embed="rId11">
                <a:alphaModFix/>
              </a:blip>
              <a:srcRect b="0" l="0" r="0" t="0"/>
              <a:stretch/>
            </p:blipFill>
            <p:spPr>
              <a:xfrm rot="5400000">
                <a:off x="8686884" y="3352018"/>
                <a:ext cx="1021058" cy="1021058"/>
              </a:xfrm>
              <a:prstGeom prst="rect">
                <a:avLst/>
              </a:prstGeom>
              <a:noFill/>
              <a:ln>
                <a:noFill/>
              </a:ln>
            </p:spPr>
          </p:pic>
          <p:pic>
            <p:nvPicPr>
              <p:cNvPr descr="Piggy Bank" id="635" name="Google Shape;635;p26"/>
              <p:cNvPicPr preferRelativeResize="0"/>
              <p:nvPr/>
            </p:nvPicPr>
            <p:blipFill rotWithShape="1">
              <a:blip r:embed="rId12">
                <a:alphaModFix/>
              </a:blip>
              <a:srcRect b="0" l="0" r="0" t="0"/>
              <a:stretch/>
            </p:blipFill>
            <p:spPr>
              <a:xfrm>
                <a:off x="5578554" y="5078383"/>
                <a:ext cx="1135192" cy="1135192"/>
              </a:xfrm>
              <a:prstGeom prst="rect">
                <a:avLst/>
              </a:prstGeom>
              <a:noFill/>
              <a:ln>
                <a:noFill/>
              </a:ln>
            </p:spPr>
          </p:pic>
          <p:pic>
            <p:nvPicPr>
              <p:cNvPr descr="Lock" id="636" name="Google Shape;636;p26"/>
              <p:cNvPicPr preferRelativeResize="0"/>
              <p:nvPr/>
            </p:nvPicPr>
            <p:blipFill rotWithShape="1">
              <a:blip r:embed="rId13">
                <a:alphaModFix/>
              </a:blip>
              <a:srcRect b="0" l="0" r="0" t="0"/>
              <a:stretch/>
            </p:blipFill>
            <p:spPr>
              <a:xfrm>
                <a:off x="9676765" y="5090502"/>
                <a:ext cx="1040479" cy="1040479"/>
              </a:xfrm>
              <a:prstGeom prst="rect">
                <a:avLst/>
              </a:prstGeom>
              <a:noFill/>
              <a:ln>
                <a:noFill/>
              </a:ln>
            </p:spPr>
          </p:pic>
          <p:pic>
            <p:nvPicPr>
              <p:cNvPr descr="Puzzle pieces" id="637" name="Google Shape;637;p26"/>
              <p:cNvPicPr preferRelativeResize="0"/>
              <p:nvPr/>
            </p:nvPicPr>
            <p:blipFill rotWithShape="1">
              <a:blip r:embed="rId14">
                <a:alphaModFix/>
              </a:blip>
              <a:srcRect b="0" l="0" r="0" t="0"/>
              <a:stretch/>
            </p:blipFill>
            <p:spPr>
              <a:xfrm>
                <a:off x="7693867" y="4068962"/>
                <a:ext cx="1226084" cy="1226084"/>
              </a:xfrm>
              <a:prstGeom prst="rect">
                <a:avLst/>
              </a:prstGeom>
              <a:noFill/>
              <a:ln>
                <a:noFill/>
              </a:ln>
            </p:spPr>
          </p:pic>
          <p:pic>
            <p:nvPicPr>
              <p:cNvPr descr="Network" id="638" name="Google Shape;638;p26"/>
              <p:cNvPicPr preferRelativeResize="0"/>
              <p:nvPr/>
            </p:nvPicPr>
            <p:blipFill rotWithShape="1">
              <a:blip r:embed="rId15">
                <a:alphaModFix/>
              </a:blip>
              <a:srcRect b="0" l="0" r="0" t="0"/>
              <a:stretch/>
            </p:blipFill>
            <p:spPr>
              <a:xfrm>
                <a:off x="6531206" y="4285573"/>
                <a:ext cx="1111409" cy="1111409"/>
              </a:xfrm>
              <a:prstGeom prst="rect">
                <a:avLst/>
              </a:prstGeom>
              <a:noFill/>
              <a:ln>
                <a:noFill/>
              </a:ln>
            </p:spPr>
          </p:pic>
          <p:pic>
            <p:nvPicPr>
              <p:cNvPr descr="Heart" id="639" name="Google Shape;639;p26"/>
              <p:cNvPicPr preferRelativeResize="0"/>
              <p:nvPr/>
            </p:nvPicPr>
            <p:blipFill rotWithShape="1">
              <a:blip r:embed="rId16">
                <a:alphaModFix/>
              </a:blip>
              <a:srcRect b="0" l="0" r="0" t="0"/>
              <a:stretch/>
            </p:blipFill>
            <p:spPr>
              <a:xfrm>
                <a:off x="9808065" y="3416285"/>
                <a:ext cx="1111409" cy="1111409"/>
              </a:xfrm>
              <a:prstGeom prst="rect">
                <a:avLst/>
              </a:prstGeom>
              <a:noFill/>
              <a:ln>
                <a:noFill/>
              </a:ln>
            </p:spPr>
          </p:pic>
          <p:pic>
            <p:nvPicPr>
              <p:cNvPr descr="Suitcase" id="640" name="Google Shape;640;p26"/>
              <p:cNvPicPr preferRelativeResize="0"/>
              <p:nvPr/>
            </p:nvPicPr>
            <p:blipFill rotWithShape="1">
              <a:blip r:embed="rId17">
                <a:alphaModFix/>
              </a:blip>
              <a:srcRect b="0" l="0" r="0" t="0"/>
              <a:stretch/>
            </p:blipFill>
            <p:spPr>
              <a:xfrm>
                <a:off x="9850097" y="1596573"/>
                <a:ext cx="1165726" cy="1165726"/>
              </a:xfrm>
              <a:prstGeom prst="rect">
                <a:avLst/>
              </a:prstGeom>
              <a:noFill/>
              <a:ln>
                <a:noFill/>
              </a:ln>
            </p:spPr>
          </p:pic>
        </p:grpSp>
        <p:pic>
          <p:nvPicPr>
            <p:cNvPr descr="Stream" id="641" name="Google Shape;641;p26"/>
            <p:cNvPicPr preferRelativeResize="0"/>
            <p:nvPr/>
          </p:nvPicPr>
          <p:blipFill rotWithShape="1">
            <a:blip r:embed="rId18">
              <a:alphaModFix/>
            </a:blip>
            <a:srcRect b="0" l="0" r="0" t="0"/>
            <a:stretch/>
          </p:blipFill>
          <p:spPr>
            <a:xfrm>
              <a:off x="8073569" y="1535875"/>
              <a:ext cx="1254734" cy="1254734"/>
            </a:xfrm>
            <a:prstGeom prst="rect">
              <a:avLst/>
            </a:prstGeom>
            <a:noFill/>
            <a:ln>
              <a:noFill/>
            </a:ln>
          </p:spPr>
        </p:pic>
      </p:grpSp>
      <p:grpSp>
        <p:nvGrpSpPr>
          <p:cNvPr id="642" name="Google Shape;642;p26"/>
          <p:cNvGrpSpPr/>
          <p:nvPr/>
        </p:nvGrpSpPr>
        <p:grpSpPr>
          <a:xfrm>
            <a:off x="5431517" y="1796433"/>
            <a:ext cx="6389293" cy="4320000"/>
            <a:chOff x="1987389" y="1054755"/>
            <a:chExt cx="9233687" cy="4533790"/>
          </a:xfrm>
        </p:grpSpPr>
        <p:sp>
          <p:nvSpPr>
            <p:cNvPr id="643" name="Google Shape;643;p26"/>
            <p:cNvSpPr txBox="1"/>
            <p:nvPr/>
          </p:nvSpPr>
          <p:spPr>
            <a:xfrm>
              <a:off x="5064098" y="1069924"/>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Konnektivität</a:t>
              </a:r>
              <a:endParaRPr/>
            </a:p>
          </p:txBody>
        </p:sp>
        <p:sp>
          <p:nvSpPr>
            <p:cNvPr id="644" name="Google Shape;644;p26"/>
            <p:cNvSpPr txBox="1"/>
            <p:nvPr/>
          </p:nvSpPr>
          <p:spPr>
            <a:xfrm>
              <a:off x="5047389" y="374906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Erweiterungs-möglichkeiten</a:t>
              </a:r>
              <a:endParaRPr/>
            </a:p>
          </p:txBody>
        </p:sp>
        <p:sp>
          <p:nvSpPr>
            <p:cNvPr id="645" name="Google Shape;645;p26"/>
            <p:cNvSpPr txBox="1"/>
            <p:nvPr/>
          </p:nvSpPr>
          <p:spPr>
            <a:xfrm>
              <a:off x="2008709" y="3774158"/>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Verknüpfungs-möglichkeiten</a:t>
              </a:r>
              <a:endParaRPr/>
            </a:p>
          </p:txBody>
        </p:sp>
        <p:sp>
          <p:nvSpPr>
            <p:cNvPr id="646" name="Google Shape;646;p26"/>
            <p:cNvSpPr txBox="1"/>
            <p:nvPr/>
          </p:nvSpPr>
          <p:spPr>
            <a:xfrm>
              <a:off x="8107390" y="105475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Transportier-barkeit</a:t>
              </a:r>
              <a:endParaRPr/>
            </a:p>
          </p:txBody>
        </p:sp>
        <p:sp>
          <p:nvSpPr>
            <p:cNvPr id="647" name="Google Shape;647;p26"/>
            <p:cNvSpPr txBox="1"/>
            <p:nvPr/>
          </p:nvSpPr>
          <p:spPr>
            <a:xfrm>
              <a:off x="2020806" y="195942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Multifunktion-alität</a:t>
              </a:r>
              <a:endParaRPr/>
            </a:p>
          </p:txBody>
        </p:sp>
        <p:sp>
          <p:nvSpPr>
            <p:cNvPr id="648" name="Google Shape;648;p26"/>
            <p:cNvSpPr txBox="1"/>
            <p:nvPr/>
          </p:nvSpPr>
          <p:spPr>
            <a:xfrm>
              <a:off x="5064098" y="468854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Umwelt-einfluss</a:t>
              </a:r>
              <a:endParaRPr/>
            </a:p>
          </p:txBody>
        </p:sp>
        <p:sp>
          <p:nvSpPr>
            <p:cNvPr id="649" name="Google Shape;649;p26"/>
            <p:cNvSpPr txBox="1"/>
            <p:nvPr/>
          </p:nvSpPr>
          <p:spPr>
            <a:xfrm>
              <a:off x="5046738" y="208078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Speicher</a:t>
              </a:r>
              <a:endParaRPr/>
            </a:p>
          </p:txBody>
        </p:sp>
        <p:sp>
          <p:nvSpPr>
            <p:cNvPr id="650" name="Google Shape;650;p26"/>
            <p:cNvSpPr txBox="1"/>
            <p:nvPr/>
          </p:nvSpPr>
          <p:spPr>
            <a:xfrm>
              <a:off x="2008709" y="2848926"/>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Strom-verbrauch</a:t>
              </a:r>
              <a:endParaRPr/>
            </a:p>
          </p:txBody>
        </p:sp>
        <p:sp>
          <p:nvSpPr>
            <p:cNvPr id="651" name="Google Shape;651;p26"/>
            <p:cNvSpPr txBox="1"/>
            <p:nvPr/>
          </p:nvSpPr>
          <p:spPr>
            <a:xfrm>
              <a:off x="8140807" y="195942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Medien-unterstützung</a:t>
              </a:r>
              <a:endParaRPr/>
            </a:p>
          </p:txBody>
        </p:sp>
        <p:sp>
          <p:nvSpPr>
            <p:cNvPr id="652" name="Google Shape;652;p26"/>
            <p:cNvSpPr txBox="1"/>
            <p:nvPr/>
          </p:nvSpPr>
          <p:spPr>
            <a:xfrm>
              <a:off x="8136184" y="3762079"/>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Benutzer-oberfläche</a:t>
              </a:r>
              <a:endParaRPr/>
            </a:p>
          </p:txBody>
        </p:sp>
        <p:sp>
          <p:nvSpPr>
            <p:cNvPr id="653" name="Google Shape;653;p26"/>
            <p:cNvSpPr txBox="1"/>
            <p:nvPr/>
          </p:nvSpPr>
          <p:spPr>
            <a:xfrm>
              <a:off x="8131585" y="2840131"/>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Nutzungs-freundlichkeit</a:t>
              </a:r>
              <a:endParaRPr/>
            </a:p>
          </p:txBody>
        </p:sp>
        <p:sp>
          <p:nvSpPr>
            <p:cNvPr id="654" name="Google Shape;654;p26"/>
            <p:cNvSpPr txBox="1"/>
            <p:nvPr/>
          </p:nvSpPr>
          <p:spPr>
            <a:xfrm>
              <a:off x="1987389" y="4679757"/>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Budget</a:t>
              </a:r>
              <a:endParaRPr/>
            </a:p>
          </p:txBody>
        </p:sp>
        <p:sp>
          <p:nvSpPr>
            <p:cNvPr id="655" name="Google Shape;655;p26"/>
            <p:cNvSpPr txBox="1"/>
            <p:nvPr/>
          </p:nvSpPr>
          <p:spPr>
            <a:xfrm>
              <a:off x="8161076" y="4679757"/>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Sicherheit</a:t>
              </a:r>
              <a:endParaRPr/>
            </a:p>
          </p:txBody>
        </p:sp>
        <p:sp>
          <p:nvSpPr>
            <p:cNvPr id="656" name="Google Shape;656;p26"/>
            <p:cNvSpPr txBox="1"/>
            <p:nvPr/>
          </p:nvSpPr>
          <p:spPr>
            <a:xfrm>
              <a:off x="2008709" y="1069924"/>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Nachhaltigkeit</a:t>
              </a:r>
              <a:endParaRPr/>
            </a:p>
          </p:txBody>
        </p:sp>
        <p:sp>
          <p:nvSpPr>
            <p:cNvPr id="657" name="Google Shape;657;p26"/>
            <p:cNvSpPr txBox="1"/>
            <p:nvPr/>
          </p:nvSpPr>
          <p:spPr>
            <a:xfrm>
              <a:off x="5074758" y="285530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Verlässlichkeit</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2000"/>
                                        <p:tgtEl>
                                          <p:spTgt spid="62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23">
                                            <p:txEl>
                                              <p:pRg end="0" st="0"/>
                                            </p:txEl>
                                          </p:spTgt>
                                        </p:tgtEl>
                                        <p:attrNameLst>
                                          <p:attrName>style.visibility</p:attrName>
                                        </p:attrNameLst>
                                      </p:cBhvr>
                                      <p:to>
                                        <p:strVal val="visible"/>
                                      </p:to>
                                    </p:set>
                                    <p:animEffect filter="fade" transition="in">
                                      <p:cBhvr>
                                        <p:cTn dur="500"/>
                                        <p:tgtEl>
                                          <p:spTgt spid="623">
                                            <p:txEl>
                                              <p:pRg end="0" st="0"/>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23">
                                            <p:txEl>
                                              <p:pRg end="1" st="1"/>
                                            </p:txEl>
                                          </p:spTgt>
                                        </p:tgtEl>
                                        <p:attrNameLst>
                                          <p:attrName>style.visibility</p:attrName>
                                        </p:attrNameLst>
                                      </p:cBhvr>
                                      <p:to>
                                        <p:strVal val="visible"/>
                                      </p:to>
                                    </p:set>
                                    <p:animEffect filter="fade" transition="in">
                                      <p:cBhvr>
                                        <p:cTn dur="500"/>
                                        <p:tgtEl>
                                          <p:spTgt spid="623">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23">
                                            <p:txEl>
                                              <p:pRg end="2" st="2"/>
                                            </p:txEl>
                                          </p:spTgt>
                                        </p:tgtEl>
                                        <p:attrNameLst>
                                          <p:attrName>style.visibility</p:attrName>
                                        </p:attrNameLst>
                                      </p:cBhvr>
                                      <p:to>
                                        <p:strVal val="visible"/>
                                      </p:to>
                                    </p:set>
                                    <p:animEffect filter="fade" transition="in">
                                      <p:cBhvr>
                                        <p:cTn dur="500"/>
                                        <p:tgtEl>
                                          <p:spTgt spid="62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27"/>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BEACHTEN SIE BEI DER AUSWAHL VON DLTH…</a:t>
            </a:r>
            <a:endParaRPr/>
          </a:p>
        </p:txBody>
      </p:sp>
      <p:sp>
        <p:nvSpPr>
          <p:cNvPr id="664" name="Google Shape;664;p27"/>
          <p:cNvSpPr txBox="1"/>
          <p:nvPr>
            <p:ph idx="1" type="body"/>
          </p:nvPr>
        </p:nvSpPr>
        <p:spPr>
          <a:xfrm>
            <a:off x="838200" y="1825625"/>
            <a:ext cx="4395281"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rPr b="1" lang="sl-SI"/>
              <a:t>Stromverbrauch</a:t>
            </a:r>
            <a:endParaRPr b="1"/>
          </a:p>
          <a:p>
            <a:pPr indent="-355600" lvl="1" marL="812800" rtl="0" algn="l">
              <a:lnSpc>
                <a:spcPct val="90000"/>
              </a:lnSpc>
              <a:spcBef>
                <a:spcPts val="500"/>
              </a:spcBef>
              <a:spcAft>
                <a:spcPts val="0"/>
              </a:spcAft>
              <a:buSzPts val="2400"/>
              <a:buChar char="▶"/>
            </a:pPr>
            <a:r>
              <a:rPr lang="sl-SI"/>
              <a:t>Wie viel Energie verbraucht dieses Gerät?</a:t>
            </a:r>
            <a:endParaRPr/>
          </a:p>
          <a:p>
            <a:pPr indent="-355600" lvl="1" marL="812800" rtl="0" algn="l">
              <a:lnSpc>
                <a:spcPct val="90000"/>
              </a:lnSpc>
              <a:spcBef>
                <a:spcPts val="500"/>
              </a:spcBef>
              <a:spcAft>
                <a:spcPts val="0"/>
              </a:spcAft>
              <a:buSzPts val="2400"/>
              <a:buChar char="▶"/>
            </a:pPr>
            <a:r>
              <a:rPr lang="sl-SI"/>
              <a:t>Könnte ein ähnliches Gerät energieeffizienter sein?</a:t>
            </a:r>
            <a:endParaRPr/>
          </a:p>
        </p:txBody>
      </p:sp>
      <p:pic>
        <p:nvPicPr>
          <p:cNvPr descr="Full battery" id="665" name="Google Shape;665;p27"/>
          <p:cNvPicPr preferRelativeResize="0"/>
          <p:nvPr/>
        </p:nvPicPr>
        <p:blipFill rotWithShape="1">
          <a:blip r:embed="rId3">
            <a:alphaModFix/>
          </a:blip>
          <a:srcRect b="0" l="0" r="0" t="0"/>
          <a:stretch/>
        </p:blipFill>
        <p:spPr>
          <a:xfrm>
            <a:off x="5559140" y="3313512"/>
            <a:ext cx="1263148" cy="1263148"/>
          </a:xfrm>
          <a:prstGeom prst="rect">
            <a:avLst/>
          </a:prstGeom>
          <a:noFill/>
          <a:ln>
            <a:noFill/>
          </a:ln>
        </p:spPr>
      </p:pic>
      <p:grpSp>
        <p:nvGrpSpPr>
          <p:cNvPr id="666" name="Google Shape;666;p27"/>
          <p:cNvGrpSpPr/>
          <p:nvPr/>
        </p:nvGrpSpPr>
        <p:grpSpPr>
          <a:xfrm>
            <a:off x="5559140" y="1535875"/>
            <a:ext cx="6397245" cy="4745650"/>
            <a:chOff x="5559140" y="1535875"/>
            <a:chExt cx="6397245" cy="4745650"/>
          </a:xfrm>
        </p:grpSpPr>
        <p:grpSp>
          <p:nvGrpSpPr>
            <p:cNvPr id="667" name="Google Shape;667;p27"/>
            <p:cNvGrpSpPr/>
            <p:nvPr/>
          </p:nvGrpSpPr>
          <p:grpSpPr>
            <a:xfrm>
              <a:off x="5559140" y="1596573"/>
              <a:ext cx="6397245" cy="4684952"/>
              <a:chOff x="5559140" y="1596573"/>
              <a:chExt cx="6397245" cy="4684952"/>
            </a:xfrm>
          </p:grpSpPr>
          <p:pic>
            <p:nvPicPr>
              <p:cNvPr descr="Leaf" id="668" name="Google Shape;668;p27"/>
              <p:cNvPicPr preferRelativeResize="0"/>
              <p:nvPr/>
            </p:nvPicPr>
            <p:blipFill rotWithShape="1">
              <a:blip r:embed="rId4">
                <a:alphaModFix/>
              </a:blip>
              <a:srcRect b="0" l="0" r="0" t="0"/>
              <a:stretch/>
            </p:blipFill>
            <p:spPr>
              <a:xfrm>
                <a:off x="5677406" y="1611634"/>
                <a:ext cx="1176958" cy="1176958"/>
              </a:xfrm>
              <a:prstGeom prst="rect">
                <a:avLst/>
              </a:prstGeom>
              <a:noFill/>
              <a:ln>
                <a:noFill/>
              </a:ln>
            </p:spPr>
          </p:pic>
          <p:pic>
            <p:nvPicPr>
              <p:cNvPr descr="Full battery" id="669" name="Google Shape;669;p27"/>
              <p:cNvPicPr preferRelativeResize="0"/>
              <p:nvPr/>
            </p:nvPicPr>
            <p:blipFill rotWithShape="1">
              <a:blip r:embed="rId5">
                <a:alphaModFix/>
              </a:blip>
              <a:srcRect b="0" l="0" r="0" t="0"/>
              <a:stretch/>
            </p:blipFill>
            <p:spPr>
              <a:xfrm>
                <a:off x="5559140" y="3313512"/>
                <a:ext cx="1263148" cy="1263148"/>
              </a:xfrm>
              <a:prstGeom prst="rect">
                <a:avLst/>
              </a:prstGeom>
              <a:noFill/>
              <a:ln>
                <a:noFill/>
              </a:ln>
            </p:spPr>
          </p:pic>
          <p:pic>
            <p:nvPicPr>
              <p:cNvPr id="670" name="Google Shape;670;p27"/>
              <p:cNvPicPr preferRelativeResize="0"/>
              <p:nvPr/>
            </p:nvPicPr>
            <p:blipFill rotWithShape="1">
              <a:blip r:embed="rId6">
                <a:alphaModFix/>
              </a:blip>
              <a:srcRect b="0" l="0" r="0" t="0"/>
              <a:stretch/>
            </p:blipFill>
            <p:spPr>
              <a:xfrm>
                <a:off x="7465333" y="2538495"/>
                <a:ext cx="1085532" cy="1085532"/>
              </a:xfrm>
              <a:prstGeom prst="rect">
                <a:avLst/>
              </a:prstGeom>
              <a:noFill/>
              <a:ln>
                <a:noFill/>
              </a:ln>
            </p:spPr>
          </p:pic>
          <p:pic>
            <p:nvPicPr>
              <p:cNvPr descr="Music" id="671" name="Google Shape;671;p27"/>
              <p:cNvPicPr preferRelativeResize="0"/>
              <p:nvPr/>
            </p:nvPicPr>
            <p:blipFill rotWithShape="1">
              <a:blip r:embed="rId7">
                <a:alphaModFix/>
              </a:blip>
              <a:srcRect b="0" l="0" r="0" t="0"/>
              <a:stretch/>
            </p:blipFill>
            <p:spPr>
              <a:xfrm>
                <a:off x="10820124" y="2548716"/>
                <a:ext cx="1040479" cy="1040479"/>
              </a:xfrm>
              <a:prstGeom prst="rect">
                <a:avLst/>
              </a:prstGeom>
              <a:noFill/>
              <a:ln>
                <a:noFill/>
              </a:ln>
            </p:spPr>
          </p:pic>
          <p:pic>
            <p:nvPicPr>
              <p:cNvPr descr="Cursor" id="672" name="Google Shape;672;p27"/>
              <p:cNvPicPr preferRelativeResize="0"/>
              <p:nvPr/>
            </p:nvPicPr>
            <p:blipFill rotWithShape="1">
              <a:blip r:embed="rId8">
                <a:alphaModFix/>
              </a:blip>
              <a:srcRect b="0" l="0" r="0" t="0"/>
              <a:stretch/>
            </p:blipFill>
            <p:spPr>
              <a:xfrm>
                <a:off x="10915906" y="4272229"/>
                <a:ext cx="1040479" cy="1040479"/>
              </a:xfrm>
              <a:prstGeom prst="rect">
                <a:avLst/>
              </a:prstGeom>
              <a:noFill/>
              <a:ln>
                <a:noFill/>
              </a:ln>
            </p:spPr>
          </p:pic>
          <p:pic>
            <p:nvPicPr>
              <p:cNvPr descr="Venn diagram" id="673" name="Google Shape;673;p27"/>
              <p:cNvPicPr preferRelativeResize="0"/>
              <p:nvPr/>
            </p:nvPicPr>
            <p:blipFill rotWithShape="1">
              <a:blip r:embed="rId9">
                <a:alphaModFix/>
              </a:blip>
              <a:srcRect b="0" l="0" r="0" t="0"/>
              <a:stretch/>
            </p:blipFill>
            <p:spPr>
              <a:xfrm>
                <a:off x="6338551" y="2454287"/>
                <a:ext cx="1176958" cy="1176958"/>
              </a:xfrm>
              <a:prstGeom prst="rect">
                <a:avLst/>
              </a:prstGeom>
              <a:noFill/>
              <a:ln>
                <a:noFill/>
              </a:ln>
            </p:spPr>
          </p:pic>
          <p:pic>
            <p:nvPicPr>
              <p:cNvPr descr="Open hand with plant" id="674" name="Google Shape;674;p27"/>
              <p:cNvPicPr preferRelativeResize="0"/>
              <p:nvPr/>
            </p:nvPicPr>
            <p:blipFill rotWithShape="1">
              <a:blip r:embed="rId10">
                <a:alphaModFix/>
              </a:blip>
              <a:srcRect b="0" l="0" r="0" t="0"/>
              <a:stretch/>
            </p:blipFill>
            <p:spPr>
              <a:xfrm>
                <a:off x="8211774" y="4892549"/>
                <a:ext cx="1388976" cy="1388976"/>
              </a:xfrm>
              <a:prstGeom prst="rect">
                <a:avLst/>
              </a:prstGeom>
              <a:noFill/>
              <a:ln>
                <a:noFill/>
              </a:ln>
            </p:spPr>
          </p:pic>
          <p:pic>
            <p:nvPicPr>
              <p:cNvPr descr="Wrench" id="675" name="Google Shape;675;p27"/>
              <p:cNvPicPr preferRelativeResize="0"/>
              <p:nvPr/>
            </p:nvPicPr>
            <p:blipFill rotWithShape="1">
              <a:blip r:embed="rId11">
                <a:alphaModFix/>
              </a:blip>
              <a:srcRect b="0" l="0" r="0" t="0"/>
              <a:stretch/>
            </p:blipFill>
            <p:spPr>
              <a:xfrm rot="5400000">
                <a:off x="8686884" y="3352018"/>
                <a:ext cx="1021058" cy="1021058"/>
              </a:xfrm>
              <a:prstGeom prst="rect">
                <a:avLst/>
              </a:prstGeom>
              <a:noFill/>
              <a:ln>
                <a:noFill/>
              </a:ln>
            </p:spPr>
          </p:pic>
          <p:pic>
            <p:nvPicPr>
              <p:cNvPr descr="Piggy Bank" id="676" name="Google Shape;676;p27"/>
              <p:cNvPicPr preferRelativeResize="0"/>
              <p:nvPr/>
            </p:nvPicPr>
            <p:blipFill rotWithShape="1">
              <a:blip r:embed="rId12">
                <a:alphaModFix/>
              </a:blip>
              <a:srcRect b="0" l="0" r="0" t="0"/>
              <a:stretch/>
            </p:blipFill>
            <p:spPr>
              <a:xfrm>
                <a:off x="5578554" y="5078383"/>
                <a:ext cx="1135192" cy="1135192"/>
              </a:xfrm>
              <a:prstGeom prst="rect">
                <a:avLst/>
              </a:prstGeom>
              <a:noFill/>
              <a:ln>
                <a:noFill/>
              </a:ln>
            </p:spPr>
          </p:pic>
          <p:pic>
            <p:nvPicPr>
              <p:cNvPr descr="Lock" id="677" name="Google Shape;677;p27"/>
              <p:cNvPicPr preferRelativeResize="0"/>
              <p:nvPr/>
            </p:nvPicPr>
            <p:blipFill rotWithShape="1">
              <a:blip r:embed="rId13">
                <a:alphaModFix/>
              </a:blip>
              <a:srcRect b="0" l="0" r="0" t="0"/>
              <a:stretch/>
            </p:blipFill>
            <p:spPr>
              <a:xfrm>
                <a:off x="9676765" y="5090502"/>
                <a:ext cx="1040479" cy="1040479"/>
              </a:xfrm>
              <a:prstGeom prst="rect">
                <a:avLst/>
              </a:prstGeom>
              <a:noFill/>
              <a:ln>
                <a:noFill/>
              </a:ln>
            </p:spPr>
          </p:pic>
          <p:pic>
            <p:nvPicPr>
              <p:cNvPr descr="Puzzle pieces" id="678" name="Google Shape;678;p27"/>
              <p:cNvPicPr preferRelativeResize="0"/>
              <p:nvPr/>
            </p:nvPicPr>
            <p:blipFill rotWithShape="1">
              <a:blip r:embed="rId14">
                <a:alphaModFix/>
              </a:blip>
              <a:srcRect b="0" l="0" r="0" t="0"/>
              <a:stretch/>
            </p:blipFill>
            <p:spPr>
              <a:xfrm>
                <a:off x="7693867" y="4068962"/>
                <a:ext cx="1226084" cy="1226084"/>
              </a:xfrm>
              <a:prstGeom prst="rect">
                <a:avLst/>
              </a:prstGeom>
              <a:noFill/>
              <a:ln>
                <a:noFill/>
              </a:ln>
            </p:spPr>
          </p:pic>
          <p:pic>
            <p:nvPicPr>
              <p:cNvPr descr="Network" id="679" name="Google Shape;679;p27"/>
              <p:cNvPicPr preferRelativeResize="0"/>
              <p:nvPr/>
            </p:nvPicPr>
            <p:blipFill rotWithShape="1">
              <a:blip r:embed="rId15">
                <a:alphaModFix/>
              </a:blip>
              <a:srcRect b="0" l="0" r="0" t="0"/>
              <a:stretch/>
            </p:blipFill>
            <p:spPr>
              <a:xfrm>
                <a:off x="6531206" y="4285573"/>
                <a:ext cx="1111409" cy="1111409"/>
              </a:xfrm>
              <a:prstGeom prst="rect">
                <a:avLst/>
              </a:prstGeom>
              <a:noFill/>
              <a:ln>
                <a:noFill/>
              </a:ln>
            </p:spPr>
          </p:pic>
          <p:pic>
            <p:nvPicPr>
              <p:cNvPr descr="Heart" id="680" name="Google Shape;680;p27"/>
              <p:cNvPicPr preferRelativeResize="0"/>
              <p:nvPr/>
            </p:nvPicPr>
            <p:blipFill rotWithShape="1">
              <a:blip r:embed="rId16">
                <a:alphaModFix/>
              </a:blip>
              <a:srcRect b="0" l="0" r="0" t="0"/>
              <a:stretch/>
            </p:blipFill>
            <p:spPr>
              <a:xfrm>
                <a:off x="9808065" y="3416285"/>
                <a:ext cx="1111409" cy="1111409"/>
              </a:xfrm>
              <a:prstGeom prst="rect">
                <a:avLst/>
              </a:prstGeom>
              <a:noFill/>
              <a:ln>
                <a:noFill/>
              </a:ln>
            </p:spPr>
          </p:pic>
          <p:pic>
            <p:nvPicPr>
              <p:cNvPr descr="Suitcase" id="681" name="Google Shape;681;p27"/>
              <p:cNvPicPr preferRelativeResize="0"/>
              <p:nvPr/>
            </p:nvPicPr>
            <p:blipFill rotWithShape="1">
              <a:blip r:embed="rId17">
                <a:alphaModFix/>
              </a:blip>
              <a:srcRect b="0" l="0" r="0" t="0"/>
              <a:stretch/>
            </p:blipFill>
            <p:spPr>
              <a:xfrm>
                <a:off x="9850097" y="1596573"/>
                <a:ext cx="1165726" cy="1165726"/>
              </a:xfrm>
              <a:prstGeom prst="rect">
                <a:avLst/>
              </a:prstGeom>
              <a:noFill/>
              <a:ln>
                <a:noFill/>
              </a:ln>
            </p:spPr>
          </p:pic>
        </p:grpSp>
        <p:pic>
          <p:nvPicPr>
            <p:cNvPr descr="Stream" id="682" name="Google Shape;682;p27"/>
            <p:cNvPicPr preferRelativeResize="0"/>
            <p:nvPr/>
          </p:nvPicPr>
          <p:blipFill rotWithShape="1">
            <a:blip r:embed="rId18">
              <a:alphaModFix/>
            </a:blip>
            <a:srcRect b="0" l="0" r="0" t="0"/>
            <a:stretch/>
          </p:blipFill>
          <p:spPr>
            <a:xfrm>
              <a:off x="8073569" y="1535875"/>
              <a:ext cx="1254734" cy="1254734"/>
            </a:xfrm>
            <a:prstGeom prst="rect">
              <a:avLst/>
            </a:prstGeom>
            <a:noFill/>
            <a:ln>
              <a:noFill/>
            </a:ln>
          </p:spPr>
        </p:pic>
      </p:grpSp>
      <p:grpSp>
        <p:nvGrpSpPr>
          <p:cNvPr id="683" name="Google Shape;683;p27"/>
          <p:cNvGrpSpPr/>
          <p:nvPr/>
        </p:nvGrpSpPr>
        <p:grpSpPr>
          <a:xfrm>
            <a:off x="5431517" y="1796433"/>
            <a:ext cx="6389293" cy="4320000"/>
            <a:chOff x="1987389" y="1054755"/>
            <a:chExt cx="9233687" cy="4533790"/>
          </a:xfrm>
        </p:grpSpPr>
        <p:sp>
          <p:nvSpPr>
            <p:cNvPr id="684" name="Google Shape;684;p27"/>
            <p:cNvSpPr txBox="1"/>
            <p:nvPr/>
          </p:nvSpPr>
          <p:spPr>
            <a:xfrm>
              <a:off x="5064098" y="1069924"/>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Konnektivität</a:t>
              </a:r>
              <a:endParaRPr/>
            </a:p>
          </p:txBody>
        </p:sp>
        <p:sp>
          <p:nvSpPr>
            <p:cNvPr id="685" name="Google Shape;685;p27"/>
            <p:cNvSpPr txBox="1"/>
            <p:nvPr/>
          </p:nvSpPr>
          <p:spPr>
            <a:xfrm>
              <a:off x="5047389" y="374906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Erweiterungs-möglichkeiten</a:t>
              </a:r>
              <a:endParaRPr/>
            </a:p>
          </p:txBody>
        </p:sp>
        <p:sp>
          <p:nvSpPr>
            <p:cNvPr id="686" name="Google Shape;686;p27"/>
            <p:cNvSpPr txBox="1"/>
            <p:nvPr/>
          </p:nvSpPr>
          <p:spPr>
            <a:xfrm>
              <a:off x="2008709" y="3774158"/>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Verknüpfungs-möglichkeiten</a:t>
              </a:r>
              <a:endParaRPr/>
            </a:p>
          </p:txBody>
        </p:sp>
        <p:sp>
          <p:nvSpPr>
            <p:cNvPr id="687" name="Google Shape;687;p27"/>
            <p:cNvSpPr txBox="1"/>
            <p:nvPr/>
          </p:nvSpPr>
          <p:spPr>
            <a:xfrm>
              <a:off x="8107390" y="105475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Transportier-barkeit</a:t>
              </a:r>
              <a:endParaRPr/>
            </a:p>
          </p:txBody>
        </p:sp>
        <p:sp>
          <p:nvSpPr>
            <p:cNvPr id="688" name="Google Shape;688;p27"/>
            <p:cNvSpPr txBox="1"/>
            <p:nvPr/>
          </p:nvSpPr>
          <p:spPr>
            <a:xfrm>
              <a:off x="2020806" y="195942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Multifunktion-alität</a:t>
              </a:r>
              <a:endParaRPr/>
            </a:p>
          </p:txBody>
        </p:sp>
        <p:sp>
          <p:nvSpPr>
            <p:cNvPr id="689" name="Google Shape;689;p27"/>
            <p:cNvSpPr txBox="1"/>
            <p:nvPr/>
          </p:nvSpPr>
          <p:spPr>
            <a:xfrm>
              <a:off x="5064098" y="468854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Umwelt-einfluss</a:t>
              </a:r>
              <a:endParaRPr/>
            </a:p>
          </p:txBody>
        </p:sp>
        <p:sp>
          <p:nvSpPr>
            <p:cNvPr id="690" name="Google Shape;690;p27"/>
            <p:cNvSpPr txBox="1"/>
            <p:nvPr/>
          </p:nvSpPr>
          <p:spPr>
            <a:xfrm>
              <a:off x="5046738" y="208078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Speicher</a:t>
              </a:r>
              <a:endParaRPr/>
            </a:p>
          </p:txBody>
        </p:sp>
        <p:sp>
          <p:nvSpPr>
            <p:cNvPr id="691" name="Google Shape;691;p27"/>
            <p:cNvSpPr txBox="1"/>
            <p:nvPr/>
          </p:nvSpPr>
          <p:spPr>
            <a:xfrm>
              <a:off x="2008709" y="2848926"/>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Strom-verbrauch</a:t>
              </a:r>
              <a:endParaRPr/>
            </a:p>
          </p:txBody>
        </p:sp>
        <p:sp>
          <p:nvSpPr>
            <p:cNvPr id="692" name="Google Shape;692;p27"/>
            <p:cNvSpPr txBox="1"/>
            <p:nvPr/>
          </p:nvSpPr>
          <p:spPr>
            <a:xfrm>
              <a:off x="8140807" y="195942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Medien-unterstützung</a:t>
              </a:r>
              <a:endParaRPr/>
            </a:p>
          </p:txBody>
        </p:sp>
        <p:sp>
          <p:nvSpPr>
            <p:cNvPr id="693" name="Google Shape;693;p27"/>
            <p:cNvSpPr txBox="1"/>
            <p:nvPr/>
          </p:nvSpPr>
          <p:spPr>
            <a:xfrm>
              <a:off x="8136184" y="3762079"/>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Benutzer-oberfläche</a:t>
              </a:r>
              <a:endParaRPr/>
            </a:p>
          </p:txBody>
        </p:sp>
        <p:sp>
          <p:nvSpPr>
            <p:cNvPr id="694" name="Google Shape;694;p27"/>
            <p:cNvSpPr txBox="1"/>
            <p:nvPr/>
          </p:nvSpPr>
          <p:spPr>
            <a:xfrm>
              <a:off x="8131585" y="2840131"/>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Nutzungs-freundlichkeit</a:t>
              </a:r>
              <a:endParaRPr/>
            </a:p>
          </p:txBody>
        </p:sp>
        <p:sp>
          <p:nvSpPr>
            <p:cNvPr id="695" name="Google Shape;695;p27"/>
            <p:cNvSpPr txBox="1"/>
            <p:nvPr/>
          </p:nvSpPr>
          <p:spPr>
            <a:xfrm>
              <a:off x="1987389" y="4679757"/>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Budget</a:t>
              </a:r>
              <a:endParaRPr/>
            </a:p>
          </p:txBody>
        </p:sp>
        <p:sp>
          <p:nvSpPr>
            <p:cNvPr id="696" name="Google Shape;696;p27"/>
            <p:cNvSpPr txBox="1"/>
            <p:nvPr/>
          </p:nvSpPr>
          <p:spPr>
            <a:xfrm>
              <a:off x="8161076" y="4679757"/>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Sicherheit</a:t>
              </a:r>
              <a:endParaRPr/>
            </a:p>
          </p:txBody>
        </p:sp>
        <p:sp>
          <p:nvSpPr>
            <p:cNvPr id="697" name="Google Shape;697;p27"/>
            <p:cNvSpPr txBox="1"/>
            <p:nvPr/>
          </p:nvSpPr>
          <p:spPr>
            <a:xfrm>
              <a:off x="2008709" y="1069924"/>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Nachhaltigkeit</a:t>
              </a:r>
              <a:endParaRPr/>
            </a:p>
          </p:txBody>
        </p:sp>
        <p:sp>
          <p:nvSpPr>
            <p:cNvPr id="698" name="Google Shape;698;p27"/>
            <p:cNvSpPr txBox="1"/>
            <p:nvPr/>
          </p:nvSpPr>
          <p:spPr>
            <a:xfrm>
              <a:off x="5074758" y="285530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Verlässlichkeit</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5"/>
                                        </p:tgtEl>
                                        <p:attrNameLst>
                                          <p:attrName>style.visibility</p:attrName>
                                        </p:attrNameLst>
                                      </p:cBhvr>
                                      <p:to>
                                        <p:strVal val="visible"/>
                                      </p:to>
                                    </p:set>
                                    <p:animEffect filter="fade" transition="in">
                                      <p:cBhvr>
                                        <p:cTn dur="2000"/>
                                        <p:tgtEl>
                                          <p:spTgt spid="66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64">
                                            <p:txEl>
                                              <p:pRg end="0" st="0"/>
                                            </p:txEl>
                                          </p:spTgt>
                                        </p:tgtEl>
                                        <p:attrNameLst>
                                          <p:attrName>style.visibility</p:attrName>
                                        </p:attrNameLst>
                                      </p:cBhvr>
                                      <p:to>
                                        <p:strVal val="visible"/>
                                      </p:to>
                                    </p:set>
                                    <p:animEffect filter="fade" transition="in">
                                      <p:cBhvr>
                                        <p:cTn dur="500"/>
                                        <p:tgtEl>
                                          <p:spTgt spid="664">
                                            <p:txEl>
                                              <p:pRg end="0" st="0"/>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64">
                                            <p:txEl>
                                              <p:pRg end="1" st="1"/>
                                            </p:txEl>
                                          </p:spTgt>
                                        </p:tgtEl>
                                        <p:attrNameLst>
                                          <p:attrName>style.visibility</p:attrName>
                                        </p:attrNameLst>
                                      </p:cBhvr>
                                      <p:to>
                                        <p:strVal val="visible"/>
                                      </p:to>
                                    </p:set>
                                    <p:animEffect filter="fade" transition="in">
                                      <p:cBhvr>
                                        <p:cTn dur="500"/>
                                        <p:tgtEl>
                                          <p:spTgt spid="664">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64">
                                            <p:txEl>
                                              <p:pRg end="2" st="2"/>
                                            </p:txEl>
                                          </p:spTgt>
                                        </p:tgtEl>
                                        <p:attrNameLst>
                                          <p:attrName>style.visibility</p:attrName>
                                        </p:attrNameLst>
                                      </p:cBhvr>
                                      <p:to>
                                        <p:strVal val="visible"/>
                                      </p:to>
                                    </p:set>
                                    <p:animEffect filter="fade" transition="in">
                                      <p:cBhvr>
                                        <p:cTn dur="500"/>
                                        <p:tgtEl>
                                          <p:spTgt spid="66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28"/>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BEACHTEN SIE BEI DER AUSWAHL VON DLTH…</a:t>
            </a:r>
            <a:endParaRPr/>
          </a:p>
        </p:txBody>
      </p:sp>
      <p:sp>
        <p:nvSpPr>
          <p:cNvPr id="704" name="Google Shape;704;p28"/>
          <p:cNvSpPr txBox="1"/>
          <p:nvPr>
            <p:ph idx="1" type="body"/>
          </p:nvPr>
        </p:nvSpPr>
        <p:spPr>
          <a:xfrm>
            <a:off x="838200" y="1825625"/>
            <a:ext cx="4395281"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rPr b="1" lang="sl-SI"/>
              <a:t>Benutzeroberfläche und Benutzerfreundlichkeit</a:t>
            </a:r>
            <a:endParaRPr/>
          </a:p>
          <a:p>
            <a:pPr indent="-355600" lvl="1" marL="812800" rtl="0" algn="l">
              <a:lnSpc>
                <a:spcPct val="90000"/>
              </a:lnSpc>
              <a:spcBef>
                <a:spcPts val="500"/>
              </a:spcBef>
              <a:spcAft>
                <a:spcPts val="0"/>
              </a:spcAft>
              <a:buSzPts val="2400"/>
              <a:buChar char="▶"/>
            </a:pPr>
            <a:r>
              <a:rPr lang="sl-SI"/>
              <a:t>Ist die Benutzeroberfläche ansprechend gestaltet?</a:t>
            </a:r>
            <a:endParaRPr/>
          </a:p>
          <a:p>
            <a:pPr indent="-355600" lvl="1" marL="812800" rtl="0" algn="l">
              <a:lnSpc>
                <a:spcPct val="90000"/>
              </a:lnSpc>
              <a:spcBef>
                <a:spcPts val="500"/>
              </a:spcBef>
              <a:spcAft>
                <a:spcPts val="0"/>
              </a:spcAft>
              <a:buSzPts val="2400"/>
              <a:buChar char="▶"/>
            </a:pPr>
            <a:r>
              <a:rPr lang="sl-SI"/>
              <a:t>Ist das Gerät intuitiv zu bedienen? Sind Sie in der Lage, das Gerät effizient zu nutzen, ohne Tutorials nachzuschlagen?</a:t>
            </a:r>
            <a:endParaRPr/>
          </a:p>
        </p:txBody>
      </p:sp>
      <p:grpSp>
        <p:nvGrpSpPr>
          <p:cNvPr id="705" name="Google Shape;705;p28"/>
          <p:cNvGrpSpPr/>
          <p:nvPr/>
        </p:nvGrpSpPr>
        <p:grpSpPr>
          <a:xfrm>
            <a:off x="9793333" y="3416285"/>
            <a:ext cx="2163052" cy="1909767"/>
            <a:chOff x="9793333" y="3416285"/>
            <a:chExt cx="2163052" cy="1909767"/>
          </a:xfrm>
        </p:grpSpPr>
        <p:pic>
          <p:nvPicPr>
            <p:cNvPr descr="Cursor" id="706" name="Google Shape;706;p28"/>
            <p:cNvPicPr preferRelativeResize="0"/>
            <p:nvPr/>
          </p:nvPicPr>
          <p:blipFill rotWithShape="1">
            <a:blip r:embed="rId3">
              <a:alphaModFix/>
            </a:blip>
            <a:srcRect b="0" l="0" r="0" t="0"/>
            <a:stretch/>
          </p:blipFill>
          <p:spPr>
            <a:xfrm>
              <a:off x="10915906" y="4272229"/>
              <a:ext cx="1040479" cy="1040479"/>
            </a:xfrm>
            <a:prstGeom prst="rect">
              <a:avLst/>
            </a:prstGeom>
            <a:noFill/>
            <a:ln>
              <a:noFill/>
            </a:ln>
          </p:spPr>
        </p:pic>
        <p:pic>
          <p:nvPicPr>
            <p:cNvPr descr="Heart" id="707" name="Google Shape;707;p28"/>
            <p:cNvPicPr preferRelativeResize="0"/>
            <p:nvPr/>
          </p:nvPicPr>
          <p:blipFill rotWithShape="1">
            <a:blip r:embed="rId4">
              <a:alphaModFix/>
            </a:blip>
            <a:srcRect b="0" l="0" r="0" t="0"/>
            <a:stretch/>
          </p:blipFill>
          <p:spPr>
            <a:xfrm>
              <a:off x="9808065" y="3416285"/>
              <a:ext cx="1111409" cy="1111409"/>
            </a:xfrm>
            <a:prstGeom prst="rect">
              <a:avLst/>
            </a:prstGeom>
            <a:noFill/>
            <a:ln>
              <a:noFill/>
            </a:ln>
          </p:spPr>
        </p:pic>
        <p:pic>
          <p:nvPicPr>
            <p:cNvPr descr="Cursor" id="708" name="Google Shape;708;p28"/>
            <p:cNvPicPr preferRelativeResize="0"/>
            <p:nvPr/>
          </p:nvPicPr>
          <p:blipFill rotWithShape="1">
            <a:blip r:embed="rId5">
              <a:alphaModFix/>
            </a:blip>
            <a:srcRect b="0" l="0" r="0" t="0"/>
            <a:stretch/>
          </p:blipFill>
          <p:spPr>
            <a:xfrm>
              <a:off x="10901174" y="4285573"/>
              <a:ext cx="1040479" cy="1040479"/>
            </a:xfrm>
            <a:prstGeom prst="rect">
              <a:avLst/>
            </a:prstGeom>
            <a:noFill/>
            <a:ln>
              <a:noFill/>
            </a:ln>
          </p:spPr>
        </p:pic>
        <p:pic>
          <p:nvPicPr>
            <p:cNvPr descr="Heart" id="709" name="Google Shape;709;p28"/>
            <p:cNvPicPr preferRelativeResize="0"/>
            <p:nvPr/>
          </p:nvPicPr>
          <p:blipFill rotWithShape="1">
            <a:blip r:embed="rId6">
              <a:alphaModFix/>
            </a:blip>
            <a:srcRect b="0" l="0" r="0" t="0"/>
            <a:stretch/>
          </p:blipFill>
          <p:spPr>
            <a:xfrm>
              <a:off x="9793333" y="3429629"/>
              <a:ext cx="1111409" cy="1111409"/>
            </a:xfrm>
            <a:prstGeom prst="rect">
              <a:avLst/>
            </a:prstGeom>
            <a:noFill/>
            <a:ln>
              <a:noFill/>
            </a:ln>
          </p:spPr>
        </p:pic>
      </p:grpSp>
      <p:grpSp>
        <p:nvGrpSpPr>
          <p:cNvPr id="710" name="Google Shape;710;p28"/>
          <p:cNvGrpSpPr/>
          <p:nvPr/>
        </p:nvGrpSpPr>
        <p:grpSpPr>
          <a:xfrm>
            <a:off x="5559140" y="1535875"/>
            <a:ext cx="6397245" cy="4745650"/>
            <a:chOff x="5559140" y="1535875"/>
            <a:chExt cx="6397245" cy="4745650"/>
          </a:xfrm>
        </p:grpSpPr>
        <p:grpSp>
          <p:nvGrpSpPr>
            <p:cNvPr id="711" name="Google Shape;711;p28"/>
            <p:cNvGrpSpPr/>
            <p:nvPr/>
          </p:nvGrpSpPr>
          <p:grpSpPr>
            <a:xfrm>
              <a:off x="5559140" y="1596573"/>
              <a:ext cx="6397245" cy="4684952"/>
              <a:chOff x="5559140" y="1596573"/>
              <a:chExt cx="6397245" cy="4684952"/>
            </a:xfrm>
          </p:grpSpPr>
          <p:pic>
            <p:nvPicPr>
              <p:cNvPr descr="Leaf" id="712" name="Google Shape;712;p28"/>
              <p:cNvPicPr preferRelativeResize="0"/>
              <p:nvPr/>
            </p:nvPicPr>
            <p:blipFill rotWithShape="1">
              <a:blip r:embed="rId7">
                <a:alphaModFix/>
              </a:blip>
              <a:srcRect b="0" l="0" r="0" t="0"/>
              <a:stretch/>
            </p:blipFill>
            <p:spPr>
              <a:xfrm>
                <a:off x="5677406" y="1611634"/>
                <a:ext cx="1176958" cy="1176958"/>
              </a:xfrm>
              <a:prstGeom prst="rect">
                <a:avLst/>
              </a:prstGeom>
              <a:noFill/>
              <a:ln>
                <a:noFill/>
              </a:ln>
            </p:spPr>
          </p:pic>
          <p:pic>
            <p:nvPicPr>
              <p:cNvPr descr="Full battery" id="713" name="Google Shape;713;p28"/>
              <p:cNvPicPr preferRelativeResize="0"/>
              <p:nvPr/>
            </p:nvPicPr>
            <p:blipFill rotWithShape="1">
              <a:blip r:embed="rId8">
                <a:alphaModFix/>
              </a:blip>
              <a:srcRect b="0" l="0" r="0" t="0"/>
              <a:stretch/>
            </p:blipFill>
            <p:spPr>
              <a:xfrm>
                <a:off x="5559140" y="3313512"/>
                <a:ext cx="1263148" cy="1263148"/>
              </a:xfrm>
              <a:prstGeom prst="rect">
                <a:avLst/>
              </a:prstGeom>
              <a:noFill/>
              <a:ln>
                <a:noFill/>
              </a:ln>
            </p:spPr>
          </p:pic>
          <p:pic>
            <p:nvPicPr>
              <p:cNvPr id="714" name="Google Shape;714;p28"/>
              <p:cNvPicPr preferRelativeResize="0"/>
              <p:nvPr/>
            </p:nvPicPr>
            <p:blipFill rotWithShape="1">
              <a:blip r:embed="rId9">
                <a:alphaModFix/>
              </a:blip>
              <a:srcRect b="0" l="0" r="0" t="0"/>
              <a:stretch/>
            </p:blipFill>
            <p:spPr>
              <a:xfrm>
                <a:off x="7465333" y="2538495"/>
                <a:ext cx="1085532" cy="1085532"/>
              </a:xfrm>
              <a:prstGeom prst="rect">
                <a:avLst/>
              </a:prstGeom>
              <a:noFill/>
              <a:ln>
                <a:noFill/>
              </a:ln>
            </p:spPr>
          </p:pic>
          <p:pic>
            <p:nvPicPr>
              <p:cNvPr descr="Music" id="715" name="Google Shape;715;p28"/>
              <p:cNvPicPr preferRelativeResize="0"/>
              <p:nvPr/>
            </p:nvPicPr>
            <p:blipFill rotWithShape="1">
              <a:blip r:embed="rId10">
                <a:alphaModFix/>
              </a:blip>
              <a:srcRect b="0" l="0" r="0" t="0"/>
              <a:stretch/>
            </p:blipFill>
            <p:spPr>
              <a:xfrm>
                <a:off x="10820124" y="2548716"/>
                <a:ext cx="1040479" cy="1040479"/>
              </a:xfrm>
              <a:prstGeom prst="rect">
                <a:avLst/>
              </a:prstGeom>
              <a:noFill/>
              <a:ln>
                <a:noFill/>
              </a:ln>
            </p:spPr>
          </p:pic>
          <p:pic>
            <p:nvPicPr>
              <p:cNvPr descr="Cursor" id="716" name="Google Shape;716;p28"/>
              <p:cNvPicPr preferRelativeResize="0"/>
              <p:nvPr/>
            </p:nvPicPr>
            <p:blipFill rotWithShape="1">
              <a:blip r:embed="rId3">
                <a:alphaModFix/>
              </a:blip>
              <a:srcRect b="0" l="0" r="0" t="0"/>
              <a:stretch/>
            </p:blipFill>
            <p:spPr>
              <a:xfrm>
                <a:off x="10915906" y="4272229"/>
                <a:ext cx="1040479" cy="1040479"/>
              </a:xfrm>
              <a:prstGeom prst="rect">
                <a:avLst/>
              </a:prstGeom>
              <a:noFill/>
              <a:ln>
                <a:noFill/>
              </a:ln>
            </p:spPr>
          </p:pic>
          <p:pic>
            <p:nvPicPr>
              <p:cNvPr descr="Venn diagram" id="717" name="Google Shape;717;p28"/>
              <p:cNvPicPr preferRelativeResize="0"/>
              <p:nvPr/>
            </p:nvPicPr>
            <p:blipFill rotWithShape="1">
              <a:blip r:embed="rId11">
                <a:alphaModFix/>
              </a:blip>
              <a:srcRect b="0" l="0" r="0" t="0"/>
              <a:stretch/>
            </p:blipFill>
            <p:spPr>
              <a:xfrm>
                <a:off x="6338551" y="2454287"/>
                <a:ext cx="1176958" cy="1176958"/>
              </a:xfrm>
              <a:prstGeom prst="rect">
                <a:avLst/>
              </a:prstGeom>
              <a:noFill/>
              <a:ln>
                <a:noFill/>
              </a:ln>
            </p:spPr>
          </p:pic>
          <p:pic>
            <p:nvPicPr>
              <p:cNvPr descr="Open hand with plant" id="718" name="Google Shape;718;p28"/>
              <p:cNvPicPr preferRelativeResize="0"/>
              <p:nvPr/>
            </p:nvPicPr>
            <p:blipFill rotWithShape="1">
              <a:blip r:embed="rId12">
                <a:alphaModFix/>
              </a:blip>
              <a:srcRect b="0" l="0" r="0" t="0"/>
              <a:stretch/>
            </p:blipFill>
            <p:spPr>
              <a:xfrm>
                <a:off x="8211774" y="4892549"/>
                <a:ext cx="1388976" cy="1388976"/>
              </a:xfrm>
              <a:prstGeom prst="rect">
                <a:avLst/>
              </a:prstGeom>
              <a:noFill/>
              <a:ln>
                <a:noFill/>
              </a:ln>
            </p:spPr>
          </p:pic>
          <p:pic>
            <p:nvPicPr>
              <p:cNvPr descr="Wrench" id="719" name="Google Shape;719;p28"/>
              <p:cNvPicPr preferRelativeResize="0"/>
              <p:nvPr/>
            </p:nvPicPr>
            <p:blipFill rotWithShape="1">
              <a:blip r:embed="rId13">
                <a:alphaModFix/>
              </a:blip>
              <a:srcRect b="0" l="0" r="0" t="0"/>
              <a:stretch/>
            </p:blipFill>
            <p:spPr>
              <a:xfrm rot="5400000">
                <a:off x="8686884" y="3352018"/>
                <a:ext cx="1021058" cy="1021058"/>
              </a:xfrm>
              <a:prstGeom prst="rect">
                <a:avLst/>
              </a:prstGeom>
              <a:noFill/>
              <a:ln>
                <a:noFill/>
              </a:ln>
            </p:spPr>
          </p:pic>
          <p:pic>
            <p:nvPicPr>
              <p:cNvPr descr="Piggy Bank" id="720" name="Google Shape;720;p28"/>
              <p:cNvPicPr preferRelativeResize="0"/>
              <p:nvPr/>
            </p:nvPicPr>
            <p:blipFill rotWithShape="1">
              <a:blip r:embed="rId14">
                <a:alphaModFix/>
              </a:blip>
              <a:srcRect b="0" l="0" r="0" t="0"/>
              <a:stretch/>
            </p:blipFill>
            <p:spPr>
              <a:xfrm>
                <a:off x="5578554" y="5078383"/>
                <a:ext cx="1135192" cy="1135192"/>
              </a:xfrm>
              <a:prstGeom prst="rect">
                <a:avLst/>
              </a:prstGeom>
              <a:noFill/>
              <a:ln>
                <a:noFill/>
              </a:ln>
            </p:spPr>
          </p:pic>
          <p:pic>
            <p:nvPicPr>
              <p:cNvPr descr="Lock" id="721" name="Google Shape;721;p28"/>
              <p:cNvPicPr preferRelativeResize="0"/>
              <p:nvPr/>
            </p:nvPicPr>
            <p:blipFill rotWithShape="1">
              <a:blip r:embed="rId15">
                <a:alphaModFix/>
              </a:blip>
              <a:srcRect b="0" l="0" r="0" t="0"/>
              <a:stretch/>
            </p:blipFill>
            <p:spPr>
              <a:xfrm>
                <a:off x="9676765" y="5090502"/>
                <a:ext cx="1040479" cy="1040479"/>
              </a:xfrm>
              <a:prstGeom prst="rect">
                <a:avLst/>
              </a:prstGeom>
              <a:noFill/>
              <a:ln>
                <a:noFill/>
              </a:ln>
            </p:spPr>
          </p:pic>
          <p:pic>
            <p:nvPicPr>
              <p:cNvPr descr="Puzzle pieces" id="722" name="Google Shape;722;p28"/>
              <p:cNvPicPr preferRelativeResize="0"/>
              <p:nvPr/>
            </p:nvPicPr>
            <p:blipFill rotWithShape="1">
              <a:blip r:embed="rId16">
                <a:alphaModFix/>
              </a:blip>
              <a:srcRect b="0" l="0" r="0" t="0"/>
              <a:stretch/>
            </p:blipFill>
            <p:spPr>
              <a:xfrm>
                <a:off x="7693867" y="4068962"/>
                <a:ext cx="1226084" cy="1226084"/>
              </a:xfrm>
              <a:prstGeom prst="rect">
                <a:avLst/>
              </a:prstGeom>
              <a:noFill/>
              <a:ln>
                <a:noFill/>
              </a:ln>
            </p:spPr>
          </p:pic>
          <p:pic>
            <p:nvPicPr>
              <p:cNvPr descr="Network" id="723" name="Google Shape;723;p28"/>
              <p:cNvPicPr preferRelativeResize="0"/>
              <p:nvPr/>
            </p:nvPicPr>
            <p:blipFill rotWithShape="1">
              <a:blip r:embed="rId17">
                <a:alphaModFix/>
              </a:blip>
              <a:srcRect b="0" l="0" r="0" t="0"/>
              <a:stretch/>
            </p:blipFill>
            <p:spPr>
              <a:xfrm>
                <a:off x="6531206" y="4285573"/>
                <a:ext cx="1111409" cy="1111409"/>
              </a:xfrm>
              <a:prstGeom prst="rect">
                <a:avLst/>
              </a:prstGeom>
              <a:noFill/>
              <a:ln>
                <a:noFill/>
              </a:ln>
            </p:spPr>
          </p:pic>
          <p:pic>
            <p:nvPicPr>
              <p:cNvPr descr="Heart" id="724" name="Google Shape;724;p28"/>
              <p:cNvPicPr preferRelativeResize="0"/>
              <p:nvPr/>
            </p:nvPicPr>
            <p:blipFill rotWithShape="1">
              <a:blip r:embed="rId4">
                <a:alphaModFix/>
              </a:blip>
              <a:srcRect b="0" l="0" r="0" t="0"/>
              <a:stretch/>
            </p:blipFill>
            <p:spPr>
              <a:xfrm>
                <a:off x="9808065" y="3416285"/>
                <a:ext cx="1111409" cy="1111409"/>
              </a:xfrm>
              <a:prstGeom prst="rect">
                <a:avLst/>
              </a:prstGeom>
              <a:noFill/>
              <a:ln>
                <a:noFill/>
              </a:ln>
            </p:spPr>
          </p:pic>
          <p:pic>
            <p:nvPicPr>
              <p:cNvPr descr="Suitcase" id="725" name="Google Shape;725;p28"/>
              <p:cNvPicPr preferRelativeResize="0"/>
              <p:nvPr/>
            </p:nvPicPr>
            <p:blipFill rotWithShape="1">
              <a:blip r:embed="rId18">
                <a:alphaModFix/>
              </a:blip>
              <a:srcRect b="0" l="0" r="0" t="0"/>
              <a:stretch/>
            </p:blipFill>
            <p:spPr>
              <a:xfrm>
                <a:off x="9850097" y="1596573"/>
                <a:ext cx="1165726" cy="1165726"/>
              </a:xfrm>
              <a:prstGeom prst="rect">
                <a:avLst/>
              </a:prstGeom>
              <a:noFill/>
              <a:ln>
                <a:noFill/>
              </a:ln>
            </p:spPr>
          </p:pic>
        </p:grpSp>
        <p:pic>
          <p:nvPicPr>
            <p:cNvPr descr="Stream" id="726" name="Google Shape;726;p28"/>
            <p:cNvPicPr preferRelativeResize="0"/>
            <p:nvPr/>
          </p:nvPicPr>
          <p:blipFill rotWithShape="1">
            <a:blip r:embed="rId19">
              <a:alphaModFix/>
            </a:blip>
            <a:srcRect b="0" l="0" r="0" t="0"/>
            <a:stretch/>
          </p:blipFill>
          <p:spPr>
            <a:xfrm>
              <a:off x="8073569" y="1535875"/>
              <a:ext cx="1254734" cy="1254734"/>
            </a:xfrm>
            <a:prstGeom prst="rect">
              <a:avLst/>
            </a:prstGeom>
            <a:noFill/>
            <a:ln>
              <a:noFill/>
            </a:ln>
          </p:spPr>
        </p:pic>
      </p:grpSp>
      <p:grpSp>
        <p:nvGrpSpPr>
          <p:cNvPr id="727" name="Google Shape;727;p28"/>
          <p:cNvGrpSpPr/>
          <p:nvPr/>
        </p:nvGrpSpPr>
        <p:grpSpPr>
          <a:xfrm>
            <a:off x="5431517" y="1796433"/>
            <a:ext cx="6389293" cy="4320000"/>
            <a:chOff x="1987389" y="1054755"/>
            <a:chExt cx="9233687" cy="4533790"/>
          </a:xfrm>
        </p:grpSpPr>
        <p:sp>
          <p:nvSpPr>
            <p:cNvPr id="728" name="Google Shape;728;p28"/>
            <p:cNvSpPr txBox="1"/>
            <p:nvPr/>
          </p:nvSpPr>
          <p:spPr>
            <a:xfrm>
              <a:off x="5064098" y="1069924"/>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Konnektivität</a:t>
              </a:r>
              <a:endParaRPr/>
            </a:p>
          </p:txBody>
        </p:sp>
        <p:sp>
          <p:nvSpPr>
            <p:cNvPr id="729" name="Google Shape;729;p28"/>
            <p:cNvSpPr txBox="1"/>
            <p:nvPr/>
          </p:nvSpPr>
          <p:spPr>
            <a:xfrm>
              <a:off x="5047389" y="374906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Erweiterungs-möglichkeiten</a:t>
              </a:r>
              <a:endParaRPr/>
            </a:p>
          </p:txBody>
        </p:sp>
        <p:sp>
          <p:nvSpPr>
            <p:cNvPr id="730" name="Google Shape;730;p28"/>
            <p:cNvSpPr txBox="1"/>
            <p:nvPr/>
          </p:nvSpPr>
          <p:spPr>
            <a:xfrm>
              <a:off x="2008709" y="3774158"/>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Verknüpfungs-möglichkeiten</a:t>
              </a:r>
              <a:endParaRPr/>
            </a:p>
          </p:txBody>
        </p:sp>
        <p:sp>
          <p:nvSpPr>
            <p:cNvPr id="731" name="Google Shape;731;p28"/>
            <p:cNvSpPr txBox="1"/>
            <p:nvPr/>
          </p:nvSpPr>
          <p:spPr>
            <a:xfrm>
              <a:off x="8107390" y="105475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Transportier-barkeit</a:t>
              </a:r>
              <a:endParaRPr/>
            </a:p>
          </p:txBody>
        </p:sp>
        <p:sp>
          <p:nvSpPr>
            <p:cNvPr id="732" name="Google Shape;732;p28"/>
            <p:cNvSpPr txBox="1"/>
            <p:nvPr/>
          </p:nvSpPr>
          <p:spPr>
            <a:xfrm>
              <a:off x="2020806" y="195942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Multifunktion-alität</a:t>
              </a:r>
              <a:endParaRPr/>
            </a:p>
          </p:txBody>
        </p:sp>
        <p:sp>
          <p:nvSpPr>
            <p:cNvPr id="733" name="Google Shape;733;p28"/>
            <p:cNvSpPr txBox="1"/>
            <p:nvPr/>
          </p:nvSpPr>
          <p:spPr>
            <a:xfrm>
              <a:off x="5064098" y="468854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Umwelt-einfluss</a:t>
              </a:r>
              <a:endParaRPr/>
            </a:p>
          </p:txBody>
        </p:sp>
        <p:sp>
          <p:nvSpPr>
            <p:cNvPr id="734" name="Google Shape;734;p28"/>
            <p:cNvSpPr txBox="1"/>
            <p:nvPr/>
          </p:nvSpPr>
          <p:spPr>
            <a:xfrm>
              <a:off x="5046738" y="208078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Speicher</a:t>
              </a:r>
              <a:endParaRPr/>
            </a:p>
          </p:txBody>
        </p:sp>
        <p:sp>
          <p:nvSpPr>
            <p:cNvPr id="735" name="Google Shape;735;p28"/>
            <p:cNvSpPr txBox="1"/>
            <p:nvPr/>
          </p:nvSpPr>
          <p:spPr>
            <a:xfrm>
              <a:off x="2008709" y="2848926"/>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Strom-verbrauch</a:t>
              </a:r>
              <a:endParaRPr/>
            </a:p>
          </p:txBody>
        </p:sp>
        <p:sp>
          <p:nvSpPr>
            <p:cNvPr id="736" name="Google Shape;736;p28"/>
            <p:cNvSpPr txBox="1"/>
            <p:nvPr/>
          </p:nvSpPr>
          <p:spPr>
            <a:xfrm>
              <a:off x="8140807" y="195942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Medien-unterstützung</a:t>
              </a:r>
              <a:endParaRPr/>
            </a:p>
          </p:txBody>
        </p:sp>
        <p:sp>
          <p:nvSpPr>
            <p:cNvPr id="737" name="Google Shape;737;p28"/>
            <p:cNvSpPr txBox="1"/>
            <p:nvPr/>
          </p:nvSpPr>
          <p:spPr>
            <a:xfrm>
              <a:off x="8136184" y="3762079"/>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Benutzer-oberfläche</a:t>
              </a:r>
              <a:endParaRPr/>
            </a:p>
          </p:txBody>
        </p:sp>
        <p:sp>
          <p:nvSpPr>
            <p:cNvPr id="738" name="Google Shape;738;p28"/>
            <p:cNvSpPr txBox="1"/>
            <p:nvPr/>
          </p:nvSpPr>
          <p:spPr>
            <a:xfrm>
              <a:off x="8131585" y="2840131"/>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Nutzungs-freundlichkeit</a:t>
              </a:r>
              <a:endParaRPr/>
            </a:p>
          </p:txBody>
        </p:sp>
        <p:sp>
          <p:nvSpPr>
            <p:cNvPr id="739" name="Google Shape;739;p28"/>
            <p:cNvSpPr txBox="1"/>
            <p:nvPr/>
          </p:nvSpPr>
          <p:spPr>
            <a:xfrm>
              <a:off x="1987389" y="4679757"/>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Budget</a:t>
              </a:r>
              <a:endParaRPr/>
            </a:p>
          </p:txBody>
        </p:sp>
        <p:sp>
          <p:nvSpPr>
            <p:cNvPr id="740" name="Google Shape;740;p28"/>
            <p:cNvSpPr txBox="1"/>
            <p:nvPr/>
          </p:nvSpPr>
          <p:spPr>
            <a:xfrm>
              <a:off x="8161076" y="4679757"/>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Sicherheit</a:t>
              </a:r>
              <a:endParaRPr/>
            </a:p>
          </p:txBody>
        </p:sp>
        <p:sp>
          <p:nvSpPr>
            <p:cNvPr id="741" name="Google Shape;741;p28"/>
            <p:cNvSpPr txBox="1"/>
            <p:nvPr/>
          </p:nvSpPr>
          <p:spPr>
            <a:xfrm>
              <a:off x="2008709" y="1069924"/>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Nachhaltigkeit</a:t>
              </a:r>
              <a:endParaRPr/>
            </a:p>
          </p:txBody>
        </p:sp>
        <p:sp>
          <p:nvSpPr>
            <p:cNvPr id="742" name="Google Shape;742;p28"/>
            <p:cNvSpPr txBox="1"/>
            <p:nvPr/>
          </p:nvSpPr>
          <p:spPr>
            <a:xfrm>
              <a:off x="5074758" y="285530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Verlässlichkeit</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5"/>
                                        </p:tgtEl>
                                        <p:attrNameLst>
                                          <p:attrName>style.visibility</p:attrName>
                                        </p:attrNameLst>
                                      </p:cBhvr>
                                      <p:to>
                                        <p:strVal val="visible"/>
                                      </p:to>
                                    </p:set>
                                    <p:animEffect filter="fade" transition="in">
                                      <p:cBhvr>
                                        <p:cTn dur="2000"/>
                                        <p:tgtEl>
                                          <p:spTgt spid="70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04">
                                            <p:txEl>
                                              <p:pRg end="0" st="0"/>
                                            </p:txEl>
                                          </p:spTgt>
                                        </p:tgtEl>
                                        <p:attrNameLst>
                                          <p:attrName>style.visibility</p:attrName>
                                        </p:attrNameLst>
                                      </p:cBhvr>
                                      <p:to>
                                        <p:strVal val="visible"/>
                                      </p:to>
                                    </p:set>
                                    <p:animEffect filter="fade" transition="in">
                                      <p:cBhvr>
                                        <p:cTn dur="500"/>
                                        <p:tgtEl>
                                          <p:spTgt spid="704">
                                            <p:txEl>
                                              <p:pRg end="0" st="0"/>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04">
                                            <p:txEl>
                                              <p:pRg end="1" st="1"/>
                                            </p:txEl>
                                          </p:spTgt>
                                        </p:tgtEl>
                                        <p:attrNameLst>
                                          <p:attrName>style.visibility</p:attrName>
                                        </p:attrNameLst>
                                      </p:cBhvr>
                                      <p:to>
                                        <p:strVal val="visible"/>
                                      </p:to>
                                    </p:set>
                                    <p:animEffect filter="fade" transition="in">
                                      <p:cBhvr>
                                        <p:cTn dur="500"/>
                                        <p:tgtEl>
                                          <p:spTgt spid="704">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04">
                                            <p:txEl>
                                              <p:pRg end="2" st="2"/>
                                            </p:txEl>
                                          </p:spTgt>
                                        </p:tgtEl>
                                        <p:attrNameLst>
                                          <p:attrName>style.visibility</p:attrName>
                                        </p:attrNameLst>
                                      </p:cBhvr>
                                      <p:to>
                                        <p:strVal val="visible"/>
                                      </p:to>
                                    </p:set>
                                    <p:animEffect filter="fade" transition="in">
                                      <p:cBhvr>
                                        <p:cTn dur="500"/>
                                        <p:tgtEl>
                                          <p:spTgt spid="70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29"/>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BEACHTEN SIE BEI DER AUSWAHL VON DLTH…</a:t>
            </a:r>
            <a:endParaRPr/>
          </a:p>
        </p:txBody>
      </p:sp>
      <p:sp>
        <p:nvSpPr>
          <p:cNvPr id="748" name="Google Shape;748;p29"/>
          <p:cNvSpPr txBox="1"/>
          <p:nvPr>
            <p:ph idx="1" type="body"/>
          </p:nvPr>
        </p:nvSpPr>
        <p:spPr>
          <a:xfrm>
            <a:off x="838200" y="1825625"/>
            <a:ext cx="4395281"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rPr b="1" lang="sl-SI"/>
              <a:t>Medienunterstützung</a:t>
            </a:r>
            <a:endParaRPr/>
          </a:p>
          <a:p>
            <a:pPr indent="-355600" lvl="1" marL="812800" rtl="0" algn="l">
              <a:lnSpc>
                <a:spcPct val="90000"/>
              </a:lnSpc>
              <a:spcBef>
                <a:spcPts val="500"/>
              </a:spcBef>
              <a:spcAft>
                <a:spcPts val="0"/>
              </a:spcAft>
              <a:buSzPts val="2400"/>
              <a:buChar char="▶"/>
            </a:pPr>
            <a:r>
              <a:rPr lang="sl-SI"/>
              <a:t>Welche Art von Medien kann ich mit diesem Gerät abspielen und erstellen?</a:t>
            </a:r>
            <a:endParaRPr/>
          </a:p>
        </p:txBody>
      </p:sp>
      <p:pic>
        <p:nvPicPr>
          <p:cNvPr descr="Music" id="749" name="Google Shape;749;p29"/>
          <p:cNvPicPr preferRelativeResize="0"/>
          <p:nvPr/>
        </p:nvPicPr>
        <p:blipFill rotWithShape="1">
          <a:blip r:embed="rId3">
            <a:alphaModFix/>
          </a:blip>
          <a:srcRect b="0" l="0" r="0" t="0"/>
          <a:stretch/>
        </p:blipFill>
        <p:spPr>
          <a:xfrm>
            <a:off x="10820124" y="2548716"/>
            <a:ext cx="1040479" cy="1040479"/>
          </a:xfrm>
          <a:prstGeom prst="rect">
            <a:avLst/>
          </a:prstGeom>
          <a:noFill/>
          <a:ln>
            <a:noFill/>
          </a:ln>
        </p:spPr>
      </p:pic>
      <p:grpSp>
        <p:nvGrpSpPr>
          <p:cNvPr id="750" name="Google Shape;750;p29"/>
          <p:cNvGrpSpPr/>
          <p:nvPr/>
        </p:nvGrpSpPr>
        <p:grpSpPr>
          <a:xfrm>
            <a:off x="5559140" y="1535875"/>
            <a:ext cx="6397245" cy="4745650"/>
            <a:chOff x="5559140" y="1535875"/>
            <a:chExt cx="6397245" cy="4745650"/>
          </a:xfrm>
        </p:grpSpPr>
        <p:grpSp>
          <p:nvGrpSpPr>
            <p:cNvPr id="751" name="Google Shape;751;p29"/>
            <p:cNvGrpSpPr/>
            <p:nvPr/>
          </p:nvGrpSpPr>
          <p:grpSpPr>
            <a:xfrm>
              <a:off x="5559140" y="1596573"/>
              <a:ext cx="6397245" cy="4684952"/>
              <a:chOff x="5559140" y="1596573"/>
              <a:chExt cx="6397245" cy="4684952"/>
            </a:xfrm>
          </p:grpSpPr>
          <p:pic>
            <p:nvPicPr>
              <p:cNvPr descr="Leaf" id="752" name="Google Shape;752;p29"/>
              <p:cNvPicPr preferRelativeResize="0"/>
              <p:nvPr/>
            </p:nvPicPr>
            <p:blipFill rotWithShape="1">
              <a:blip r:embed="rId4">
                <a:alphaModFix/>
              </a:blip>
              <a:srcRect b="0" l="0" r="0" t="0"/>
              <a:stretch/>
            </p:blipFill>
            <p:spPr>
              <a:xfrm>
                <a:off x="5677406" y="1611634"/>
                <a:ext cx="1176958" cy="1176958"/>
              </a:xfrm>
              <a:prstGeom prst="rect">
                <a:avLst/>
              </a:prstGeom>
              <a:noFill/>
              <a:ln>
                <a:noFill/>
              </a:ln>
            </p:spPr>
          </p:pic>
          <p:pic>
            <p:nvPicPr>
              <p:cNvPr descr="Full battery" id="753" name="Google Shape;753;p29"/>
              <p:cNvPicPr preferRelativeResize="0"/>
              <p:nvPr/>
            </p:nvPicPr>
            <p:blipFill rotWithShape="1">
              <a:blip r:embed="rId5">
                <a:alphaModFix/>
              </a:blip>
              <a:srcRect b="0" l="0" r="0" t="0"/>
              <a:stretch/>
            </p:blipFill>
            <p:spPr>
              <a:xfrm>
                <a:off x="5559140" y="3313512"/>
                <a:ext cx="1263148" cy="1263148"/>
              </a:xfrm>
              <a:prstGeom prst="rect">
                <a:avLst/>
              </a:prstGeom>
              <a:noFill/>
              <a:ln>
                <a:noFill/>
              </a:ln>
            </p:spPr>
          </p:pic>
          <p:pic>
            <p:nvPicPr>
              <p:cNvPr id="754" name="Google Shape;754;p29"/>
              <p:cNvPicPr preferRelativeResize="0"/>
              <p:nvPr/>
            </p:nvPicPr>
            <p:blipFill rotWithShape="1">
              <a:blip r:embed="rId6">
                <a:alphaModFix/>
              </a:blip>
              <a:srcRect b="0" l="0" r="0" t="0"/>
              <a:stretch/>
            </p:blipFill>
            <p:spPr>
              <a:xfrm>
                <a:off x="7465333" y="2538495"/>
                <a:ext cx="1085532" cy="1085532"/>
              </a:xfrm>
              <a:prstGeom prst="rect">
                <a:avLst/>
              </a:prstGeom>
              <a:noFill/>
              <a:ln>
                <a:noFill/>
              </a:ln>
            </p:spPr>
          </p:pic>
          <p:pic>
            <p:nvPicPr>
              <p:cNvPr descr="Music" id="755" name="Google Shape;755;p29"/>
              <p:cNvPicPr preferRelativeResize="0"/>
              <p:nvPr/>
            </p:nvPicPr>
            <p:blipFill rotWithShape="1">
              <a:blip r:embed="rId7">
                <a:alphaModFix/>
              </a:blip>
              <a:srcRect b="0" l="0" r="0" t="0"/>
              <a:stretch/>
            </p:blipFill>
            <p:spPr>
              <a:xfrm>
                <a:off x="10820124" y="2548716"/>
                <a:ext cx="1040479" cy="1040479"/>
              </a:xfrm>
              <a:prstGeom prst="rect">
                <a:avLst/>
              </a:prstGeom>
              <a:noFill/>
              <a:ln>
                <a:noFill/>
              </a:ln>
            </p:spPr>
          </p:pic>
          <p:pic>
            <p:nvPicPr>
              <p:cNvPr descr="Cursor" id="756" name="Google Shape;756;p29"/>
              <p:cNvPicPr preferRelativeResize="0"/>
              <p:nvPr/>
            </p:nvPicPr>
            <p:blipFill rotWithShape="1">
              <a:blip r:embed="rId8">
                <a:alphaModFix/>
              </a:blip>
              <a:srcRect b="0" l="0" r="0" t="0"/>
              <a:stretch/>
            </p:blipFill>
            <p:spPr>
              <a:xfrm>
                <a:off x="10915906" y="4272229"/>
                <a:ext cx="1040479" cy="1040479"/>
              </a:xfrm>
              <a:prstGeom prst="rect">
                <a:avLst/>
              </a:prstGeom>
              <a:noFill/>
              <a:ln>
                <a:noFill/>
              </a:ln>
            </p:spPr>
          </p:pic>
          <p:pic>
            <p:nvPicPr>
              <p:cNvPr descr="Venn diagram" id="757" name="Google Shape;757;p29"/>
              <p:cNvPicPr preferRelativeResize="0"/>
              <p:nvPr/>
            </p:nvPicPr>
            <p:blipFill rotWithShape="1">
              <a:blip r:embed="rId9">
                <a:alphaModFix/>
              </a:blip>
              <a:srcRect b="0" l="0" r="0" t="0"/>
              <a:stretch/>
            </p:blipFill>
            <p:spPr>
              <a:xfrm>
                <a:off x="6338551" y="2454287"/>
                <a:ext cx="1176958" cy="1176958"/>
              </a:xfrm>
              <a:prstGeom prst="rect">
                <a:avLst/>
              </a:prstGeom>
              <a:noFill/>
              <a:ln>
                <a:noFill/>
              </a:ln>
            </p:spPr>
          </p:pic>
          <p:pic>
            <p:nvPicPr>
              <p:cNvPr descr="Open hand with plant" id="758" name="Google Shape;758;p29"/>
              <p:cNvPicPr preferRelativeResize="0"/>
              <p:nvPr/>
            </p:nvPicPr>
            <p:blipFill rotWithShape="1">
              <a:blip r:embed="rId10">
                <a:alphaModFix/>
              </a:blip>
              <a:srcRect b="0" l="0" r="0" t="0"/>
              <a:stretch/>
            </p:blipFill>
            <p:spPr>
              <a:xfrm>
                <a:off x="8211774" y="4892549"/>
                <a:ext cx="1388976" cy="1388976"/>
              </a:xfrm>
              <a:prstGeom prst="rect">
                <a:avLst/>
              </a:prstGeom>
              <a:noFill/>
              <a:ln>
                <a:noFill/>
              </a:ln>
            </p:spPr>
          </p:pic>
          <p:pic>
            <p:nvPicPr>
              <p:cNvPr descr="Wrench" id="759" name="Google Shape;759;p29"/>
              <p:cNvPicPr preferRelativeResize="0"/>
              <p:nvPr/>
            </p:nvPicPr>
            <p:blipFill rotWithShape="1">
              <a:blip r:embed="rId11">
                <a:alphaModFix/>
              </a:blip>
              <a:srcRect b="0" l="0" r="0" t="0"/>
              <a:stretch/>
            </p:blipFill>
            <p:spPr>
              <a:xfrm rot="5400000">
                <a:off x="8686884" y="3352018"/>
                <a:ext cx="1021058" cy="1021058"/>
              </a:xfrm>
              <a:prstGeom prst="rect">
                <a:avLst/>
              </a:prstGeom>
              <a:noFill/>
              <a:ln>
                <a:noFill/>
              </a:ln>
            </p:spPr>
          </p:pic>
          <p:pic>
            <p:nvPicPr>
              <p:cNvPr descr="Piggy Bank" id="760" name="Google Shape;760;p29"/>
              <p:cNvPicPr preferRelativeResize="0"/>
              <p:nvPr/>
            </p:nvPicPr>
            <p:blipFill rotWithShape="1">
              <a:blip r:embed="rId12">
                <a:alphaModFix/>
              </a:blip>
              <a:srcRect b="0" l="0" r="0" t="0"/>
              <a:stretch/>
            </p:blipFill>
            <p:spPr>
              <a:xfrm>
                <a:off x="5578554" y="5078383"/>
                <a:ext cx="1135192" cy="1135192"/>
              </a:xfrm>
              <a:prstGeom prst="rect">
                <a:avLst/>
              </a:prstGeom>
              <a:noFill/>
              <a:ln>
                <a:noFill/>
              </a:ln>
            </p:spPr>
          </p:pic>
          <p:pic>
            <p:nvPicPr>
              <p:cNvPr descr="Lock" id="761" name="Google Shape;761;p29"/>
              <p:cNvPicPr preferRelativeResize="0"/>
              <p:nvPr/>
            </p:nvPicPr>
            <p:blipFill rotWithShape="1">
              <a:blip r:embed="rId13">
                <a:alphaModFix/>
              </a:blip>
              <a:srcRect b="0" l="0" r="0" t="0"/>
              <a:stretch/>
            </p:blipFill>
            <p:spPr>
              <a:xfrm>
                <a:off x="9676765" y="5090502"/>
                <a:ext cx="1040479" cy="1040479"/>
              </a:xfrm>
              <a:prstGeom prst="rect">
                <a:avLst/>
              </a:prstGeom>
              <a:noFill/>
              <a:ln>
                <a:noFill/>
              </a:ln>
            </p:spPr>
          </p:pic>
          <p:pic>
            <p:nvPicPr>
              <p:cNvPr descr="Puzzle pieces" id="762" name="Google Shape;762;p29"/>
              <p:cNvPicPr preferRelativeResize="0"/>
              <p:nvPr/>
            </p:nvPicPr>
            <p:blipFill rotWithShape="1">
              <a:blip r:embed="rId14">
                <a:alphaModFix/>
              </a:blip>
              <a:srcRect b="0" l="0" r="0" t="0"/>
              <a:stretch/>
            </p:blipFill>
            <p:spPr>
              <a:xfrm>
                <a:off x="7693867" y="4068962"/>
                <a:ext cx="1226084" cy="1226084"/>
              </a:xfrm>
              <a:prstGeom prst="rect">
                <a:avLst/>
              </a:prstGeom>
              <a:noFill/>
              <a:ln>
                <a:noFill/>
              </a:ln>
            </p:spPr>
          </p:pic>
          <p:pic>
            <p:nvPicPr>
              <p:cNvPr descr="Network" id="763" name="Google Shape;763;p29"/>
              <p:cNvPicPr preferRelativeResize="0"/>
              <p:nvPr/>
            </p:nvPicPr>
            <p:blipFill rotWithShape="1">
              <a:blip r:embed="rId15">
                <a:alphaModFix/>
              </a:blip>
              <a:srcRect b="0" l="0" r="0" t="0"/>
              <a:stretch/>
            </p:blipFill>
            <p:spPr>
              <a:xfrm>
                <a:off x="6531206" y="4285573"/>
                <a:ext cx="1111409" cy="1111409"/>
              </a:xfrm>
              <a:prstGeom prst="rect">
                <a:avLst/>
              </a:prstGeom>
              <a:noFill/>
              <a:ln>
                <a:noFill/>
              </a:ln>
            </p:spPr>
          </p:pic>
          <p:pic>
            <p:nvPicPr>
              <p:cNvPr descr="Heart" id="764" name="Google Shape;764;p29"/>
              <p:cNvPicPr preferRelativeResize="0"/>
              <p:nvPr/>
            </p:nvPicPr>
            <p:blipFill rotWithShape="1">
              <a:blip r:embed="rId16">
                <a:alphaModFix/>
              </a:blip>
              <a:srcRect b="0" l="0" r="0" t="0"/>
              <a:stretch/>
            </p:blipFill>
            <p:spPr>
              <a:xfrm>
                <a:off x="9808065" y="3416285"/>
                <a:ext cx="1111409" cy="1111409"/>
              </a:xfrm>
              <a:prstGeom prst="rect">
                <a:avLst/>
              </a:prstGeom>
              <a:noFill/>
              <a:ln>
                <a:noFill/>
              </a:ln>
            </p:spPr>
          </p:pic>
          <p:pic>
            <p:nvPicPr>
              <p:cNvPr descr="Suitcase" id="765" name="Google Shape;765;p29"/>
              <p:cNvPicPr preferRelativeResize="0"/>
              <p:nvPr/>
            </p:nvPicPr>
            <p:blipFill rotWithShape="1">
              <a:blip r:embed="rId17">
                <a:alphaModFix/>
              </a:blip>
              <a:srcRect b="0" l="0" r="0" t="0"/>
              <a:stretch/>
            </p:blipFill>
            <p:spPr>
              <a:xfrm>
                <a:off x="9850097" y="1596573"/>
                <a:ext cx="1165726" cy="1165726"/>
              </a:xfrm>
              <a:prstGeom prst="rect">
                <a:avLst/>
              </a:prstGeom>
              <a:noFill/>
              <a:ln>
                <a:noFill/>
              </a:ln>
            </p:spPr>
          </p:pic>
        </p:grpSp>
        <p:pic>
          <p:nvPicPr>
            <p:cNvPr descr="Stream" id="766" name="Google Shape;766;p29"/>
            <p:cNvPicPr preferRelativeResize="0"/>
            <p:nvPr/>
          </p:nvPicPr>
          <p:blipFill rotWithShape="1">
            <a:blip r:embed="rId18">
              <a:alphaModFix/>
            </a:blip>
            <a:srcRect b="0" l="0" r="0" t="0"/>
            <a:stretch/>
          </p:blipFill>
          <p:spPr>
            <a:xfrm>
              <a:off x="8073569" y="1535875"/>
              <a:ext cx="1254734" cy="1254734"/>
            </a:xfrm>
            <a:prstGeom prst="rect">
              <a:avLst/>
            </a:prstGeom>
            <a:noFill/>
            <a:ln>
              <a:noFill/>
            </a:ln>
          </p:spPr>
        </p:pic>
      </p:grpSp>
      <p:grpSp>
        <p:nvGrpSpPr>
          <p:cNvPr id="767" name="Google Shape;767;p29"/>
          <p:cNvGrpSpPr/>
          <p:nvPr/>
        </p:nvGrpSpPr>
        <p:grpSpPr>
          <a:xfrm>
            <a:off x="5431517" y="1796433"/>
            <a:ext cx="6389293" cy="4320000"/>
            <a:chOff x="1987389" y="1054755"/>
            <a:chExt cx="9233687" cy="4533790"/>
          </a:xfrm>
        </p:grpSpPr>
        <p:sp>
          <p:nvSpPr>
            <p:cNvPr id="768" name="Google Shape;768;p29"/>
            <p:cNvSpPr txBox="1"/>
            <p:nvPr/>
          </p:nvSpPr>
          <p:spPr>
            <a:xfrm>
              <a:off x="5064098" y="1069924"/>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Konnektivität</a:t>
              </a:r>
              <a:endParaRPr/>
            </a:p>
          </p:txBody>
        </p:sp>
        <p:sp>
          <p:nvSpPr>
            <p:cNvPr id="769" name="Google Shape;769;p29"/>
            <p:cNvSpPr txBox="1"/>
            <p:nvPr/>
          </p:nvSpPr>
          <p:spPr>
            <a:xfrm>
              <a:off x="5047389" y="374906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Erweiterungs-möglichkeiten</a:t>
              </a:r>
              <a:endParaRPr/>
            </a:p>
          </p:txBody>
        </p:sp>
        <p:sp>
          <p:nvSpPr>
            <p:cNvPr id="770" name="Google Shape;770;p29"/>
            <p:cNvSpPr txBox="1"/>
            <p:nvPr/>
          </p:nvSpPr>
          <p:spPr>
            <a:xfrm>
              <a:off x="2008709" y="3774158"/>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Verknüpfungs-möglichkeiten</a:t>
              </a:r>
              <a:endParaRPr/>
            </a:p>
          </p:txBody>
        </p:sp>
        <p:sp>
          <p:nvSpPr>
            <p:cNvPr id="771" name="Google Shape;771;p29"/>
            <p:cNvSpPr txBox="1"/>
            <p:nvPr/>
          </p:nvSpPr>
          <p:spPr>
            <a:xfrm>
              <a:off x="8107390" y="105475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Transportier-barkeit</a:t>
              </a:r>
              <a:endParaRPr/>
            </a:p>
          </p:txBody>
        </p:sp>
        <p:sp>
          <p:nvSpPr>
            <p:cNvPr id="772" name="Google Shape;772;p29"/>
            <p:cNvSpPr txBox="1"/>
            <p:nvPr/>
          </p:nvSpPr>
          <p:spPr>
            <a:xfrm>
              <a:off x="2020806" y="195942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Multifunktion-alität</a:t>
              </a:r>
              <a:endParaRPr/>
            </a:p>
          </p:txBody>
        </p:sp>
        <p:sp>
          <p:nvSpPr>
            <p:cNvPr id="773" name="Google Shape;773;p29"/>
            <p:cNvSpPr txBox="1"/>
            <p:nvPr/>
          </p:nvSpPr>
          <p:spPr>
            <a:xfrm>
              <a:off x="5064098" y="468854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Umwelt-einfluss</a:t>
              </a:r>
              <a:endParaRPr/>
            </a:p>
          </p:txBody>
        </p:sp>
        <p:sp>
          <p:nvSpPr>
            <p:cNvPr id="774" name="Google Shape;774;p29"/>
            <p:cNvSpPr txBox="1"/>
            <p:nvPr/>
          </p:nvSpPr>
          <p:spPr>
            <a:xfrm>
              <a:off x="5046738" y="208078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Speicher</a:t>
              </a:r>
              <a:endParaRPr/>
            </a:p>
          </p:txBody>
        </p:sp>
        <p:sp>
          <p:nvSpPr>
            <p:cNvPr id="775" name="Google Shape;775;p29"/>
            <p:cNvSpPr txBox="1"/>
            <p:nvPr/>
          </p:nvSpPr>
          <p:spPr>
            <a:xfrm>
              <a:off x="2008709" y="2848926"/>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Strom-verbrauch</a:t>
              </a:r>
              <a:endParaRPr/>
            </a:p>
          </p:txBody>
        </p:sp>
        <p:sp>
          <p:nvSpPr>
            <p:cNvPr id="776" name="Google Shape;776;p29"/>
            <p:cNvSpPr txBox="1"/>
            <p:nvPr/>
          </p:nvSpPr>
          <p:spPr>
            <a:xfrm>
              <a:off x="8140807" y="195942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Medien-unterstützung</a:t>
              </a:r>
              <a:endParaRPr/>
            </a:p>
          </p:txBody>
        </p:sp>
        <p:sp>
          <p:nvSpPr>
            <p:cNvPr id="777" name="Google Shape;777;p29"/>
            <p:cNvSpPr txBox="1"/>
            <p:nvPr/>
          </p:nvSpPr>
          <p:spPr>
            <a:xfrm>
              <a:off x="8136184" y="3762079"/>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Benutzer-oberfläche</a:t>
              </a:r>
              <a:endParaRPr/>
            </a:p>
          </p:txBody>
        </p:sp>
        <p:sp>
          <p:nvSpPr>
            <p:cNvPr id="778" name="Google Shape;778;p29"/>
            <p:cNvSpPr txBox="1"/>
            <p:nvPr/>
          </p:nvSpPr>
          <p:spPr>
            <a:xfrm>
              <a:off x="8131585" y="2840131"/>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Nutzungs-freundlichkeit</a:t>
              </a:r>
              <a:endParaRPr/>
            </a:p>
          </p:txBody>
        </p:sp>
        <p:sp>
          <p:nvSpPr>
            <p:cNvPr id="779" name="Google Shape;779;p29"/>
            <p:cNvSpPr txBox="1"/>
            <p:nvPr/>
          </p:nvSpPr>
          <p:spPr>
            <a:xfrm>
              <a:off x="1987389" y="4679757"/>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Budget</a:t>
              </a:r>
              <a:endParaRPr/>
            </a:p>
          </p:txBody>
        </p:sp>
        <p:sp>
          <p:nvSpPr>
            <p:cNvPr id="780" name="Google Shape;780;p29"/>
            <p:cNvSpPr txBox="1"/>
            <p:nvPr/>
          </p:nvSpPr>
          <p:spPr>
            <a:xfrm>
              <a:off x="8161076" y="4679757"/>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Sicherheit</a:t>
              </a:r>
              <a:endParaRPr/>
            </a:p>
          </p:txBody>
        </p:sp>
        <p:sp>
          <p:nvSpPr>
            <p:cNvPr id="781" name="Google Shape;781;p29"/>
            <p:cNvSpPr txBox="1"/>
            <p:nvPr/>
          </p:nvSpPr>
          <p:spPr>
            <a:xfrm>
              <a:off x="2008709" y="1069924"/>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Nachhaltigkeit</a:t>
              </a:r>
              <a:endParaRPr/>
            </a:p>
          </p:txBody>
        </p:sp>
        <p:sp>
          <p:nvSpPr>
            <p:cNvPr id="782" name="Google Shape;782;p29"/>
            <p:cNvSpPr txBox="1"/>
            <p:nvPr/>
          </p:nvSpPr>
          <p:spPr>
            <a:xfrm>
              <a:off x="5074758" y="285530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Verlässlichkeit</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9"/>
                                        </p:tgtEl>
                                        <p:attrNameLst>
                                          <p:attrName>style.visibility</p:attrName>
                                        </p:attrNameLst>
                                      </p:cBhvr>
                                      <p:to>
                                        <p:strVal val="visible"/>
                                      </p:to>
                                    </p:set>
                                    <p:animEffect filter="fade" transition="in">
                                      <p:cBhvr>
                                        <p:cTn dur="2000"/>
                                        <p:tgtEl>
                                          <p:spTgt spid="74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48">
                                            <p:txEl>
                                              <p:pRg end="0" st="0"/>
                                            </p:txEl>
                                          </p:spTgt>
                                        </p:tgtEl>
                                        <p:attrNameLst>
                                          <p:attrName>style.visibility</p:attrName>
                                        </p:attrNameLst>
                                      </p:cBhvr>
                                      <p:to>
                                        <p:strVal val="visible"/>
                                      </p:to>
                                    </p:set>
                                    <p:animEffect filter="fade" transition="in">
                                      <p:cBhvr>
                                        <p:cTn dur="500"/>
                                        <p:tgtEl>
                                          <p:spTgt spid="748">
                                            <p:txEl>
                                              <p:pRg end="0" st="0"/>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48">
                                            <p:txEl>
                                              <p:pRg end="1" st="1"/>
                                            </p:txEl>
                                          </p:spTgt>
                                        </p:tgtEl>
                                        <p:attrNameLst>
                                          <p:attrName>style.visibility</p:attrName>
                                        </p:attrNameLst>
                                      </p:cBhvr>
                                      <p:to>
                                        <p:strVal val="visible"/>
                                      </p:to>
                                    </p:set>
                                    <p:animEffect filter="fade" transition="in">
                                      <p:cBhvr>
                                        <p:cTn dur="500"/>
                                        <p:tgtEl>
                                          <p:spTgt spid="74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3"/>
          <p:cNvSpPr txBox="1"/>
          <p:nvPr>
            <p:ph type="title"/>
          </p:nvPr>
        </p:nvSpPr>
        <p:spPr>
          <a:xfrm>
            <a:off x="853107" y="1309829"/>
            <a:ext cx="10515600" cy="3294828"/>
          </a:xfrm>
          <a:prstGeom prst="rect">
            <a:avLst/>
          </a:prstGeom>
          <a:solidFill>
            <a:srgbClr val="FFFFFF">
              <a:alpha val="84705"/>
            </a:srgbClr>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Black"/>
              <a:buNone/>
            </a:pPr>
            <a:r>
              <a:rPr lang="sl-SI"/>
              <a:t>Einführung in Digitale Lerntechnologie: </a:t>
            </a:r>
            <a:br>
              <a:rPr lang="sl-SI"/>
            </a:br>
            <a:r>
              <a:rPr lang="sl-SI"/>
              <a:t>Hardware (DLTH)</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30"/>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BEACHTEN SIE BEI DER AUSWAHL VON DLTH…</a:t>
            </a:r>
            <a:endParaRPr/>
          </a:p>
        </p:txBody>
      </p:sp>
      <p:sp>
        <p:nvSpPr>
          <p:cNvPr id="789" name="Google Shape;789;p30"/>
          <p:cNvSpPr txBox="1"/>
          <p:nvPr>
            <p:ph idx="1" type="body"/>
          </p:nvPr>
        </p:nvSpPr>
        <p:spPr>
          <a:xfrm>
            <a:off x="838200" y="1825625"/>
            <a:ext cx="4395281"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rPr b="1" lang="sl-SI"/>
              <a:t>Budget</a:t>
            </a:r>
            <a:r>
              <a:rPr lang="sl-SI"/>
              <a:t> </a:t>
            </a:r>
            <a:endParaRPr/>
          </a:p>
          <a:p>
            <a:pPr indent="-355600" lvl="1" marL="812800" rtl="0" algn="l">
              <a:lnSpc>
                <a:spcPct val="90000"/>
              </a:lnSpc>
              <a:spcBef>
                <a:spcPts val="500"/>
              </a:spcBef>
              <a:spcAft>
                <a:spcPts val="0"/>
              </a:spcAft>
              <a:buSzPts val="2400"/>
              <a:buChar char="▶"/>
            </a:pPr>
            <a:r>
              <a:rPr lang="sl-SI"/>
              <a:t>Wie viel kostet dieses Gerät?</a:t>
            </a:r>
            <a:endParaRPr/>
          </a:p>
          <a:p>
            <a:pPr indent="-355600" lvl="1" marL="812800" rtl="0" algn="l">
              <a:lnSpc>
                <a:spcPct val="90000"/>
              </a:lnSpc>
              <a:spcBef>
                <a:spcPts val="500"/>
              </a:spcBef>
              <a:spcAft>
                <a:spcPts val="0"/>
              </a:spcAft>
              <a:buSzPts val="2400"/>
              <a:buChar char="▶"/>
            </a:pPr>
            <a:r>
              <a:rPr lang="sl-SI"/>
              <a:t>Welche Kosten sind in den Folgejahren zu erwarten?</a:t>
            </a:r>
            <a:endParaRPr/>
          </a:p>
          <a:p>
            <a:pPr indent="-355600" lvl="1" marL="812800" rtl="0" algn="l">
              <a:lnSpc>
                <a:spcPct val="90000"/>
              </a:lnSpc>
              <a:spcBef>
                <a:spcPts val="500"/>
              </a:spcBef>
              <a:spcAft>
                <a:spcPts val="0"/>
              </a:spcAft>
              <a:buSzPts val="2400"/>
              <a:buChar char="▶"/>
            </a:pPr>
            <a:r>
              <a:rPr lang="sl-SI"/>
              <a:t>Gibt es irgendwelche "versteckten Kosten"?</a:t>
            </a:r>
            <a:endParaRPr/>
          </a:p>
        </p:txBody>
      </p:sp>
      <p:pic>
        <p:nvPicPr>
          <p:cNvPr descr="Piggy Bank" id="790" name="Google Shape;790;p30"/>
          <p:cNvPicPr preferRelativeResize="0"/>
          <p:nvPr/>
        </p:nvPicPr>
        <p:blipFill rotWithShape="1">
          <a:blip r:embed="rId3">
            <a:alphaModFix/>
          </a:blip>
          <a:srcRect b="0" l="0" r="0" t="0"/>
          <a:stretch/>
        </p:blipFill>
        <p:spPr>
          <a:xfrm>
            <a:off x="5558884" y="5090326"/>
            <a:ext cx="1135192" cy="1135192"/>
          </a:xfrm>
          <a:prstGeom prst="rect">
            <a:avLst/>
          </a:prstGeom>
          <a:noFill/>
          <a:ln>
            <a:noFill/>
          </a:ln>
        </p:spPr>
      </p:pic>
      <p:grpSp>
        <p:nvGrpSpPr>
          <p:cNvPr id="791" name="Google Shape;791;p30"/>
          <p:cNvGrpSpPr/>
          <p:nvPr/>
        </p:nvGrpSpPr>
        <p:grpSpPr>
          <a:xfrm>
            <a:off x="5559140" y="1535875"/>
            <a:ext cx="6397245" cy="4745650"/>
            <a:chOff x="5559140" y="1535875"/>
            <a:chExt cx="6397245" cy="4745650"/>
          </a:xfrm>
        </p:grpSpPr>
        <p:grpSp>
          <p:nvGrpSpPr>
            <p:cNvPr id="792" name="Google Shape;792;p30"/>
            <p:cNvGrpSpPr/>
            <p:nvPr/>
          </p:nvGrpSpPr>
          <p:grpSpPr>
            <a:xfrm>
              <a:off x="5559140" y="1596573"/>
              <a:ext cx="6397245" cy="4684952"/>
              <a:chOff x="5559140" y="1596573"/>
              <a:chExt cx="6397245" cy="4684952"/>
            </a:xfrm>
          </p:grpSpPr>
          <p:pic>
            <p:nvPicPr>
              <p:cNvPr descr="Leaf" id="793" name="Google Shape;793;p30"/>
              <p:cNvPicPr preferRelativeResize="0"/>
              <p:nvPr/>
            </p:nvPicPr>
            <p:blipFill rotWithShape="1">
              <a:blip r:embed="rId4">
                <a:alphaModFix/>
              </a:blip>
              <a:srcRect b="0" l="0" r="0" t="0"/>
              <a:stretch/>
            </p:blipFill>
            <p:spPr>
              <a:xfrm>
                <a:off x="5677406" y="1611634"/>
                <a:ext cx="1176958" cy="1176958"/>
              </a:xfrm>
              <a:prstGeom prst="rect">
                <a:avLst/>
              </a:prstGeom>
              <a:noFill/>
              <a:ln>
                <a:noFill/>
              </a:ln>
            </p:spPr>
          </p:pic>
          <p:pic>
            <p:nvPicPr>
              <p:cNvPr descr="Full battery" id="794" name="Google Shape;794;p30"/>
              <p:cNvPicPr preferRelativeResize="0"/>
              <p:nvPr/>
            </p:nvPicPr>
            <p:blipFill rotWithShape="1">
              <a:blip r:embed="rId5">
                <a:alphaModFix/>
              </a:blip>
              <a:srcRect b="0" l="0" r="0" t="0"/>
              <a:stretch/>
            </p:blipFill>
            <p:spPr>
              <a:xfrm>
                <a:off x="5559140" y="3313512"/>
                <a:ext cx="1263148" cy="1263148"/>
              </a:xfrm>
              <a:prstGeom prst="rect">
                <a:avLst/>
              </a:prstGeom>
              <a:noFill/>
              <a:ln>
                <a:noFill/>
              </a:ln>
            </p:spPr>
          </p:pic>
          <p:pic>
            <p:nvPicPr>
              <p:cNvPr id="795" name="Google Shape;795;p30"/>
              <p:cNvPicPr preferRelativeResize="0"/>
              <p:nvPr/>
            </p:nvPicPr>
            <p:blipFill rotWithShape="1">
              <a:blip r:embed="rId6">
                <a:alphaModFix/>
              </a:blip>
              <a:srcRect b="0" l="0" r="0" t="0"/>
              <a:stretch/>
            </p:blipFill>
            <p:spPr>
              <a:xfrm>
                <a:off x="7465333" y="2538495"/>
                <a:ext cx="1085532" cy="1085532"/>
              </a:xfrm>
              <a:prstGeom prst="rect">
                <a:avLst/>
              </a:prstGeom>
              <a:noFill/>
              <a:ln>
                <a:noFill/>
              </a:ln>
            </p:spPr>
          </p:pic>
          <p:pic>
            <p:nvPicPr>
              <p:cNvPr descr="Music" id="796" name="Google Shape;796;p30"/>
              <p:cNvPicPr preferRelativeResize="0"/>
              <p:nvPr/>
            </p:nvPicPr>
            <p:blipFill rotWithShape="1">
              <a:blip r:embed="rId7">
                <a:alphaModFix/>
              </a:blip>
              <a:srcRect b="0" l="0" r="0" t="0"/>
              <a:stretch/>
            </p:blipFill>
            <p:spPr>
              <a:xfrm>
                <a:off x="10820124" y="2548716"/>
                <a:ext cx="1040479" cy="1040479"/>
              </a:xfrm>
              <a:prstGeom prst="rect">
                <a:avLst/>
              </a:prstGeom>
              <a:noFill/>
              <a:ln>
                <a:noFill/>
              </a:ln>
            </p:spPr>
          </p:pic>
          <p:pic>
            <p:nvPicPr>
              <p:cNvPr descr="Cursor" id="797" name="Google Shape;797;p30"/>
              <p:cNvPicPr preferRelativeResize="0"/>
              <p:nvPr/>
            </p:nvPicPr>
            <p:blipFill rotWithShape="1">
              <a:blip r:embed="rId8">
                <a:alphaModFix/>
              </a:blip>
              <a:srcRect b="0" l="0" r="0" t="0"/>
              <a:stretch/>
            </p:blipFill>
            <p:spPr>
              <a:xfrm>
                <a:off x="10915906" y="4272229"/>
                <a:ext cx="1040479" cy="1040479"/>
              </a:xfrm>
              <a:prstGeom prst="rect">
                <a:avLst/>
              </a:prstGeom>
              <a:noFill/>
              <a:ln>
                <a:noFill/>
              </a:ln>
            </p:spPr>
          </p:pic>
          <p:pic>
            <p:nvPicPr>
              <p:cNvPr descr="Venn diagram" id="798" name="Google Shape;798;p30"/>
              <p:cNvPicPr preferRelativeResize="0"/>
              <p:nvPr/>
            </p:nvPicPr>
            <p:blipFill rotWithShape="1">
              <a:blip r:embed="rId9">
                <a:alphaModFix/>
              </a:blip>
              <a:srcRect b="0" l="0" r="0" t="0"/>
              <a:stretch/>
            </p:blipFill>
            <p:spPr>
              <a:xfrm>
                <a:off x="6338551" y="2454287"/>
                <a:ext cx="1176958" cy="1176958"/>
              </a:xfrm>
              <a:prstGeom prst="rect">
                <a:avLst/>
              </a:prstGeom>
              <a:noFill/>
              <a:ln>
                <a:noFill/>
              </a:ln>
            </p:spPr>
          </p:pic>
          <p:pic>
            <p:nvPicPr>
              <p:cNvPr descr="Open hand with plant" id="799" name="Google Shape;799;p30"/>
              <p:cNvPicPr preferRelativeResize="0"/>
              <p:nvPr/>
            </p:nvPicPr>
            <p:blipFill rotWithShape="1">
              <a:blip r:embed="rId10">
                <a:alphaModFix/>
              </a:blip>
              <a:srcRect b="0" l="0" r="0" t="0"/>
              <a:stretch/>
            </p:blipFill>
            <p:spPr>
              <a:xfrm>
                <a:off x="8211774" y="4892549"/>
                <a:ext cx="1388976" cy="1388976"/>
              </a:xfrm>
              <a:prstGeom prst="rect">
                <a:avLst/>
              </a:prstGeom>
              <a:noFill/>
              <a:ln>
                <a:noFill/>
              </a:ln>
            </p:spPr>
          </p:pic>
          <p:pic>
            <p:nvPicPr>
              <p:cNvPr descr="Wrench" id="800" name="Google Shape;800;p30"/>
              <p:cNvPicPr preferRelativeResize="0"/>
              <p:nvPr/>
            </p:nvPicPr>
            <p:blipFill rotWithShape="1">
              <a:blip r:embed="rId11">
                <a:alphaModFix/>
              </a:blip>
              <a:srcRect b="0" l="0" r="0" t="0"/>
              <a:stretch/>
            </p:blipFill>
            <p:spPr>
              <a:xfrm rot="5400000">
                <a:off x="8686884" y="3352018"/>
                <a:ext cx="1021058" cy="1021058"/>
              </a:xfrm>
              <a:prstGeom prst="rect">
                <a:avLst/>
              </a:prstGeom>
              <a:noFill/>
              <a:ln>
                <a:noFill/>
              </a:ln>
            </p:spPr>
          </p:pic>
          <p:pic>
            <p:nvPicPr>
              <p:cNvPr descr="Piggy Bank" id="801" name="Google Shape;801;p30"/>
              <p:cNvPicPr preferRelativeResize="0"/>
              <p:nvPr/>
            </p:nvPicPr>
            <p:blipFill rotWithShape="1">
              <a:blip r:embed="rId12">
                <a:alphaModFix/>
              </a:blip>
              <a:srcRect b="0" l="0" r="0" t="0"/>
              <a:stretch/>
            </p:blipFill>
            <p:spPr>
              <a:xfrm>
                <a:off x="5578554" y="5078383"/>
                <a:ext cx="1135192" cy="1135192"/>
              </a:xfrm>
              <a:prstGeom prst="rect">
                <a:avLst/>
              </a:prstGeom>
              <a:noFill/>
              <a:ln>
                <a:noFill/>
              </a:ln>
            </p:spPr>
          </p:pic>
          <p:pic>
            <p:nvPicPr>
              <p:cNvPr descr="Lock" id="802" name="Google Shape;802;p30"/>
              <p:cNvPicPr preferRelativeResize="0"/>
              <p:nvPr/>
            </p:nvPicPr>
            <p:blipFill rotWithShape="1">
              <a:blip r:embed="rId13">
                <a:alphaModFix/>
              </a:blip>
              <a:srcRect b="0" l="0" r="0" t="0"/>
              <a:stretch/>
            </p:blipFill>
            <p:spPr>
              <a:xfrm>
                <a:off x="9676765" y="5090502"/>
                <a:ext cx="1040479" cy="1040479"/>
              </a:xfrm>
              <a:prstGeom prst="rect">
                <a:avLst/>
              </a:prstGeom>
              <a:noFill/>
              <a:ln>
                <a:noFill/>
              </a:ln>
            </p:spPr>
          </p:pic>
          <p:pic>
            <p:nvPicPr>
              <p:cNvPr descr="Puzzle pieces" id="803" name="Google Shape;803;p30"/>
              <p:cNvPicPr preferRelativeResize="0"/>
              <p:nvPr/>
            </p:nvPicPr>
            <p:blipFill rotWithShape="1">
              <a:blip r:embed="rId14">
                <a:alphaModFix/>
              </a:blip>
              <a:srcRect b="0" l="0" r="0" t="0"/>
              <a:stretch/>
            </p:blipFill>
            <p:spPr>
              <a:xfrm>
                <a:off x="7693867" y="4068962"/>
                <a:ext cx="1226084" cy="1226084"/>
              </a:xfrm>
              <a:prstGeom prst="rect">
                <a:avLst/>
              </a:prstGeom>
              <a:noFill/>
              <a:ln>
                <a:noFill/>
              </a:ln>
            </p:spPr>
          </p:pic>
          <p:pic>
            <p:nvPicPr>
              <p:cNvPr descr="Network" id="804" name="Google Shape;804;p30"/>
              <p:cNvPicPr preferRelativeResize="0"/>
              <p:nvPr/>
            </p:nvPicPr>
            <p:blipFill rotWithShape="1">
              <a:blip r:embed="rId15">
                <a:alphaModFix/>
              </a:blip>
              <a:srcRect b="0" l="0" r="0" t="0"/>
              <a:stretch/>
            </p:blipFill>
            <p:spPr>
              <a:xfrm>
                <a:off x="6531206" y="4285573"/>
                <a:ext cx="1111409" cy="1111409"/>
              </a:xfrm>
              <a:prstGeom prst="rect">
                <a:avLst/>
              </a:prstGeom>
              <a:noFill/>
              <a:ln>
                <a:noFill/>
              </a:ln>
            </p:spPr>
          </p:pic>
          <p:pic>
            <p:nvPicPr>
              <p:cNvPr descr="Heart" id="805" name="Google Shape;805;p30"/>
              <p:cNvPicPr preferRelativeResize="0"/>
              <p:nvPr/>
            </p:nvPicPr>
            <p:blipFill rotWithShape="1">
              <a:blip r:embed="rId16">
                <a:alphaModFix/>
              </a:blip>
              <a:srcRect b="0" l="0" r="0" t="0"/>
              <a:stretch/>
            </p:blipFill>
            <p:spPr>
              <a:xfrm>
                <a:off x="9808065" y="3416285"/>
                <a:ext cx="1111409" cy="1111409"/>
              </a:xfrm>
              <a:prstGeom prst="rect">
                <a:avLst/>
              </a:prstGeom>
              <a:noFill/>
              <a:ln>
                <a:noFill/>
              </a:ln>
            </p:spPr>
          </p:pic>
          <p:pic>
            <p:nvPicPr>
              <p:cNvPr descr="Suitcase" id="806" name="Google Shape;806;p30"/>
              <p:cNvPicPr preferRelativeResize="0"/>
              <p:nvPr/>
            </p:nvPicPr>
            <p:blipFill rotWithShape="1">
              <a:blip r:embed="rId17">
                <a:alphaModFix/>
              </a:blip>
              <a:srcRect b="0" l="0" r="0" t="0"/>
              <a:stretch/>
            </p:blipFill>
            <p:spPr>
              <a:xfrm>
                <a:off x="9850097" y="1596573"/>
                <a:ext cx="1165726" cy="1165726"/>
              </a:xfrm>
              <a:prstGeom prst="rect">
                <a:avLst/>
              </a:prstGeom>
              <a:noFill/>
              <a:ln>
                <a:noFill/>
              </a:ln>
            </p:spPr>
          </p:pic>
        </p:grpSp>
        <p:pic>
          <p:nvPicPr>
            <p:cNvPr descr="Stream" id="807" name="Google Shape;807;p30"/>
            <p:cNvPicPr preferRelativeResize="0"/>
            <p:nvPr/>
          </p:nvPicPr>
          <p:blipFill rotWithShape="1">
            <a:blip r:embed="rId18">
              <a:alphaModFix/>
            </a:blip>
            <a:srcRect b="0" l="0" r="0" t="0"/>
            <a:stretch/>
          </p:blipFill>
          <p:spPr>
            <a:xfrm>
              <a:off x="8073569" y="1535875"/>
              <a:ext cx="1254734" cy="1254734"/>
            </a:xfrm>
            <a:prstGeom prst="rect">
              <a:avLst/>
            </a:prstGeom>
            <a:noFill/>
            <a:ln>
              <a:noFill/>
            </a:ln>
          </p:spPr>
        </p:pic>
      </p:grpSp>
      <p:grpSp>
        <p:nvGrpSpPr>
          <p:cNvPr id="808" name="Google Shape;808;p30"/>
          <p:cNvGrpSpPr/>
          <p:nvPr/>
        </p:nvGrpSpPr>
        <p:grpSpPr>
          <a:xfrm>
            <a:off x="5431517" y="1796433"/>
            <a:ext cx="6389293" cy="4320000"/>
            <a:chOff x="1987389" y="1054755"/>
            <a:chExt cx="9233687" cy="4533790"/>
          </a:xfrm>
        </p:grpSpPr>
        <p:sp>
          <p:nvSpPr>
            <p:cNvPr id="809" name="Google Shape;809;p30"/>
            <p:cNvSpPr txBox="1"/>
            <p:nvPr/>
          </p:nvSpPr>
          <p:spPr>
            <a:xfrm>
              <a:off x="5064098" y="1069924"/>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Konnektivität</a:t>
              </a:r>
              <a:endParaRPr/>
            </a:p>
          </p:txBody>
        </p:sp>
        <p:sp>
          <p:nvSpPr>
            <p:cNvPr id="810" name="Google Shape;810;p30"/>
            <p:cNvSpPr txBox="1"/>
            <p:nvPr/>
          </p:nvSpPr>
          <p:spPr>
            <a:xfrm>
              <a:off x="5047389" y="374906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Erweiterungs-möglichkeiten</a:t>
              </a:r>
              <a:endParaRPr/>
            </a:p>
          </p:txBody>
        </p:sp>
        <p:sp>
          <p:nvSpPr>
            <p:cNvPr id="811" name="Google Shape;811;p30"/>
            <p:cNvSpPr txBox="1"/>
            <p:nvPr/>
          </p:nvSpPr>
          <p:spPr>
            <a:xfrm>
              <a:off x="2008709" y="3774158"/>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Verknüpfungs-möglichkeiten</a:t>
              </a:r>
              <a:endParaRPr/>
            </a:p>
          </p:txBody>
        </p:sp>
        <p:sp>
          <p:nvSpPr>
            <p:cNvPr id="812" name="Google Shape;812;p30"/>
            <p:cNvSpPr txBox="1"/>
            <p:nvPr/>
          </p:nvSpPr>
          <p:spPr>
            <a:xfrm>
              <a:off x="8107390" y="105475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Transportier-barkeit</a:t>
              </a:r>
              <a:endParaRPr/>
            </a:p>
          </p:txBody>
        </p:sp>
        <p:sp>
          <p:nvSpPr>
            <p:cNvPr id="813" name="Google Shape;813;p30"/>
            <p:cNvSpPr txBox="1"/>
            <p:nvPr/>
          </p:nvSpPr>
          <p:spPr>
            <a:xfrm>
              <a:off x="2020806" y="195942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Multifunktion-alität</a:t>
              </a:r>
              <a:endParaRPr/>
            </a:p>
          </p:txBody>
        </p:sp>
        <p:sp>
          <p:nvSpPr>
            <p:cNvPr id="814" name="Google Shape;814;p30"/>
            <p:cNvSpPr txBox="1"/>
            <p:nvPr/>
          </p:nvSpPr>
          <p:spPr>
            <a:xfrm>
              <a:off x="5064098" y="468854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Umwelt-einfluss</a:t>
              </a:r>
              <a:endParaRPr/>
            </a:p>
          </p:txBody>
        </p:sp>
        <p:sp>
          <p:nvSpPr>
            <p:cNvPr id="815" name="Google Shape;815;p30"/>
            <p:cNvSpPr txBox="1"/>
            <p:nvPr/>
          </p:nvSpPr>
          <p:spPr>
            <a:xfrm>
              <a:off x="5046738" y="208078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Speicher</a:t>
              </a:r>
              <a:endParaRPr/>
            </a:p>
          </p:txBody>
        </p:sp>
        <p:sp>
          <p:nvSpPr>
            <p:cNvPr id="816" name="Google Shape;816;p30"/>
            <p:cNvSpPr txBox="1"/>
            <p:nvPr/>
          </p:nvSpPr>
          <p:spPr>
            <a:xfrm>
              <a:off x="2008709" y="2848926"/>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Strom-verbrauch</a:t>
              </a:r>
              <a:endParaRPr/>
            </a:p>
          </p:txBody>
        </p:sp>
        <p:sp>
          <p:nvSpPr>
            <p:cNvPr id="817" name="Google Shape;817;p30"/>
            <p:cNvSpPr txBox="1"/>
            <p:nvPr/>
          </p:nvSpPr>
          <p:spPr>
            <a:xfrm>
              <a:off x="8140807" y="195942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Medien-unterstützung</a:t>
              </a:r>
              <a:endParaRPr/>
            </a:p>
          </p:txBody>
        </p:sp>
        <p:sp>
          <p:nvSpPr>
            <p:cNvPr id="818" name="Google Shape;818;p30"/>
            <p:cNvSpPr txBox="1"/>
            <p:nvPr/>
          </p:nvSpPr>
          <p:spPr>
            <a:xfrm>
              <a:off x="8136184" y="3762079"/>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Benutzer-oberfläche</a:t>
              </a:r>
              <a:endParaRPr/>
            </a:p>
          </p:txBody>
        </p:sp>
        <p:sp>
          <p:nvSpPr>
            <p:cNvPr id="819" name="Google Shape;819;p30"/>
            <p:cNvSpPr txBox="1"/>
            <p:nvPr/>
          </p:nvSpPr>
          <p:spPr>
            <a:xfrm>
              <a:off x="8131585" y="2840131"/>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Nutzungs-freundlichkeit</a:t>
              </a:r>
              <a:endParaRPr/>
            </a:p>
          </p:txBody>
        </p:sp>
        <p:sp>
          <p:nvSpPr>
            <p:cNvPr id="820" name="Google Shape;820;p30"/>
            <p:cNvSpPr txBox="1"/>
            <p:nvPr/>
          </p:nvSpPr>
          <p:spPr>
            <a:xfrm>
              <a:off x="1987389" y="4679757"/>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Budget</a:t>
              </a:r>
              <a:endParaRPr/>
            </a:p>
          </p:txBody>
        </p:sp>
        <p:sp>
          <p:nvSpPr>
            <p:cNvPr id="821" name="Google Shape;821;p30"/>
            <p:cNvSpPr txBox="1"/>
            <p:nvPr/>
          </p:nvSpPr>
          <p:spPr>
            <a:xfrm>
              <a:off x="8161076" y="4679757"/>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Sicherheit</a:t>
              </a:r>
              <a:endParaRPr/>
            </a:p>
          </p:txBody>
        </p:sp>
        <p:sp>
          <p:nvSpPr>
            <p:cNvPr id="822" name="Google Shape;822;p30"/>
            <p:cNvSpPr txBox="1"/>
            <p:nvPr/>
          </p:nvSpPr>
          <p:spPr>
            <a:xfrm>
              <a:off x="2008709" y="1069924"/>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Nachhaltigkeit</a:t>
              </a:r>
              <a:endParaRPr/>
            </a:p>
          </p:txBody>
        </p:sp>
        <p:sp>
          <p:nvSpPr>
            <p:cNvPr id="823" name="Google Shape;823;p30"/>
            <p:cNvSpPr txBox="1"/>
            <p:nvPr/>
          </p:nvSpPr>
          <p:spPr>
            <a:xfrm>
              <a:off x="5074758" y="285530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Verlässlichkeit</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0"/>
                                        </p:tgtEl>
                                        <p:attrNameLst>
                                          <p:attrName>style.visibility</p:attrName>
                                        </p:attrNameLst>
                                      </p:cBhvr>
                                      <p:to>
                                        <p:strVal val="visible"/>
                                      </p:to>
                                    </p:set>
                                    <p:animEffect filter="fade" transition="in">
                                      <p:cBhvr>
                                        <p:cTn dur="2000"/>
                                        <p:tgtEl>
                                          <p:spTgt spid="79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89">
                                            <p:txEl>
                                              <p:pRg end="0" st="0"/>
                                            </p:txEl>
                                          </p:spTgt>
                                        </p:tgtEl>
                                        <p:attrNameLst>
                                          <p:attrName>style.visibility</p:attrName>
                                        </p:attrNameLst>
                                      </p:cBhvr>
                                      <p:to>
                                        <p:strVal val="visible"/>
                                      </p:to>
                                    </p:set>
                                    <p:animEffect filter="fade" transition="in">
                                      <p:cBhvr>
                                        <p:cTn dur="500"/>
                                        <p:tgtEl>
                                          <p:spTgt spid="789">
                                            <p:txEl>
                                              <p:pRg end="0" st="0"/>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89">
                                            <p:txEl>
                                              <p:pRg end="1" st="1"/>
                                            </p:txEl>
                                          </p:spTgt>
                                        </p:tgtEl>
                                        <p:attrNameLst>
                                          <p:attrName>style.visibility</p:attrName>
                                        </p:attrNameLst>
                                      </p:cBhvr>
                                      <p:to>
                                        <p:strVal val="visible"/>
                                      </p:to>
                                    </p:set>
                                    <p:animEffect filter="fade" transition="in">
                                      <p:cBhvr>
                                        <p:cTn dur="500"/>
                                        <p:tgtEl>
                                          <p:spTgt spid="789">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89">
                                            <p:txEl>
                                              <p:pRg end="2" st="2"/>
                                            </p:txEl>
                                          </p:spTgt>
                                        </p:tgtEl>
                                        <p:attrNameLst>
                                          <p:attrName>style.visibility</p:attrName>
                                        </p:attrNameLst>
                                      </p:cBhvr>
                                      <p:to>
                                        <p:strVal val="visible"/>
                                      </p:to>
                                    </p:set>
                                    <p:animEffect filter="fade" transition="in">
                                      <p:cBhvr>
                                        <p:cTn dur="500"/>
                                        <p:tgtEl>
                                          <p:spTgt spid="789">
                                            <p:txEl>
                                              <p:pRg end="2" st="2"/>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789">
                                            <p:txEl>
                                              <p:pRg end="3" st="3"/>
                                            </p:txEl>
                                          </p:spTgt>
                                        </p:tgtEl>
                                        <p:attrNameLst>
                                          <p:attrName>style.visibility</p:attrName>
                                        </p:attrNameLst>
                                      </p:cBhvr>
                                      <p:to>
                                        <p:strVal val="visible"/>
                                      </p:to>
                                    </p:set>
                                    <p:animEffect filter="fade" transition="in">
                                      <p:cBhvr>
                                        <p:cTn dur="500"/>
                                        <p:tgtEl>
                                          <p:spTgt spid="78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p31"/>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BEACHTEN SIE BEI DER AUSWAHL VON DLTH…</a:t>
            </a:r>
            <a:endParaRPr/>
          </a:p>
        </p:txBody>
      </p:sp>
      <p:sp>
        <p:nvSpPr>
          <p:cNvPr id="829" name="Google Shape;829;p31"/>
          <p:cNvSpPr txBox="1"/>
          <p:nvPr>
            <p:ph idx="1" type="body"/>
          </p:nvPr>
        </p:nvSpPr>
        <p:spPr>
          <a:xfrm>
            <a:off x="838200" y="1825625"/>
            <a:ext cx="4395281"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rPr b="1" lang="sl-SI"/>
              <a:t>Umwelteinfluss und Nachhaltigkeit</a:t>
            </a:r>
            <a:endParaRPr b="1"/>
          </a:p>
          <a:p>
            <a:pPr indent="-355600" lvl="1" marL="812800" rtl="0" algn="l">
              <a:lnSpc>
                <a:spcPct val="90000"/>
              </a:lnSpc>
              <a:spcBef>
                <a:spcPts val="500"/>
              </a:spcBef>
              <a:spcAft>
                <a:spcPts val="0"/>
              </a:spcAft>
              <a:buSzPts val="2400"/>
              <a:buChar char="▶"/>
            </a:pPr>
            <a:r>
              <a:rPr lang="sl-SI"/>
              <a:t>Wie umweltfreundlich ist dieses Gerät?</a:t>
            </a:r>
            <a:endParaRPr/>
          </a:p>
          <a:p>
            <a:pPr indent="-355600" lvl="1" marL="812800" rtl="0" algn="l">
              <a:lnSpc>
                <a:spcPct val="90000"/>
              </a:lnSpc>
              <a:spcBef>
                <a:spcPts val="500"/>
              </a:spcBef>
              <a:spcAft>
                <a:spcPts val="0"/>
              </a:spcAft>
              <a:buSzPts val="2400"/>
              <a:buChar char="▶"/>
            </a:pPr>
            <a:r>
              <a:rPr lang="sl-SI"/>
              <a:t>Aus welchen Materialien ist es hergestellt?</a:t>
            </a:r>
            <a:endParaRPr/>
          </a:p>
          <a:p>
            <a:pPr indent="-355600" lvl="1" marL="812800" rtl="0" algn="l">
              <a:lnSpc>
                <a:spcPct val="90000"/>
              </a:lnSpc>
              <a:spcBef>
                <a:spcPts val="500"/>
              </a:spcBef>
              <a:spcAft>
                <a:spcPts val="0"/>
              </a:spcAft>
              <a:buSzPts val="2400"/>
              <a:buChar char="▶"/>
            </a:pPr>
            <a:r>
              <a:rPr lang="sl-SI"/>
              <a:t>Wie viel Energie verbraucht es?</a:t>
            </a:r>
            <a:endParaRPr/>
          </a:p>
          <a:p>
            <a:pPr indent="-355600" lvl="1" marL="812800" rtl="0" algn="l">
              <a:lnSpc>
                <a:spcPct val="90000"/>
              </a:lnSpc>
              <a:spcBef>
                <a:spcPts val="500"/>
              </a:spcBef>
              <a:spcAft>
                <a:spcPts val="0"/>
              </a:spcAft>
              <a:buSzPts val="2400"/>
              <a:buChar char="▶"/>
            </a:pPr>
            <a:r>
              <a:rPr lang="sl-SI"/>
              <a:t>Wie nachhaltig ist es?</a:t>
            </a:r>
            <a:endParaRPr/>
          </a:p>
        </p:txBody>
      </p:sp>
      <p:pic>
        <p:nvPicPr>
          <p:cNvPr descr="Open hand with plant" id="830" name="Google Shape;830;p31"/>
          <p:cNvPicPr preferRelativeResize="0"/>
          <p:nvPr/>
        </p:nvPicPr>
        <p:blipFill rotWithShape="1">
          <a:blip r:embed="rId3">
            <a:alphaModFix/>
          </a:blip>
          <a:srcRect b="0" l="0" r="0" t="0"/>
          <a:stretch/>
        </p:blipFill>
        <p:spPr>
          <a:xfrm>
            <a:off x="8211774" y="4892549"/>
            <a:ext cx="1388976" cy="1388976"/>
          </a:xfrm>
          <a:prstGeom prst="rect">
            <a:avLst/>
          </a:prstGeom>
          <a:noFill/>
          <a:ln>
            <a:noFill/>
          </a:ln>
        </p:spPr>
      </p:pic>
      <p:pic>
        <p:nvPicPr>
          <p:cNvPr descr="Leaf" id="831" name="Google Shape;831;p31"/>
          <p:cNvPicPr preferRelativeResize="0"/>
          <p:nvPr/>
        </p:nvPicPr>
        <p:blipFill rotWithShape="1">
          <a:blip r:embed="rId4">
            <a:alphaModFix/>
          </a:blip>
          <a:srcRect b="0" l="0" r="0" t="0"/>
          <a:stretch/>
        </p:blipFill>
        <p:spPr>
          <a:xfrm>
            <a:off x="5677406" y="1611634"/>
            <a:ext cx="1176958" cy="1176958"/>
          </a:xfrm>
          <a:prstGeom prst="rect">
            <a:avLst/>
          </a:prstGeom>
          <a:noFill/>
          <a:ln>
            <a:noFill/>
          </a:ln>
        </p:spPr>
      </p:pic>
      <p:grpSp>
        <p:nvGrpSpPr>
          <p:cNvPr id="832" name="Google Shape;832;p31"/>
          <p:cNvGrpSpPr/>
          <p:nvPr/>
        </p:nvGrpSpPr>
        <p:grpSpPr>
          <a:xfrm>
            <a:off x="5559140" y="1535875"/>
            <a:ext cx="6397245" cy="4745650"/>
            <a:chOff x="5559140" y="1535875"/>
            <a:chExt cx="6397245" cy="4745650"/>
          </a:xfrm>
        </p:grpSpPr>
        <p:grpSp>
          <p:nvGrpSpPr>
            <p:cNvPr id="833" name="Google Shape;833;p31"/>
            <p:cNvGrpSpPr/>
            <p:nvPr/>
          </p:nvGrpSpPr>
          <p:grpSpPr>
            <a:xfrm>
              <a:off x="5559140" y="1596573"/>
              <a:ext cx="6397245" cy="4684952"/>
              <a:chOff x="5559140" y="1596573"/>
              <a:chExt cx="6397245" cy="4684952"/>
            </a:xfrm>
          </p:grpSpPr>
          <p:pic>
            <p:nvPicPr>
              <p:cNvPr descr="Leaf" id="834" name="Google Shape;834;p31"/>
              <p:cNvPicPr preferRelativeResize="0"/>
              <p:nvPr/>
            </p:nvPicPr>
            <p:blipFill rotWithShape="1">
              <a:blip r:embed="rId5">
                <a:alphaModFix/>
              </a:blip>
              <a:srcRect b="0" l="0" r="0" t="0"/>
              <a:stretch/>
            </p:blipFill>
            <p:spPr>
              <a:xfrm>
                <a:off x="5677406" y="1611634"/>
                <a:ext cx="1176958" cy="1176958"/>
              </a:xfrm>
              <a:prstGeom prst="rect">
                <a:avLst/>
              </a:prstGeom>
              <a:noFill/>
              <a:ln>
                <a:noFill/>
              </a:ln>
            </p:spPr>
          </p:pic>
          <p:pic>
            <p:nvPicPr>
              <p:cNvPr descr="Full battery" id="835" name="Google Shape;835;p31"/>
              <p:cNvPicPr preferRelativeResize="0"/>
              <p:nvPr/>
            </p:nvPicPr>
            <p:blipFill rotWithShape="1">
              <a:blip r:embed="rId6">
                <a:alphaModFix/>
              </a:blip>
              <a:srcRect b="0" l="0" r="0" t="0"/>
              <a:stretch/>
            </p:blipFill>
            <p:spPr>
              <a:xfrm>
                <a:off x="5559140" y="3313512"/>
                <a:ext cx="1263148" cy="1263148"/>
              </a:xfrm>
              <a:prstGeom prst="rect">
                <a:avLst/>
              </a:prstGeom>
              <a:noFill/>
              <a:ln>
                <a:noFill/>
              </a:ln>
            </p:spPr>
          </p:pic>
          <p:pic>
            <p:nvPicPr>
              <p:cNvPr id="836" name="Google Shape;836;p31"/>
              <p:cNvPicPr preferRelativeResize="0"/>
              <p:nvPr/>
            </p:nvPicPr>
            <p:blipFill rotWithShape="1">
              <a:blip r:embed="rId7">
                <a:alphaModFix/>
              </a:blip>
              <a:srcRect b="0" l="0" r="0" t="0"/>
              <a:stretch/>
            </p:blipFill>
            <p:spPr>
              <a:xfrm>
                <a:off x="7465333" y="2538495"/>
                <a:ext cx="1085532" cy="1085532"/>
              </a:xfrm>
              <a:prstGeom prst="rect">
                <a:avLst/>
              </a:prstGeom>
              <a:noFill/>
              <a:ln>
                <a:noFill/>
              </a:ln>
            </p:spPr>
          </p:pic>
          <p:pic>
            <p:nvPicPr>
              <p:cNvPr descr="Music" id="837" name="Google Shape;837;p31"/>
              <p:cNvPicPr preferRelativeResize="0"/>
              <p:nvPr/>
            </p:nvPicPr>
            <p:blipFill rotWithShape="1">
              <a:blip r:embed="rId8">
                <a:alphaModFix/>
              </a:blip>
              <a:srcRect b="0" l="0" r="0" t="0"/>
              <a:stretch/>
            </p:blipFill>
            <p:spPr>
              <a:xfrm>
                <a:off x="10820124" y="2548716"/>
                <a:ext cx="1040479" cy="1040479"/>
              </a:xfrm>
              <a:prstGeom prst="rect">
                <a:avLst/>
              </a:prstGeom>
              <a:noFill/>
              <a:ln>
                <a:noFill/>
              </a:ln>
            </p:spPr>
          </p:pic>
          <p:pic>
            <p:nvPicPr>
              <p:cNvPr descr="Cursor" id="838" name="Google Shape;838;p31"/>
              <p:cNvPicPr preferRelativeResize="0"/>
              <p:nvPr/>
            </p:nvPicPr>
            <p:blipFill rotWithShape="1">
              <a:blip r:embed="rId9">
                <a:alphaModFix/>
              </a:blip>
              <a:srcRect b="0" l="0" r="0" t="0"/>
              <a:stretch/>
            </p:blipFill>
            <p:spPr>
              <a:xfrm>
                <a:off x="10915906" y="4272229"/>
                <a:ext cx="1040479" cy="1040479"/>
              </a:xfrm>
              <a:prstGeom prst="rect">
                <a:avLst/>
              </a:prstGeom>
              <a:noFill/>
              <a:ln>
                <a:noFill/>
              </a:ln>
            </p:spPr>
          </p:pic>
          <p:pic>
            <p:nvPicPr>
              <p:cNvPr descr="Venn diagram" id="839" name="Google Shape;839;p31"/>
              <p:cNvPicPr preferRelativeResize="0"/>
              <p:nvPr/>
            </p:nvPicPr>
            <p:blipFill rotWithShape="1">
              <a:blip r:embed="rId10">
                <a:alphaModFix/>
              </a:blip>
              <a:srcRect b="0" l="0" r="0" t="0"/>
              <a:stretch/>
            </p:blipFill>
            <p:spPr>
              <a:xfrm>
                <a:off x="6338551" y="2454287"/>
                <a:ext cx="1176958" cy="1176958"/>
              </a:xfrm>
              <a:prstGeom prst="rect">
                <a:avLst/>
              </a:prstGeom>
              <a:noFill/>
              <a:ln>
                <a:noFill/>
              </a:ln>
            </p:spPr>
          </p:pic>
          <p:pic>
            <p:nvPicPr>
              <p:cNvPr descr="Open hand with plant" id="840" name="Google Shape;840;p31"/>
              <p:cNvPicPr preferRelativeResize="0"/>
              <p:nvPr/>
            </p:nvPicPr>
            <p:blipFill rotWithShape="1">
              <a:blip r:embed="rId11">
                <a:alphaModFix/>
              </a:blip>
              <a:srcRect b="0" l="0" r="0" t="0"/>
              <a:stretch/>
            </p:blipFill>
            <p:spPr>
              <a:xfrm>
                <a:off x="8211774" y="4892549"/>
                <a:ext cx="1388976" cy="1388976"/>
              </a:xfrm>
              <a:prstGeom prst="rect">
                <a:avLst/>
              </a:prstGeom>
              <a:noFill/>
              <a:ln>
                <a:noFill/>
              </a:ln>
            </p:spPr>
          </p:pic>
          <p:pic>
            <p:nvPicPr>
              <p:cNvPr descr="Wrench" id="841" name="Google Shape;841;p31"/>
              <p:cNvPicPr preferRelativeResize="0"/>
              <p:nvPr/>
            </p:nvPicPr>
            <p:blipFill rotWithShape="1">
              <a:blip r:embed="rId12">
                <a:alphaModFix/>
              </a:blip>
              <a:srcRect b="0" l="0" r="0" t="0"/>
              <a:stretch/>
            </p:blipFill>
            <p:spPr>
              <a:xfrm rot="5400000">
                <a:off x="8686884" y="3352018"/>
                <a:ext cx="1021058" cy="1021058"/>
              </a:xfrm>
              <a:prstGeom prst="rect">
                <a:avLst/>
              </a:prstGeom>
              <a:noFill/>
              <a:ln>
                <a:noFill/>
              </a:ln>
            </p:spPr>
          </p:pic>
          <p:pic>
            <p:nvPicPr>
              <p:cNvPr descr="Piggy Bank" id="842" name="Google Shape;842;p31"/>
              <p:cNvPicPr preferRelativeResize="0"/>
              <p:nvPr/>
            </p:nvPicPr>
            <p:blipFill rotWithShape="1">
              <a:blip r:embed="rId13">
                <a:alphaModFix/>
              </a:blip>
              <a:srcRect b="0" l="0" r="0" t="0"/>
              <a:stretch/>
            </p:blipFill>
            <p:spPr>
              <a:xfrm>
                <a:off x="5578554" y="5078383"/>
                <a:ext cx="1135192" cy="1135192"/>
              </a:xfrm>
              <a:prstGeom prst="rect">
                <a:avLst/>
              </a:prstGeom>
              <a:noFill/>
              <a:ln>
                <a:noFill/>
              </a:ln>
            </p:spPr>
          </p:pic>
          <p:pic>
            <p:nvPicPr>
              <p:cNvPr descr="Lock" id="843" name="Google Shape;843;p31"/>
              <p:cNvPicPr preferRelativeResize="0"/>
              <p:nvPr/>
            </p:nvPicPr>
            <p:blipFill rotWithShape="1">
              <a:blip r:embed="rId14">
                <a:alphaModFix/>
              </a:blip>
              <a:srcRect b="0" l="0" r="0" t="0"/>
              <a:stretch/>
            </p:blipFill>
            <p:spPr>
              <a:xfrm>
                <a:off x="9676765" y="5090502"/>
                <a:ext cx="1040479" cy="1040479"/>
              </a:xfrm>
              <a:prstGeom prst="rect">
                <a:avLst/>
              </a:prstGeom>
              <a:noFill/>
              <a:ln>
                <a:noFill/>
              </a:ln>
            </p:spPr>
          </p:pic>
          <p:pic>
            <p:nvPicPr>
              <p:cNvPr descr="Puzzle pieces" id="844" name="Google Shape;844;p31"/>
              <p:cNvPicPr preferRelativeResize="0"/>
              <p:nvPr/>
            </p:nvPicPr>
            <p:blipFill rotWithShape="1">
              <a:blip r:embed="rId15">
                <a:alphaModFix/>
              </a:blip>
              <a:srcRect b="0" l="0" r="0" t="0"/>
              <a:stretch/>
            </p:blipFill>
            <p:spPr>
              <a:xfrm>
                <a:off x="7693867" y="4068962"/>
                <a:ext cx="1226084" cy="1226084"/>
              </a:xfrm>
              <a:prstGeom prst="rect">
                <a:avLst/>
              </a:prstGeom>
              <a:noFill/>
              <a:ln>
                <a:noFill/>
              </a:ln>
            </p:spPr>
          </p:pic>
          <p:pic>
            <p:nvPicPr>
              <p:cNvPr descr="Network" id="845" name="Google Shape;845;p31"/>
              <p:cNvPicPr preferRelativeResize="0"/>
              <p:nvPr/>
            </p:nvPicPr>
            <p:blipFill rotWithShape="1">
              <a:blip r:embed="rId16">
                <a:alphaModFix/>
              </a:blip>
              <a:srcRect b="0" l="0" r="0" t="0"/>
              <a:stretch/>
            </p:blipFill>
            <p:spPr>
              <a:xfrm>
                <a:off x="6531206" y="4285573"/>
                <a:ext cx="1111409" cy="1111409"/>
              </a:xfrm>
              <a:prstGeom prst="rect">
                <a:avLst/>
              </a:prstGeom>
              <a:noFill/>
              <a:ln>
                <a:noFill/>
              </a:ln>
            </p:spPr>
          </p:pic>
          <p:pic>
            <p:nvPicPr>
              <p:cNvPr descr="Heart" id="846" name="Google Shape;846;p31"/>
              <p:cNvPicPr preferRelativeResize="0"/>
              <p:nvPr/>
            </p:nvPicPr>
            <p:blipFill rotWithShape="1">
              <a:blip r:embed="rId17">
                <a:alphaModFix/>
              </a:blip>
              <a:srcRect b="0" l="0" r="0" t="0"/>
              <a:stretch/>
            </p:blipFill>
            <p:spPr>
              <a:xfrm>
                <a:off x="9808065" y="3416285"/>
                <a:ext cx="1111409" cy="1111409"/>
              </a:xfrm>
              <a:prstGeom prst="rect">
                <a:avLst/>
              </a:prstGeom>
              <a:noFill/>
              <a:ln>
                <a:noFill/>
              </a:ln>
            </p:spPr>
          </p:pic>
          <p:pic>
            <p:nvPicPr>
              <p:cNvPr descr="Suitcase" id="847" name="Google Shape;847;p31"/>
              <p:cNvPicPr preferRelativeResize="0"/>
              <p:nvPr/>
            </p:nvPicPr>
            <p:blipFill rotWithShape="1">
              <a:blip r:embed="rId18">
                <a:alphaModFix/>
              </a:blip>
              <a:srcRect b="0" l="0" r="0" t="0"/>
              <a:stretch/>
            </p:blipFill>
            <p:spPr>
              <a:xfrm>
                <a:off x="9850097" y="1596573"/>
                <a:ext cx="1165726" cy="1165726"/>
              </a:xfrm>
              <a:prstGeom prst="rect">
                <a:avLst/>
              </a:prstGeom>
              <a:noFill/>
              <a:ln>
                <a:noFill/>
              </a:ln>
            </p:spPr>
          </p:pic>
        </p:grpSp>
        <p:pic>
          <p:nvPicPr>
            <p:cNvPr descr="Stream" id="848" name="Google Shape;848;p31"/>
            <p:cNvPicPr preferRelativeResize="0"/>
            <p:nvPr/>
          </p:nvPicPr>
          <p:blipFill rotWithShape="1">
            <a:blip r:embed="rId19">
              <a:alphaModFix/>
            </a:blip>
            <a:srcRect b="0" l="0" r="0" t="0"/>
            <a:stretch/>
          </p:blipFill>
          <p:spPr>
            <a:xfrm>
              <a:off x="8073569" y="1535875"/>
              <a:ext cx="1254734" cy="1254734"/>
            </a:xfrm>
            <a:prstGeom prst="rect">
              <a:avLst/>
            </a:prstGeom>
            <a:noFill/>
            <a:ln>
              <a:noFill/>
            </a:ln>
          </p:spPr>
        </p:pic>
      </p:grpSp>
      <p:grpSp>
        <p:nvGrpSpPr>
          <p:cNvPr id="849" name="Google Shape;849;p31"/>
          <p:cNvGrpSpPr/>
          <p:nvPr/>
        </p:nvGrpSpPr>
        <p:grpSpPr>
          <a:xfrm>
            <a:off x="5431517" y="1796433"/>
            <a:ext cx="6389293" cy="4320000"/>
            <a:chOff x="1987389" y="1054755"/>
            <a:chExt cx="9233687" cy="4533790"/>
          </a:xfrm>
        </p:grpSpPr>
        <p:sp>
          <p:nvSpPr>
            <p:cNvPr id="850" name="Google Shape;850;p31"/>
            <p:cNvSpPr txBox="1"/>
            <p:nvPr/>
          </p:nvSpPr>
          <p:spPr>
            <a:xfrm>
              <a:off x="5064098" y="1069924"/>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Konnektivität</a:t>
              </a:r>
              <a:endParaRPr/>
            </a:p>
          </p:txBody>
        </p:sp>
        <p:sp>
          <p:nvSpPr>
            <p:cNvPr id="851" name="Google Shape;851;p31"/>
            <p:cNvSpPr txBox="1"/>
            <p:nvPr/>
          </p:nvSpPr>
          <p:spPr>
            <a:xfrm>
              <a:off x="5047389" y="374906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Erweiterungs-möglichkeiten</a:t>
              </a:r>
              <a:endParaRPr/>
            </a:p>
          </p:txBody>
        </p:sp>
        <p:sp>
          <p:nvSpPr>
            <p:cNvPr id="852" name="Google Shape;852;p31"/>
            <p:cNvSpPr txBox="1"/>
            <p:nvPr/>
          </p:nvSpPr>
          <p:spPr>
            <a:xfrm>
              <a:off x="2008709" y="3774158"/>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Verknüpfungs-möglichkeiten</a:t>
              </a:r>
              <a:endParaRPr/>
            </a:p>
          </p:txBody>
        </p:sp>
        <p:sp>
          <p:nvSpPr>
            <p:cNvPr id="853" name="Google Shape;853;p31"/>
            <p:cNvSpPr txBox="1"/>
            <p:nvPr/>
          </p:nvSpPr>
          <p:spPr>
            <a:xfrm>
              <a:off x="8107390" y="105475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Transportier-barkeit</a:t>
              </a:r>
              <a:endParaRPr/>
            </a:p>
          </p:txBody>
        </p:sp>
        <p:sp>
          <p:nvSpPr>
            <p:cNvPr id="854" name="Google Shape;854;p31"/>
            <p:cNvSpPr txBox="1"/>
            <p:nvPr/>
          </p:nvSpPr>
          <p:spPr>
            <a:xfrm>
              <a:off x="2020806" y="195942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Multifunktion-alität</a:t>
              </a:r>
              <a:endParaRPr/>
            </a:p>
          </p:txBody>
        </p:sp>
        <p:sp>
          <p:nvSpPr>
            <p:cNvPr id="855" name="Google Shape;855;p31"/>
            <p:cNvSpPr txBox="1"/>
            <p:nvPr/>
          </p:nvSpPr>
          <p:spPr>
            <a:xfrm>
              <a:off x="5064098" y="468854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Umwelt-einfluss</a:t>
              </a:r>
              <a:endParaRPr/>
            </a:p>
          </p:txBody>
        </p:sp>
        <p:sp>
          <p:nvSpPr>
            <p:cNvPr id="856" name="Google Shape;856;p31"/>
            <p:cNvSpPr txBox="1"/>
            <p:nvPr/>
          </p:nvSpPr>
          <p:spPr>
            <a:xfrm>
              <a:off x="5046738" y="208078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Speicher</a:t>
              </a:r>
              <a:endParaRPr/>
            </a:p>
          </p:txBody>
        </p:sp>
        <p:sp>
          <p:nvSpPr>
            <p:cNvPr id="857" name="Google Shape;857;p31"/>
            <p:cNvSpPr txBox="1"/>
            <p:nvPr/>
          </p:nvSpPr>
          <p:spPr>
            <a:xfrm>
              <a:off x="2008709" y="2848926"/>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Strom-verbrauch</a:t>
              </a:r>
              <a:endParaRPr/>
            </a:p>
          </p:txBody>
        </p:sp>
        <p:sp>
          <p:nvSpPr>
            <p:cNvPr id="858" name="Google Shape;858;p31"/>
            <p:cNvSpPr txBox="1"/>
            <p:nvPr/>
          </p:nvSpPr>
          <p:spPr>
            <a:xfrm>
              <a:off x="8140807" y="195942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Medien-unterstützung</a:t>
              </a:r>
              <a:endParaRPr/>
            </a:p>
          </p:txBody>
        </p:sp>
        <p:sp>
          <p:nvSpPr>
            <p:cNvPr id="859" name="Google Shape;859;p31"/>
            <p:cNvSpPr txBox="1"/>
            <p:nvPr/>
          </p:nvSpPr>
          <p:spPr>
            <a:xfrm>
              <a:off x="8136184" y="3762079"/>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Benutzer-oberfläche</a:t>
              </a:r>
              <a:endParaRPr/>
            </a:p>
          </p:txBody>
        </p:sp>
        <p:sp>
          <p:nvSpPr>
            <p:cNvPr id="860" name="Google Shape;860;p31"/>
            <p:cNvSpPr txBox="1"/>
            <p:nvPr/>
          </p:nvSpPr>
          <p:spPr>
            <a:xfrm>
              <a:off x="8131585" y="2840131"/>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Nutzungs-freundlichkeit</a:t>
              </a:r>
              <a:endParaRPr/>
            </a:p>
          </p:txBody>
        </p:sp>
        <p:sp>
          <p:nvSpPr>
            <p:cNvPr id="861" name="Google Shape;861;p31"/>
            <p:cNvSpPr txBox="1"/>
            <p:nvPr/>
          </p:nvSpPr>
          <p:spPr>
            <a:xfrm>
              <a:off x="1987389" y="4679757"/>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Budget</a:t>
              </a:r>
              <a:endParaRPr/>
            </a:p>
          </p:txBody>
        </p:sp>
        <p:sp>
          <p:nvSpPr>
            <p:cNvPr id="862" name="Google Shape;862;p31"/>
            <p:cNvSpPr txBox="1"/>
            <p:nvPr/>
          </p:nvSpPr>
          <p:spPr>
            <a:xfrm>
              <a:off x="8161076" y="4679757"/>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Sicherheit</a:t>
              </a:r>
              <a:endParaRPr/>
            </a:p>
          </p:txBody>
        </p:sp>
        <p:sp>
          <p:nvSpPr>
            <p:cNvPr id="863" name="Google Shape;863;p31"/>
            <p:cNvSpPr txBox="1"/>
            <p:nvPr/>
          </p:nvSpPr>
          <p:spPr>
            <a:xfrm>
              <a:off x="2008709" y="1069924"/>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Nachhaltigkeit</a:t>
              </a:r>
              <a:endParaRPr/>
            </a:p>
          </p:txBody>
        </p:sp>
        <p:sp>
          <p:nvSpPr>
            <p:cNvPr id="864" name="Google Shape;864;p31"/>
            <p:cNvSpPr txBox="1"/>
            <p:nvPr/>
          </p:nvSpPr>
          <p:spPr>
            <a:xfrm>
              <a:off x="5074758" y="285530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Verlässlichkeit</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0"/>
                                        </p:tgtEl>
                                        <p:attrNameLst>
                                          <p:attrName>style.visibility</p:attrName>
                                        </p:attrNameLst>
                                      </p:cBhvr>
                                      <p:to>
                                        <p:strVal val="visible"/>
                                      </p:to>
                                    </p:set>
                                    <p:animEffect filter="fade" transition="in">
                                      <p:cBhvr>
                                        <p:cTn dur="2000"/>
                                        <p:tgtEl>
                                          <p:spTgt spid="830"/>
                                        </p:tgtEl>
                                      </p:cBhvr>
                                    </p:animEffect>
                                  </p:childTnLst>
                                </p:cTn>
                              </p:par>
                              <p:par>
                                <p:cTn fill="hold" nodeType="withEffect" presetClass="entr" presetID="10" presetSubtype="0">
                                  <p:stCondLst>
                                    <p:cond delay="0"/>
                                  </p:stCondLst>
                                  <p:childTnLst>
                                    <p:set>
                                      <p:cBhvr>
                                        <p:cTn dur="1" fill="hold">
                                          <p:stCondLst>
                                            <p:cond delay="0"/>
                                          </p:stCondLst>
                                        </p:cTn>
                                        <p:tgtEl>
                                          <p:spTgt spid="831"/>
                                        </p:tgtEl>
                                        <p:attrNameLst>
                                          <p:attrName>style.visibility</p:attrName>
                                        </p:attrNameLst>
                                      </p:cBhvr>
                                      <p:to>
                                        <p:strVal val="visible"/>
                                      </p:to>
                                    </p:set>
                                    <p:animEffect filter="fade" transition="in">
                                      <p:cBhvr>
                                        <p:cTn dur="2000"/>
                                        <p:tgtEl>
                                          <p:spTgt spid="8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9">
                                            <p:txEl>
                                              <p:pRg end="0" st="0"/>
                                            </p:txEl>
                                          </p:spTgt>
                                        </p:tgtEl>
                                        <p:attrNameLst>
                                          <p:attrName>style.visibility</p:attrName>
                                        </p:attrNameLst>
                                      </p:cBhvr>
                                      <p:to>
                                        <p:strVal val="visible"/>
                                      </p:to>
                                    </p:set>
                                    <p:animEffect filter="fade" transition="in">
                                      <p:cBhvr>
                                        <p:cTn dur="500"/>
                                        <p:tgtEl>
                                          <p:spTgt spid="8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9">
                                            <p:txEl>
                                              <p:pRg end="1" st="1"/>
                                            </p:txEl>
                                          </p:spTgt>
                                        </p:tgtEl>
                                        <p:attrNameLst>
                                          <p:attrName>style.visibility</p:attrName>
                                        </p:attrNameLst>
                                      </p:cBhvr>
                                      <p:to>
                                        <p:strVal val="visible"/>
                                      </p:to>
                                    </p:set>
                                    <p:animEffect filter="fade" transition="in">
                                      <p:cBhvr>
                                        <p:cTn dur="500"/>
                                        <p:tgtEl>
                                          <p:spTgt spid="8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9">
                                            <p:txEl>
                                              <p:pRg end="2" st="2"/>
                                            </p:txEl>
                                          </p:spTgt>
                                        </p:tgtEl>
                                        <p:attrNameLst>
                                          <p:attrName>style.visibility</p:attrName>
                                        </p:attrNameLst>
                                      </p:cBhvr>
                                      <p:to>
                                        <p:strVal val="visible"/>
                                      </p:to>
                                    </p:set>
                                    <p:animEffect filter="fade" transition="in">
                                      <p:cBhvr>
                                        <p:cTn dur="500"/>
                                        <p:tgtEl>
                                          <p:spTgt spid="82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9">
                                            <p:txEl>
                                              <p:pRg end="3" st="3"/>
                                            </p:txEl>
                                          </p:spTgt>
                                        </p:tgtEl>
                                        <p:attrNameLst>
                                          <p:attrName>style.visibility</p:attrName>
                                        </p:attrNameLst>
                                      </p:cBhvr>
                                      <p:to>
                                        <p:strVal val="visible"/>
                                      </p:to>
                                    </p:set>
                                    <p:animEffect filter="fade" transition="in">
                                      <p:cBhvr>
                                        <p:cTn dur="500"/>
                                        <p:tgtEl>
                                          <p:spTgt spid="82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9">
                                            <p:txEl>
                                              <p:pRg end="4" st="4"/>
                                            </p:txEl>
                                          </p:spTgt>
                                        </p:tgtEl>
                                        <p:attrNameLst>
                                          <p:attrName>style.visibility</p:attrName>
                                        </p:attrNameLst>
                                      </p:cBhvr>
                                      <p:to>
                                        <p:strVal val="visible"/>
                                      </p:to>
                                    </p:set>
                                    <p:animEffect filter="fade" transition="in">
                                      <p:cBhvr>
                                        <p:cTn dur="500"/>
                                        <p:tgtEl>
                                          <p:spTgt spid="82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32"/>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DISKUSSION</a:t>
            </a:r>
            <a:endParaRPr/>
          </a:p>
        </p:txBody>
      </p:sp>
      <p:sp>
        <p:nvSpPr>
          <p:cNvPr id="871" name="Google Shape;871;p32"/>
          <p:cNvSpPr txBox="1"/>
          <p:nvPr>
            <p:ph idx="1" type="body"/>
          </p:nvPr>
        </p:nvSpPr>
        <p:spPr>
          <a:xfrm>
            <a:off x="838199" y="1825625"/>
            <a:ext cx="4646637" cy="4351338"/>
          </a:xfrm>
          <a:prstGeom prst="rect">
            <a:avLst/>
          </a:prstGeom>
          <a:noFill/>
          <a:ln>
            <a:noFill/>
          </a:ln>
        </p:spPr>
        <p:txBody>
          <a:bodyPr anchorCtr="0" anchor="t" bIns="45700" lIns="91425" spcFirstLastPara="1" rIns="91425" wrap="square" tIns="45700">
            <a:normAutofit/>
          </a:bodyPr>
          <a:lstStyle/>
          <a:p>
            <a:pPr indent="-355600" lvl="0" marL="355600" rtl="0" algn="l">
              <a:lnSpc>
                <a:spcPct val="90000"/>
              </a:lnSpc>
              <a:spcBef>
                <a:spcPts val="0"/>
              </a:spcBef>
              <a:spcAft>
                <a:spcPts val="0"/>
              </a:spcAft>
              <a:buClr>
                <a:srgbClr val="42ACE6"/>
              </a:buClr>
              <a:buSzPts val="2800"/>
              <a:buFont typeface="Noto Sans Symbols"/>
              <a:buChar char="►"/>
            </a:pPr>
            <a:r>
              <a:rPr lang="sl-SI"/>
              <a:t>Was sind für Sie die wichtigsten Merkmale und Eigenschaften?</a:t>
            </a:r>
            <a:endParaRPr/>
          </a:p>
          <a:p>
            <a:pPr indent="-355600" lvl="0" marL="355600" rtl="0" algn="l">
              <a:lnSpc>
                <a:spcPct val="90000"/>
              </a:lnSpc>
              <a:spcBef>
                <a:spcPts val="1000"/>
              </a:spcBef>
              <a:spcAft>
                <a:spcPts val="0"/>
              </a:spcAft>
              <a:buClr>
                <a:srgbClr val="42ACE6"/>
              </a:buClr>
              <a:buSzPts val="2800"/>
              <a:buFont typeface="Noto Sans Symbols"/>
              <a:buChar char="►"/>
            </a:pPr>
            <a:r>
              <a:rPr lang="sl-SI"/>
              <a:t>Welche Eigenschaften sind für Sie ein MUSS, damit ein Gerät in Ihrem Arbeitsumfeld eingesetzt werden kann?</a:t>
            </a:r>
            <a:endParaRPr/>
          </a:p>
          <a:p>
            <a:pPr indent="-177800" lvl="0" marL="355600" rtl="0" algn="l">
              <a:lnSpc>
                <a:spcPct val="90000"/>
              </a:lnSpc>
              <a:spcBef>
                <a:spcPts val="1000"/>
              </a:spcBef>
              <a:spcAft>
                <a:spcPts val="0"/>
              </a:spcAft>
              <a:buClr>
                <a:srgbClr val="42ACE6"/>
              </a:buClr>
              <a:buSzPts val="2800"/>
              <a:buFont typeface="Noto Sans Symbols"/>
              <a:buNone/>
            </a:pPr>
            <a:r>
              <a:t/>
            </a:r>
            <a:endParaRPr/>
          </a:p>
          <a:p>
            <a:pPr indent="-177800" lvl="0" marL="355600" rtl="0" algn="l">
              <a:lnSpc>
                <a:spcPct val="90000"/>
              </a:lnSpc>
              <a:spcBef>
                <a:spcPts val="1000"/>
              </a:spcBef>
              <a:spcAft>
                <a:spcPts val="0"/>
              </a:spcAft>
              <a:buClr>
                <a:srgbClr val="42ACE6"/>
              </a:buClr>
              <a:buSzPts val="2800"/>
              <a:buFont typeface="Noto Sans Symbols"/>
              <a:buNone/>
            </a:pPr>
            <a:r>
              <a:t/>
            </a:r>
            <a:endParaRPr/>
          </a:p>
          <a:p>
            <a:pPr indent="-177800" lvl="0" marL="355600" rtl="0" algn="l">
              <a:lnSpc>
                <a:spcPct val="90000"/>
              </a:lnSpc>
              <a:spcBef>
                <a:spcPts val="1000"/>
              </a:spcBef>
              <a:spcAft>
                <a:spcPts val="0"/>
              </a:spcAft>
              <a:buClr>
                <a:srgbClr val="42ACE6"/>
              </a:buClr>
              <a:buSzPts val="2800"/>
              <a:buFont typeface="Noto Sans Symbols"/>
              <a:buNone/>
            </a:pPr>
            <a:r>
              <a:t/>
            </a:r>
            <a:endParaRPr/>
          </a:p>
        </p:txBody>
      </p:sp>
      <p:pic>
        <p:nvPicPr>
          <p:cNvPr id="872" name="Google Shape;872;p32"/>
          <p:cNvPicPr preferRelativeResize="0"/>
          <p:nvPr/>
        </p:nvPicPr>
        <p:blipFill rotWithShape="1">
          <a:blip r:embed="rId3">
            <a:alphaModFix/>
          </a:blip>
          <a:srcRect b="0" l="0" r="0" t="0"/>
          <a:stretch/>
        </p:blipFill>
        <p:spPr>
          <a:xfrm>
            <a:off x="9707880" y="0"/>
            <a:ext cx="1645920" cy="1645920"/>
          </a:xfrm>
          <a:prstGeom prst="rect">
            <a:avLst/>
          </a:prstGeom>
          <a:noFill/>
          <a:ln>
            <a:noFill/>
          </a:ln>
        </p:spPr>
      </p:pic>
      <p:grpSp>
        <p:nvGrpSpPr>
          <p:cNvPr id="873" name="Google Shape;873;p32"/>
          <p:cNvGrpSpPr/>
          <p:nvPr/>
        </p:nvGrpSpPr>
        <p:grpSpPr>
          <a:xfrm>
            <a:off x="5559140" y="1535875"/>
            <a:ext cx="6397245" cy="4745650"/>
            <a:chOff x="5559140" y="1535875"/>
            <a:chExt cx="6397245" cy="4745650"/>
          </a:xfrm>
        </p:grpSpPr>
        <p:grpSp>
          <p:nvGrpSpPr>
            <p:cNvPr id="874" name="Google Shape;874;p32"/>
            <p:cNvGrpSpPr/>
            <p:nvPr/>
          </p:nvGrpSpPr>
          <p:grpSpPr>
            <a:xfrm>
              <a:off x="5559140" y="1596573"/>
              <a:ext cx="6397245" cy="4684952"/>
              <a:chOff x="5559140" y="1596573"/>
              <a:chExt cx="6397245" cy="4684952"/>
            </a:xfrm>
          </p:grpSpPr>
          <p:pic>
            <p:nvPicPr>
              <p:cNvPr descr="Leaf" id="875" name="Google Shape;875;p32"/>
              <p:cNvPicPr preferRelativeResize="0"/>
              <p:nvPr/>
            </p:nvPicPr>
            <p:blipFill rotWithShape="1">
              <a:blip r:embed="rId4">
                <a:alphaModFix/>
              </a:blip>
              <a:srcRect b="0" l="0" r="0" t="0"/>
              <a:stretch/>
            </p:blipFill>
            <p:spPr>
              <a:xfrm>
                <a:off x="5677406" y="1611634"/>
                <a:ext cx="1176958" cy="1176958"/>
              </a:xfrm>
              <a:prstGeom prst="rect">
                <a:avLst/>
              </a:prstGeom>
              <a:noFill/>
              <a:ln>
                <a:noFill/>
              </a:ln>
            </p:spPr>
          </p:pic>
          <p:pic>
            <p:nvPicPr>
              <p:cNvPr descr="Full battery" id="876" name="Google Shape;876;p32"/>
              <p:cNvPicPr preferRelativeResize="0"/>
              <p:nvPr/>
            </p:nvPicPr>
            <p:blipFill rotWithShape="1">
              <a:blip r:embed="rId5">
                <a:alphaModFix/>
              </a:blip>
              <a:srcRect b="0" l="0" r="0" t="0"/>
              <a:stretch/>
            </p:blipFill>
            <p:spPr>
              <a:xfrm>
                <a:off x="5559140" y="3313512"/>
                <a:ext cx="1263148" cy="1263148"/>
              </a:xfrm>
              <a:prstGeom prst="rect">
                <a:avLst/>
              </a:prstGeom>
              <a:noFill/>
              <a:ln>
                <a:noFill/>
              </a:ln>
            </p:spPr>
          </p:pic>
          <p:pic>
            <p:nvPicPr>
              <p:cNvPr id="877" name="Google Shape;877;p32"/>
              <p:cNvPicPr preferRelativeResize="0"/>
              <p:nvPr/>
            </p:nvPicPr>
            <p:blipFill rotWithShape="1">
              <a:blip r:embed="rId6">
                <a:alphaModFix/>
              </a:blip>
              <a:srcRect b="0" l="0" r="0" t="0"/>
              <a:stretch/>
            </p:blipFill>
            <p:spPr>
              <a:xfrm>
                <a:off x="7465333" y="2538495"/>
                <a:ext cx="1085532" cy="1085532"/>
              </a:xfrm>
              <a:prstGeom prst="rect">
                <a:avLst/>
              </a:prstGeom>
              <a:noFill/>
              <a:ln>
                <a:noFill/>
              </a:ln>
            </p:spPr>
          </p:pic>
          <p:pic>
            <p:nvPicPr>
              <p:cNvPr descr="Music" id="878" name="Google Shape;878;p32"/>
              <p:cNvPicPr preferRelativeResize="0"/>
              <p:nvPr/>
            </p:nvPicPr>
            <p:blipFill rotWithShape="1">
              <a:blip r:embed="rId7">
                <a:alphaModFix/>
              </a:blip>
              <a:srcRect b="0" l="0" r="0" t="0"/>
              <a:stretch/>
            </p:blipFill>
            <p:spPr>
              <a:xfrm>
                <a:off x="10820124" y="2548716"/>
                <a:ext cx="1040479" cy="1040479"/>
              </a:xfrm>
              <a:prstGeom prst="rect">
                <a:avLst/>
              </a:prstGeom>
              <a:noFill/>
              <a:ln>
                <a:noFill/>
              </a:ln>
            </p:spPr>
          </p:pic>
          <p:pic>
            <p:nvPicPr>
              <p:cNvPr descr="Cursor" id="879" name="Google Shape;879;p32"/>
              <p:cNvPicPr preferRelativeResize="0"/>
              <p:nvPr/>
            </p:nvPicPr>
            <p:blipFill rotWithShape="1">
              <a:blip r:embed="rId8">
                <a:alphaModFix/>
              </a:blip>
              <a:srcRect b="0" l="0" r="0" t="0"/>
              <a:stretch/>
            </p:blipFill>
            <p:spPr>
              <a:xfrm>
                <a:off x="10915906" y="4272229"/>
                <a:ext cx="1040479" cy="1040479"/>
              </a:xfrm>
              <a:prstGeom prst="rect">
                <a:avLst/>
              </a:prstGeom>
              <a:noFill/>
              <a:ln>
                <a:noFill/>
              </a:ln>
            </p:spPr>
          </p:pic>
          <p:pic>
            <p:nvPicPr>
              <p:cNvPr descr="Venn diagram" id="880" name="Google Shape;880;p32"/>
              <p:cNvPicPr preferRelativeResize="0"/>
              <p:nvPr/>
            </p:nvPicPr>
            <p:blipFill rotWithShape="1">
              <a:blip r:embed="rId9">
                <a:alphaModFix/>
              </a:blip>
              <a:srcRect b="0" l="0" r="0" t="0"/>
              <a:stretch/>
            </p:blipFill>
            <p:spPr>
              <a:xfrm>
                <a:off x="6338551" y="2454287"/>
                <a:ext cx="1176958" cy="1176958"/>
              </a:xfrm>
              <a:prstGeom prst="rect">
                <a:avLst/>
              </a:prstGeom>
              <a:noFill/>
              <a:ln>
                <a:noFill/>
              </a:ln>
            </p:spPr>
          </p:pic>
          <p:pic>
            <p:nvPicPr>
              <p:cNvPr descr="Open hand with plant" id="881" name="Google Shape;881;p32"/>
              <p:cNvPicPr preferRelativeResize="0"/>
              <p:nvPr/>
            </p:nvPicPr>
            <p:blipFill rotWithShape="1">
              <a:blip r:embed="rId10">
                <a:alphaModFix/>
              </a:blip>
              <a:srcRect b="0" l="0" r="0" t="0"/>
              <a:stretch/>
            </p:blipFill>
            <p:spPr>
              <a:xfrm>
                <a:off x="8211774" y="4892549"/>
                <a:ext cx="1388976" cy="1388976"/>
              </a:xfrm>
              <a:prstGeom prst="rect">
                <a:avLst/>
              </a:prstGeom>
              <a:noFill/>
              <a:ln>
                <a:noFill/>
              </a:ln>
            </p:spPr>
          </p:pic>
          <p:pic>
            <p:nvPicPr>
              <p:cNvPr descr="Wrench" id="882" name="Google Shape;882;p32"/>
              <p:cNvPicPr preferRelativeResize="0"/>
              <p:nvPr/>
            </p:nvPicPr>
            <p:blipFill rotWithShape="1">
              <a:blip r:embed="rId11">
                <a:alphaModFix/>
              </a:blip>
              <a:srcRect b="0" l="0" r="0" t="0"/>
              <a:stretch/>
            </p:blipFill>
            <p:spPr>
              <a:xfrm rot="5400000">
                <a:off x="8686884" y="3352018"/>
                <a:ext cx="1021058" cy="1021058"/>
              </a:xfrm>
              <a:prstGeom prst="rect">
                <a:avLst/>
              </a:prstGeom>
              <a:noFill/>
              <a:ln>
                <a:noFill/>
              </a:ln>
            </p:spPr>
          </p:pic>
          <p:pic>
            <p:nvPicPr>
              <p:cNvPr descr="Piggy Bank" id="883" name="Google Shape;883;p32"/>
              <p:cNvPicPr preferRelativeResize="0"/>
              <p:nvPr/>
            </p:nvPicPr>
            <p:blipFill rotWithShape="1">
              <a:blip r:embed="rId12">
                <a:alphaModFix/>
              </a:blip>
              <a:srcRect b="0" l="0" r="0" t="0"/>
              <a:stretch/>
            </p:blipFill>
            <p:spPr>
              <a:xfrm>
                <a:off x="5578554" y="5078383"/>
                <a:ext cx="1135192" cy="1135192"/>
              </a:xfrm>
              <a:prstGeom prst="rect">
                <a:avLst/>
              </a:prstGeom>
              <a:noFill/>
              <a:ln>
                <a:noFill/>
              </a:ln>
            </p:spPr>
          </p:pic>
          <p:pic>
            <p:nvPicPr>
              <p:cNvPr descr="Lock" id="884" name="Google Shape;884;p32"/>
              <p:cNvPicPr preferRelativeResize="0"/>
              <p:nvPr/>
            </p:nvPicPr>
            <p:blipFill rotWithShape="1">
              <a:blip r:embed="rId13">
                <a:alphaModFix/>
              </a:blip>
              <a:srcRect b="0" l="0" r="0" t="0"/>
              <a:stretch/>
            </p:blipFill>
            <p:spPr>
              <a:xfrm>
                <a:off x="9676765" y="5090502"/>
                <a:ext cx="1040479" cy="1040479"/>
              </a:xfrm>
              <a:prstGeom prst="rect">
                <a:avLst/>
              </a:prstGeom>
              <a:noFill/>
              <a:ln>
                <a:noFill/>
              </a:ln>
            </p:spPr>
          </p:pic>
          <p:pic>
            <p:nvPicPr>
              <p:cNvPr descr="Puzzle pieces" id="885" name="Google Shape;885;p32"/>
              <p:cNvPicPr preferRelativeResize="0"/>
              <p:nvPr/>
            </p:nvPicPr>
            <p:blipFill rotWithShape="1">
              <a:blip r:embed="rId14">
                <a:alphaModFix/>
              </a:blip>
              <a:srcRect b="0" l="0" r="0" t="0"/>
              <a:stretch/>
            </p:blipFill>
            <p:spPr>
              <a:xfrm>
                <a:off x="7693867" y="4068962"/>
                <a:ext cx="1226084" cy="1226084"/>
              </a:xfrm>
              <a:prstGeom prst="rect">
                <a:avLst/>
              </a:prstGeom>
              <a:noFill/>
              <a:ln>
                <a:noFill/>
              </a:ln>
            </p:spPr>
          </p:pic>
          <p:pic>
            <p:nvPicPr>
              <p:cNvPr descr="Network" id="886" name="Google Shape;886;p32"/>
              <p:cNvPicPr preferRelativeResize="0"/>
              <p:nvPr/>
            </p:nvPicPr>
            <p:blipFill rotWithShape="1">
              <a:blip r:embed="rId15">
                <a:alphaModFix/>
              </a:blip>
              <a:srcRect b="0" l="0" r="0" t="0"/>
              <a:stretch/>
            </p:blipFill>
            <p:spPr>
              <a:xfrm>
                <a:off x="6531206" y="4285573"/>
                <a:ext cx="1111409" cy="1111409"/>
              </a:xfrm>
              <a:prstGeom prst="rect">
                <a:avLst/>
              </a:prstGeom>
              <a:noFill/>
              <a:ln>
                <a:noFill/>
              </a:ln>
            </p:spPr>
          </p:pic>
          <p:pic>
            <p:nvPicPr>
              <p:cNvPr descr="Heart" id="887" name="Google Shape;887;p32"/>
              <p:cNvPicPr preferRelativeResize="0"/>
              <p:nvPr/>
            </p:nvPicPr>
            <p:blipFill rotWithShape="1">
              <a:blip r:embed="rId16">
                <a:alphaModFix/>
              </a:blip>
              <a:srcRect b="0" l="0" r="0" t="0"/>
              <a:stretch/>
            </p:blipFill>
            <p:spPr>
              <a:xfrm>
                <a:off x="9808065" y="3416285"/>
                <a:ext cx="1111409" cy="1111409"/>
              </a:xfrm>
              <a:prstGeom prst="rect">
                <a:avLst/>
              </a:prstGeom>
              <a:noFill/>
              <a:ln>
                <a:noFill/>
              </a:ln>
            </p:spPr>
          </p:pic>
          <p:pic>
            <p:nvPicPr>
              <p:cNvPr descr="Suitcase" id="888" name="Google Shape;888;p32"/>
              <p:cNvPicPr preferRelativeResize="0"/>
              <p:nvPr/>
            </p:nvPicPr>
            <p:blipFill rotWithShape="1">
              <a:blip r:embed="rId17">
                <a:alphaModFix/>
              </a:blip>
              <a:srcRect b="0" l="0" r="0" t="0"/>
              <a:stretch/>
            </p:blipFill>
            <p:spPr>
              <a:xfrm>
                <a:off x="9850097" y="1596573"/>
                <a:ext cx="1165726" cy="1165726"/>
              </a:xfrm>
              <a:prstGeom prst="rect">
                <a:avLst/>
              </a:prstGeom>
              <a:noFill/>
              <a:ln>
                <a:noFill/>
              </a:ln>
            </p:spPr>
          </p:pic>
        </p:grpSp>
        <p:pic>
          <p:nvPicPr>
            <p:cNvPr descr="Stream" id="889" name="Google Shape;889;p32"/>
            <p:cNvPicPr preferRelativeResize="0"/>
            <p:nvPr/>
          </p:nvPicPr>
          <p:blipFill rotWithShape="1">
            <a:blip r:embed="rId18">
              <a:alphaModFix/>
            </a:blip>
            <a:srcRect b="0" l="0" r="0" t="0"/>
            <a:stretch/>
          </p:blipFill>
          <p:spPr>
            <a:xfrm>
              <a:off x="8073569" y="1535875"/>
              <a:ext cx="1254734" cy="1254734"/>
            </a:xfrm>
            <a:prstGeom prst="rect">
              <a:avLst/>
            </a:prstGeom>
            <a:noFill/>
            <a:ln>
              <a:noFill/>
            </a:ln>
          </p:spPr>
        </p:pic>
      </p:grpSp>
      <p:grpSp>
        <p:nvGrpSpPr>
          <p:cNvPr id="890" name="Google Shape;890;p32"/>
          <p:cNvGrpSpPr/>
          <p:nvPr/>
        </p:nvGrpSpPr>
        <p:grpSpPr>
          <a:xfrm>
            <a:off x="5431517" y="1796433"/>
            <a:ext cx="6389293" cy="4320000"/>
            <a:chOff x="1987389" y="1054755"/>
            <a:chExt cx="9233687" cy="4533790"/>
          </a:xfrm>
        </p:grpSpPr>
        <p:sp>
          <p:nvSpPr>
            <p:cNvPr id="891" name="Google Shape;891;p32"/>
            <p:cNvSpPr txBox="1"/>
            <p:nvPr/>
          </p:nvSpPr>
          <p:spPr>
            <a:xfrm>
              <a:off x="5064098" y="1069924"/>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Konnektivität</a:t>
              </a:r>
              <a:endParaRPr/>
            </a:p>
          </p:txBody>
        </p:sp>
        <p:sp>
          <p:nvSpPr>
            <p:cNvPr id="892" name="Google Shape;892;p32"/>
            <p:cNvSpPr txBox="1"/>
            <p:nvPr/>
          </p:nvSpPr>
          <p:spPr>
            <a:xfrm>
              <a:off x="5047389" y="374906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Erweiterungs-möglichkeiten</a:t>
              </a:r>
              <a:endParaRPr/>
            </a:p>
          </p:txBody>
        </p:sp>
        <p:sp>
          <p:nvSpPr>
            <p:cNvPr id="893" name="Google Shape;893;p32"/>
            <p:cNvSpPr txBox="1"/>
            <p:nvPr/>
          </p:nvSpPr>
          <p:spPr>
            <a:xfrm>
              <a:off x="2008709" y="3774158"/>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Verknüpfungs-möglichkeiten</a:t>
              </a:r>
              <a:endParaRPr/>
            </a:p>
          </p:txBody>
        </p:sp>
        <p:sp>
          <p:nvSpPr>
            <p:cNvPr id="894" name="Google Shape;894;p32"/>
            <p:cNvSpPr txBox="1"/>
            <p:nvPr/>
          </p:nvSpPr>
          <p:spPr>
            <a:xfrm>
              <a:off x="8107390" y="105475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Transportier-barkeit</a:t>
              </a:r>
              <a:endParaRPr/>
            </a:p>
          </p:txBody>
        </p:sp>
        <p:sp>
          <p:nvSpPr>
            <p:cNvPr id="895" name="Google Shape;895;p32"/>
            <p:cNvSpPr txBox="1"/>
            <p:nvPr/>
          </p:nvSpPr>
          <p:spPr>
            <a:xfrm>
              <a:off x="2020806" y="195942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Multifunktion-alität</a:t>
              </a:r>
              <a:endParaRPr/>
            </a:p>
          </p:txBody>
        </p:sp>
        <p:sp>
          <p:nvSpPr>
            <p:cNvPr id="896" name="Google Shape;896;p32"/>
            <p:cNvSpPr txBox="1"/>
            <p:nvPr/>
          </p:nvSpPr>
          <p:spPr>
            <a:xfrm>
              <a:off x="5064098" y="468854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Umwelt-einfluss</a:t>
              </a:r>
              <a:endParaRPr/>
            </a:p>
          </p:txBody>
        </p:sp>
        <p:sp>
          <p:nvSpPr>
            <p:cNvPr id="897" name="Google Shape;897;p32"/>
            <p:cNvSpPr txBox="1"/>
            <p:nvPr/>
          </p:nvSpPr>
          <p:spPr>
            <a:xfrm>
              <a:off x="5046738" y="208078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Speicher</a:t>
              </a:r>
              <a:endParaRPr/>
            </a:p>
          </p:txBody>
        </p:sp>
        <p:sp>
          <p:nvSpPr>
            <p:cNvPr id="898" name="Google Shape;898;p32"/>
            <p:cNvSpPr txBox="1"/>
            <p:nvPr/>
          </p:nvSpPr>
          <p:spPr>
            <a:xfrm>
              <a:off x="2008709" y="2848926"/>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Strom-verbrauch</a:t>
              </a:r>
              <a:endParaRPr/>
            </a:p>
          </p:txBody>
        </p:sp>
        <p:sp>
          <p:nvSpPr>
            <p:cNvPr id="899" name="Google Shape;899;p32"/>
            <p:cNvSpPr txBox="1"/>
            <p:nvPr/>
          </p:nvSpPr>
          <p:spPr>
            <a:xfrm>
              <a:off x="8140807" y="1959425"/>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Medien-unterstützung</a:t>
              </a:r>
              <a:endParaRPr/>
            </a:p>
          </p:txBody>
        </p:sp>
        <p:sp>
          <p:nvSpPr>
            <p:cNvPr id="900" name="Google Shape;900;p32"/>
            <p:cNvSpPr txBox="1"/>
            <p:nvPr/>
          </p:nvSpPr>
          <p:spPr>
            <a:xfrm>
              <a:off x="8136184" y="3762079"/>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Benutzer-oberfläche</a:t>
              </a:r>
              <a:endParaRPr/>
            </a:p>
          </p:txBody>
        </p:sp>
        <p:sp>
          <p:nvSpPr>
            <p:cNvPr id="901" name="Google Shape;901;p32"/>
            <p:cNvSpPr txBox="1"/>
            <p:nvPr/>
          </p:nvSpPr>
          <p:spPr>
            <a:xfrm>
              <a:off x="8131585" y="2840131"/>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Nutzungs-freundlichkeit</a:t>
              </a:r>
              <a:endParaRPr/>
            </a:p>
          </p:txBody>
        </p:sp>
        <p:sp>
          <p:nvSpPr>
            <p:cNvPr id="902" name="Google Shape;902;p32"/>
            <p:cNvSpPr txBox="1"/>
            <p:nvPr/>
          </p:nvSpPr>
          <p:spPr>
            <a:xfrm>
              <a:off x="1987389" y="4679757"/>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Budget</a:t>
              </a:r>
              <a:endParaRPr/>
            </a:p>
          </p:txBody>
        </p:sp>
        <p:sp>
          <p:nvSpPr>
            <p:cNvPr id="903" name="Google Shape;903;p32"/>
            <p:cNvSpPr txBox="1"/>
            <p:nvPr/>
          </p:nvSpPr>
          <p:spPr>
            <a:xfrm>
              <a:off x="8161076" y="4679757"/>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Sicherheit</a:t>
              </a:r>
              <a:endParaRPr/>
            </a:p>
          </p:txBody>
        </p:sp>
        <p:sp>
          <p:nvSpPr>
            <p:cNvPr id="904" name="Google Shape;904;p32"/>
            <p:cNvSpPr txBox="1"/>
            <p:nvPr/>
          </p:nvSpPr>
          <p:spPr>
            <a:xfrm>
              <a:off x="2008709" y="1069924"/>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Nachhaltigkeit</a:t>
              </a:r>
              <a:endParaRPr/>
            </a:p>
          </p:txBody>
        </p:sp>
        <p:sp>
          <p:nvSpPr>
            <p:cNvPr id="905" name="Google Shape;905;p32"/>
            <p:cNvSpPr txBox="1"/>
            <p:nvPr/>
          </p:nvSpPr>
          <p:spPr>
            <a:xfrm>
              <a:off x="5074758" y="2855300"/>
              <a:ext cx="3060000" cy="90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l-SI" sz="1800">
                  <a:solidFill>
                    <a:schemeClr val="dk1"/>
                  </a:solidFill>
                  <a:latin typeface="Arial Black"/>
                  <a:ea typeface="Arial Black"/>
                  <a:cs typeface="Arial Black"/>
                  <a:sym typeface="Arial Black"/>
                </a:rPr>
                <a:t>Verlässlichkeit</a:t>
              </a: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33"/>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Black"/>
              <a:buNone/>
            </a:pPr>
            <a:r>
              <a:rPr lang="sl-SI" sz="4000"/>
              <a:t>AKTUALISIERUNG, VERBESSERUNG UND ERSATZ VON DLTH</a:t>
            </a:r>
            <a:endParaRPr sz="4000"/>
          </a:p>
        </p:txBody>
      </p:sp>
      <p:sp>
        <p:nvSpPr>
          <p:cNvPr id="912" name="Google Shape;912;p33"/>
          <p:cNvSpPr txBox="1"/>
          <p:nvPr>
            <p:ph idx="1" type="body"/>
          </p:nvPr>
        </p:nvSpPr>
        <p:spPr>
          <a:xfrm>
            <a:off x="838200" y="1825625"/>
            <a:ext cx="10515600" cy="3923190"/>
          </a:xfrm>
          <a:prstGeom prst="rect">
            <a:avLst/>
          </a:prstGeom>
          <a:noFill/>
          <a:ln>
            <a:noFill/>
          </a:ln>
        </p:spPr>
        <p:txBody>
          <a:bodyPr anchorCtr="0" anchor="t" bIns="45700" lIns="91425" spcFirstLastPara="1" rIns="91425" wrap="square" tIns="45700">
            <a:normAutofit/>
          </a:bodyPr>
          <a:lstStyle/>
          <a:p>
            <a:pPr indent="-355600" lvl="0" marL="355600" rtl="0" algn="l">
              <a:lnSpc>
                <a:spcPct val="90000"/>
              </a:lnSpc>
              <a:spcBef>
                <a:spcPts val="0"/>
              </a:spcBef>
              <a:spcAft>
                <a:spcPts val="0"/>
              </a:spcAft>
              <a:buClr>
                <a:srgbClr val="42ACE6"/>
              </a:buClr>
              <a:buSzPts val="2800"/>
              <a:buFont typeface="Noto Sans Symbols"/>
              <a:buChar char="►"/>
            </a:pPr>
            <a:r>
              <a:rPr lang="sl-SI"/>
              <a:t>Woher wissen Sie, wann Upgrades, Aktualisierungen oder Ersetzungen in DLTH erforderlich sind?</a:t>
            </a:r>
            <a:endParaRPr/>
          </a:p>
          <a:p>
            <a:pPr indent="-355600" lvl="1" marL="812800" rtl="0" algn="l">
              <a:lnSpc>
                <a:spcPct val="90000"/>
              </a:lnSpc>
              <a:spcBef>
                <a:spcPts val="500"/>
              </a:spcBef>
              <a:spcAft>
                <a:spcPts val="0"/>
              </a:spcAft>
              <a:buSzPts val="2400"/>
              <a:buChar char="▶"/>
            </a:pPr>
            <a:r>
              <a:rPr lang="sl-SI"/>
              <a:t>Verlust von Funktionalität</a:t>
            </a:r>
            <a:endParaRPr/>
          </a:p>
          <a:p>
            <a:pPr indent="-355600" lvl="1" marL="812800" rtl="0" algn="l">
              <a:lnSpc>
                <a:spcPct val="90000"/>
              </a:lnSpc>
              <a:spcBef>
                <a:spcPts val="500"/>
              </a:spcBef>
              <a:spcAft>
                <a:spcPts val="0"/>
              </a:spcAft>
              <a:buSzPts val="2400"/>
              <a:buChar char="▶"/>
            </a:pPr>
            <a:r>
              <a:rPr lang="sl-SI"/>
              <a:t>Probleme mit der Verlässlichkeit </a:t>
            </a:r>
            <a:endParaRPr/>
          </a:p>
          <a:p>
            <a:pPr indent="-355600" lvl="1" marL="812800" rtl="0" algn="l">
              <a:lnSpc>
                <a:spcPct val="90000"/>
              </a:lnSpc>
              <a:spcBef>
                <a:spcPts val="500"/>
              </a:spcBef>
              <a:spcAft>
                <a:spcPts val="0"/>
              </a:spcAft>
              <a:buSzPts val="2400"/>
              <a:buChar char="▶"/>
            </a:pPr>
            <a:r>
              <a:rPr lang="sl-SI"/>
              <a:t>Bedarf an verbesserter Leistung</a:t>
            </a:r>
            <a:endParaRPr/>
          </a:p>
          <a:p>
            <a:pPr indent="-355600" lvl="1" marL="812800" rtl="0" algn="l">
              <a:lnSpc>
                <a:spcPct val="90000"/>
              </a:lnSpc>
              <a:spcBef>
                <a:spcPts val="500"/>
              </a:spcBef>
              <a:spcAft>
                <a:spcPts val="0"/>
              </a:spcAft>
              <a:buSzPts val="2400"/>
              <a:buChar char="▶"/>
            </a:pPr>
            <a:r>
              <a:rPr lang="sl-SI"/>
              <a:t>Cyber-Sicherheit</a:t>
            </a:r>
            <a:endParaRPr/>
          </a:p>
          <a:p>
            <a:pPr indent="-355600" lvl="1" marL="812800" rtl="0" algn="l">
              <a:lnSpc>
                <a:spcPct val="90000"/>
              </a:lnSpc>
              <a:spcBef>
                <a:spcPts val="500"/>
              </a:spcBef>
              <a:spcAft>
                <a:spcPts val="0"/>
              </a:spcAft>
              <a:buSzPts val="2400"/>
              <a:buChar char="▶"/>
            </a:pPr>
            <a:r>
              <a:rPr lang="sl-SI"/>
              <a:t>Verbesserung der Kommunikation</a:t>
            </a:r>
            <a:endParaRPr/>
          </a:p>
          <a:p>
            <a:pPr indent="-355600" lvl="1" marL="812800" rtl="0" algn="l">
              <a:lnSpc>
                <a:spcPct val="90000"/>
              </a:lnSpc>
              <a:spcBef>
                <a:spcPts val="500"/>
              </a:spcBef>
              <a:spcAft>
                <a:spcPts val="0"/>
              </a:spcAft>
              <a:buSzPts val="2400"/>
              <a:buChar char="▶"/>
            </a:pPr>
            <a:r>
              <a:rPr lang="sl-SI"/>
              <a:t>Bessere Nutzererfahrung</a:t>
            </a:r>
            <a:endParaRPr/>
          </a:p>
        </p:txBody>
      </p:sp>
      <p:pic>
        <p:nvPicPr>
          <p:cNvPr descr="Shield with solid fill" id="913" name="Google Shape;913;p33"/>
          <p:cNvPicPr preferRelativeResize="0"/>
          <p:nvPr/>
        </p:nvPicPr>
        <p:blipFill rotWithShape="1">
          <a:blip r:embed="rId3">
            <a:alphaModFix/>
          </a:blip>
          <a:srcRect b="0" l="0" r="0" t="0"/>
          <a:stretch/>
        </p:blipFill>
        <p:spPr>
          <a:xfrm>
            <a:off x="8960405" y="2698454"/>
            <a:ext cx="1839399" cy="1839399"/>
          </a:xfrm>
          <a:prstGeom prst="rect">
            <a:avLst/>
          </a:prstGeom>
          <a:noFill/>
          <a:ln>
            <a:noFill/>
          </a:ln>
        </p:spPr>
      </p:pic>
      <p:pic>
        <p:nvPicPr>
          <p:cNvPr descr="Shield Cross with solid fill" id="914" name="Google Shape;914;p33"/>
          <p:cNvPicPr preferRelativeResize="0"/>
          <p:nvPr/>
        </p:nvPicPr>
        <p:blipFill rotWithShape="1">
          <a:blip r:embed="rId4">
            <a:alphaModFix/>
          </a:blip>
          <a:srcRect b="0" l="0" r="0" t="0"/>
          <a:stretch/>
        </p:blipFill>
        <p:spPr>
          <a:xfrm>
            <a:off x="9799570" y="3909416"/>
            <a:ext cx="1839399" cy="1839399"/>
          </a:xfrm>
          <a:prstGeom prst="rect">
            <a:avLst/>
          </a:prstGeom>
          <a:noFill/>
          <a:ln>
            <a:noFill/>
          </a:ln>
        </p:spPr>
      </p:pic>
      <p:pic>
        <p:nvPicPr>
          <p:cNvPr descr="Shield Tick with solid fill" id="915" name="Google Shape;915;p33"/>
          <p:cNvPicPr preferRelativeResize="0"/>
          <p:nvPr/>
        </p:nvPicPr>
        <p:blipFill rotWithShape="1">
          <a:blip r:embed="rId5">
            <a:alphaModFix/>
          </a:blip>
          <a:srcRect b="0" l="0" r="0" t="0"/>
          <a:stretch/>
        </p:blipFill>
        <p:spPr>
          <a:xfrm>
            <a:off x="8146487" y="3909416"/>
            <a:ext cx="1839399" cy="1839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2">
                                            <p:txEl>
                                              <p:pRg end="0" st="0"/>
                                            </p:txEl>
                                          </p:spTgt>
                                        </p:tgtEl>
                                        <p:attrNameLst>
                                          <p:attrName>style.visibility</p:attrName>
                                        </p:attrNameLst>
                                      </p:cBhvr>
                                      <p:to>
                                        <p:strVal val="visible"/>
                                      </p:to>
                                    </p:set>
                                    <p:animEffect filter="fade" transition="in">
                                      <p:cBhvr>
                                        <p:cTn dur="500"/>
                                        <p:tgtEl>
                                          <p:spTgt spid="9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2">
                                            <p:txEl>
                                              <p:pRg end="1" st="1"/>
                                            </p:txEl>
                                          </p:spTgt>
                                        </p:tgtEl>
                                        <p:attrNameLst>
                                          <p:attrName>style.visibility</p:attrName>
                                        </p:attrNameLst>
                                      </p:cBhvr>
                                      <p:to>
                                        <p:strVal val="visible"/>
                                      </p:to>
                                    </p:set>
                                    <p:animEffect filter="fade" transition="in">
                                      <p:cBhvr>
                                        <p:cTn dur="500"/>
                                        <p:tgtEl>
                                          <p:spTgt spid="9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2">
                                            <p:txEl>
                                              <p:pRg end="2" st="2"/>
                                            </p:txEl>
                                          </p:spTgt>
                                        </p:tgtEl>
                                        <p:attrNameLst>
                                          <p:attrName>style.visibility</p:attrName>
                                        </p:attrNameLst>
                                      </p:cBhvr>
                                      <p:to>
                                        <p:strVal val="visible"/>
                                      </p:to>
                                    </p:set>
                                    <p:animEffect filter="fade" transition="in">
                                      <p:cBhvr>
                                        <p:cTn dur="500"/>
                                        <p:tgtEl>
                                          <p:spTgt spid="91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2">
                                            <p:txEl>
                                              <p:pRg end="3" st="3"/>
                                            </p:txEl>
                                          </p:spTgt>
                                        </p:tgtEl>
                                        <p:attrNameLst>
                                          <p:attrName>style.visibility</p:attrName>
                                        </p:attrNameLst>
                                      </p:cBhvr>
                                      <p:to>
                                        <p:strVal val="visible"/>
                                      </p:to>
                                    </p:set>
                                    <p:animEffect filter="fade" transition="in">
                                      <p:cBhvr>
                                        <p:cTn dur="500"/>
                                        <p:tgtEl>
                                          <p:spTgt spid="91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2">
                                            <p:txEl>
                                              <p:pRg end="4" st="4"/>
                                            </p:txEl>
                                          </p:spTgt>
                                        </p:tgtEl>
                                        <p:attrNameLst>
                                          <p:attrName>style.visibility</p:attrName>
                                        </p:attrNameLst>
                                      </p:cBhvr>
                                      <p:to>
                                        <p:strVal val="visible"/>
                                      </p:to>
                                    </p:set>
                                    <p:animEffect filter="fade" transition="in">
                                      <p:cBhvr>
                                        <p:cTn dur="500"/>
                                        <p:tgtEl>
                                          <p:spTgt spid="91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2">
                                            <p:txEl>
                                              <p:pRg end="5" st="5"/>
                                            </p:txEl>
                                          </p:spTgt>
                                        </p:tgtEl>
                                        <p:attrNameLst>
                                          <p:attrName>style.visibility</p:attrName>
                                        </p:attrNameLst>
                                      </p:cBhvr>
                                      <p:to>
                                        <p:strVal val="visible"/>
                                      </p:to>
                                    </p:set>
                                    <p:animEffect filter="fade" transition="in">
                                      <p:cBhvr>
                                        <p:cTn dur="500"/>
                                        <p:tgtEl>
                                          <p:spTgt spid="91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2">
                                            <p:txEl>
                                              <p:pRg end="6" st="6"/>
                                            </p:txEl>
                                          </p:spTgt>
                                        </p:tgtEl>
                                        <p:attrNameLst>
                                          <p:attrName>style.visibility</p:attrName>
                                        </p:attrNameLst>
                                      </p:cBhvr>
                                      <p:to>
                                        <p:strVal val="visible"/>
                                      </p:to>
                                    </p:set>
                                    <p:animEffect filter="fade" transition="in">
                                      <p:cBhvr>
                                        <p:cTn dur="500"/>
                                        <p:tgtEl>
                                          <p:spTgt spid="91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13"/>
                                        </p:tgtEl>
                                        <p:attrNameLst>
                                          <p:attrName>style.visibility</p:attrName>
                                        </p:attrNameLst>
                                      </p:cBhvr>
                                      <p:to>
                                        <p:strVal val="visible"/>
                                      </p:to>
                                    </p:set>
                                    <p:anim calcmode="lin" valueType="num">
                                      <p:cBhvr additive="base">
                                        <p:cTn dur="500"/>
                                        <p:tgtEl>
                                          <p:spTgt spid="91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15"/>
                                        </p:tgtEl>
                                        <p:attrNameLst>
                                          <p:attrName>style.visibility</p:attrName>
                                        </p:attrNameLst>
                                      </p:cBhvr>
                                      <p:to>
                                        <p:strVal val="visible"/>
                                      </p:to>
                                    </p:set>
                                    <p:anim calcmode="lin" valueType="num">
                                      <p:cBhvr additive="base">
                                        <p:cTn dur="500"/>
                                        <p:tgtEl>
                                          <p:spTgt spid="91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14"/>
                                        </p:tgtEl>
                                        <p:attrNameLst>
                                          <p:attrName>style.visibility</p:attrName>
                                        </p:attrNameLst>
                                      </p:cBhvr>
                                      <p:to>
                                        <p:strVal val="visible"/>
                                      </p:to>
                                    </p:set>
                                    <p:anim calcmode="lin" valueType="num">
                                      <p:cBhvr additive="base">
                                        <p:cTn dur="500"/>
                                        <p:tgtEl>
                                          <p:spTgt spid="91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sp>
        <p:nvSpPr>
          <p:cNvPr id="921" name="Google Shape;921;p34"/>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SORGFÄLTIGER UMGANG MIT DLTH</a:t>
            </a:r>
            <a:endParaRPr/>
          </a:p>
        </p:txBody>
      </p:sp>
      <p:sp>
        <p:nvSpPr>
          <p:cNvPr id="922" name="Google Shape;922;p34"/>
          <p:cNvSpPr txBox="1"/>
          <p:nvPr>
            <p:ph idx="1" type="body"/>
          </p:nvPr>
        </p:nvSpPr>
        <p:spPr>
          <a:xfrm>
            <a:off x="838200" y="1813395"/>
            <a:ext cx="8808583" cy="4351338"/>
          </a:xfrm>
          <a:prstGeom prst="rect">
            <a:avLst/>
          </a:prstGeom>
          <a:noFill/>
          <a:ln>
            <a:noFill/>
          </a:ln>
        </p:spPr>
        <p:txBody>
          <a:bodyPr anchorCtr="0" anchor="t" bIns="45700" lIns="91425" spcFirstLastPara="1" rIns="91425" wrap="square" tIns="45700">
            <a:normAutofit/>
          </a:bodyPr>
          <a:lstStyle/>
          <a:p>
            <a:pPr indent="-355600" lvl="0" marL="355600" rtl="0" algn="l">
              <a:lnSpc>
                <a:spcPct val="90000"/>
              </a:lnSpc>
              <a:spcBef>
                <a:spcPts val="0"/>
              </a:spcBef>
              <a:spcAft>
                <a:spcPts val="0"/>
              </a:spcAft>
              <a:buClr>
                <a:srgbClr val="42ACE6"/>
              </a:buClr>
              <a:buSzPts val="2800"/>
              <a:buFont typeface="Noto Sans Symbols"/>
              <a:buChar char="►"/>
            </a:pPr>
            <a:r>
              <a:rPr lang="sl-SI"/>
              <a:t>Vorbeugung von potenziell schädlichen Ereignissen</a:t>
            </a:r>
            <a:endParaRPr/>
          </a:p>
          <a:p>
            <a:pPr indent="-355600" lvl="0" marL="355600" rtl="0" algn="l">
              <a:lnSpc>
                <a:spcPct val="90000"/>
              </a:lnSpc>
              <a:spcBef>
                <a:spcPts val="1000"/>
              </a:spcBef>
              <a:spcAft>
                <a:spcPts val="0"/>
              </a:spcAft>
              <a:buClr>
                <a:srgbClr val="42ACE6"/>
              </a:buClr>
              <a:buSzPts val="2800"/>
              <a:buFont typeface="Noto Sans Symbols"/>
              <a:buChar char="►"/>
            </a:pPr>
            <a:r>
              <a:rPr lang="sl-SI"/>
              <a:t>Verwendung von Sicherheitsausrüstung</a:t>
            </a:r>
            <a:endParaRPr/>
          </a:p>
          <a:p>
            <a:pPr indent="-355600" lvl="0" marL="355600" rtl="0" algn="l">
              <a:lnSpc>
                <a:spcPct val="90000"/>
              </a:lnSpc>
              <a:spcBef>
                <a:spcPts val="1000"/>
              </a:spcBef>
              <a:spcAft>
                <a:spcPts val="0"/>
              </a:spcAft>
              <a:buClr>
                <a:srgbClr val="42ACE6"/>
              </a:buClr>
              <a:buSzPts val="2800"/>
              <a:buFont typeface="Noto Sans Symbols"/>
              <a:buChar char="►"/>
            </a:pPr>
            <a:r>
              <a:rPr lang="sl-SI"/>
              <a:t>Verlängern der Lebensdauer der Batterie</a:t>
            </a:r>
            <a:endParaRPr/>
          </a:p>
          <a:p>
            <a:pPr indent="-355600" lvl="0" marL="355600" rtl="0" algn="l">
              <a:lnSpc>
                <a:spcPct val="90000"/>
              </a:lnSpc>
              <a:spcBef>
                <a:spcPts val="1000"/>
              </a:spcBef>
              <a:spcAft>
                <a:spcPts val="0"/>
              </a:spcAft>
              <a:buClr>
                <a:srgbClr val="42ACE6"/>
              </a:buClr>
              <a:buSzPts val="2800"/>
              <a:buFont typeface="Noto Sans Symbols"/>
              <a:buChar char="►"/>
            </a:pPr>
            <a:r>
              <a:rPr lang="sl-SI"/>
              <a:t>Reinigen Sie Ihr Gerät regelmäßig</a:t>
            </a:r>
            <a:endParaRPr/>
          </a:p>
          <a:p>
            <a:pPr indent="-355600" lvl="0" marL="355600" rtl="0" algn="l">
              <a:lnSpc>
                <a:spcPct val="90000"/>
              </a:lnSpc>
              <a:spcBef>
                <a:spcPts val="1000"/>
              </a:spcBef>
              <a:spcAft>
                <a:spcPts val="0"/>
              </a:spcAft>
              <a:buClr>
                <a:srgbClr val="42ACE6"/>
              </a:buClr>
              <a:buSzPts val="2800"/>
              <a:buFont typeface="Noto Sans Symbols"/>
              <a:buChar char="►"/>
            </a:pPr>
            <a:r>
              <a:rPr lang="sl-SI"/>
              <a:t>Regelmäßiges Ausschalten der Geräte (vollständiges Herunterfahren)</a:t>
            </a:r>
            <a:endParaRPr/>
          </a:p>
          <a:p>
            <a:pPr indent="-355600" lvl="0" marL="355600" rtl="0" algn="l">
              <a:lnSpc>
                <a:spcPct val="90000"/>
              </a:lnSpc>
              <a:spcBef>
                <a:spcPts val="1000"/>
              </a:spcBef>
              <a:spcAft>
                <a:spcPts val="0"/>
              </a:spcAft>
              <a:buClr>
                <a:srgbClr val="42ACE6"/>
              </a:buClr>
              <a:buSzPts val="2800"/>
              <a:buFont typeface="Noto Sans Symbols"/>
              <a:buChar char="►"/>
            </a:pPr>
            <a:r>
              <a:rPr lang="sl-SI"/>
              <a:t>Achten Sie auf eine potenziell schädliche Behandlung</a:t>
            </a:r>
            <a:endParaRPr/>
          </a:p>
          <a:p>
            <a:pPr indent="-355600" lvl="0" marL="355600" rtl="0" algn="l">
              <a:lnSpc>
                <a:spcPct val="90000"/>
              </a:lnSpc>
              <a:spcBef>
                <a:spcPts val="1000"/>
              </a:spcBef>
              <a:spcAft>
                <a:spcPts val="0"/>
              </a:spcAft>
              <a:buClr>
                <a:srgbClr val="42ACE6"/>
              </a:buClr>
              <a:buSzPts val="2800"/>
              <a:buFont typeface="Noto Sans Symbols"/>
              <a:buChar char="►"/>
            </a:pPr>
            <a:r>
              <a:rPr lang="sl-SI"/>
              <a:t>Verwenden Sie Erweiterungsgeräte sorgfältig</a:t>
            </a:r>
            <a:endParaRPr/>
          </a:p>
          <a:p>
            <a:pPr indent="0" lvl="0" marL="0" rtl="0" algn="l">
              <a:lnSpc>
                <a:spcPct val="90000"/>
              </a:lnSpc>
              <a:spcBef>
                <a:spcPts val="1000"/>
              </a:spcBef>
              <a:spcAft>
                <a:spcPts val="0"/>
              </a:spcAft>
              <a:buSzPts val="2800"/>
              <a:buNone/>
            </a:pPr>
            <a:r>
              <a:t/>
            </a:r>
            <a:endParaRPr/>
          </a:p>
        </p:txBody>
      </p:sp>
      <p:pic>
        <p:nvPicPr>
          <p:cNvPr descr="Clipboard Checked with solid fill" id="923" name="Google Shape;923;p34"/>
          <p:cNvPicPr preferRelativeResize="0"/>
          <p:nvPr/>
        </p:nvPicPr>
        <p:blipFill rotWithShape="1">
          <a:blip r:embed="rId3">
            <a:alphaModFix/>
          </a:blip>
          <a:srcRect b="0" l="0" r="0" t="0"/>
          <a:stretch/>
        </p:blipFill>
        <p:spPr>
          <a:xfrm>
            <a:off x="8854924" y="4241579"/>
            <a:ext cx="1647033" cy="1647033"/>
          </a:xfrm>
          <a:prstGeom prst="rect">
            <a:avLst/>
          </a:prstGeom>
          <a:noFill/>
          <a:ln>
            <a:noFill/>
          </a:ln>
        </p:spPr>
      </p:pic>
      <p:pic>
        <p:nvPicPr>
          <p:cNvPr descr="Clipboard All Crosses with solid fill" id="924" name="Google Shape;924;p34"/>
          <p:cNvPicPr preferRelativeResize="0"/>
          <p:nvPr/>
        </p:nvPicPr>
        <p:blipFill rotWithShape="1">
          <a:blip r:embed="rId4">
            <a:alphaModFix/>
          </a:blip>
          <a:srcRect b="0" l="0" r="0" t="0"/>
          <a:stretch/>
        </p:blipFill>
        <p:spPr>
          <a:xfrm>
            <a:off x="10410132" y="4241579"/>
            <a:ext cx="1647033" cy="1647033"/>
          </a:xfrm>
          <a:prstGeom prst="rect">
            <a:avLst/>
          </a:prstGeom>
          <a:noFill/>
          <a:ln>
            <a:noFill/>
          </a:ln>
        </p:spPr>
      </p:pic>
      <p:pic>
        <p:nvPicPr>
          <p:cNvPr descr="Shield Tick with solid fill" id="925" name="Google Shape;925;p34"/>
          <p:cNvPicPr preferRelativeResize="0"/>
          <p:nvPr/>
        </p:nvPicPr>
        <p:blipFill rotWithShape="1">
          <a:blip r:embed="rId5">
            <a:alphaModFix/>
          </a:blip>
          <a:srcRect b="0" l="0" r="0" t="0"/>
          <a:stretch/>
        </p:blipFill>
        <p:spPr>
          <a:xfrm>
            <a:off x="9646783" y="1758105"/>
            <a:ext cx="1377361" cy="1377361"/>
          </a:xfrm>
          <a:prstGeom prst="rect">
            <a:avLst/>
          </a:prstGeom>
          <a:noFill/>
          <a:ln>
            <a:noFill/>
          </a:ln>
        </p:spPr>
      </p:pic>
      <p:pic>
        <p:nvPicPr>
          <p:cNvPr descr="Care with solid fill" id="926" name="Google Shape;926;p34"/>
          <p:cNvPicPr preferRelativeResize="0"/>
          <p:nvPr/>
        </p:nvPicPr>
        <p:blipFill rotWithShape="1">
          <a:blip r:embed="rId6">
            <a:alphaModFix/>
          </a:blip>
          <a:srcRect b="0" l="0" r="0" t="0"/>
          <a:stretch/>
        </p:blipFill>
        <p:spPr>
          <a:xfrm>
            <a:off x="8613762" y="2446786"/>
            <a:ext cx="1377361" cy="1377361"/>
          </a:xfrm>
          <a:prstGeom prst="rect">
            <a:avLst/>
          </a:prstGeom>
          <a:noFill/>
          <a:ln>
            <a:noFill/>
          </a:ln>
        </p:spPr>
      </p:pic>
      <p:pic>
        <p:nvPicPr>
          <p:cNvPr descr="Smiling face outline with solid fill" id="927" name="Google Shape;927;p34"/>
          <p:cNvPicPr preferRelativeResize="0"/>
          <p:nvPr/>
        </p:nvPicPr>
        <p:blipFill rotWithShape="1">
          <a:blip r:embed="rId7">
            <a:alphaModFix/>
          </a:blip>
          <a:srcRect b="0" l="0" r="0" t="0"/>
          <a:stretch/>
        </p:blipFill>
        <p:spPr>
          <a:xfrm>
            <a:off x="10679804" y="2446786"/>
            <a:ext cx="1377361" cy="13773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2">
                                            <p:txEl>
                                              <p:pRg end="0" st="0"/>
                                            </p:txEl>
                                          </p:spTgt>
                                        </p:tgtEl>
                                        <p:attrNameLst>
                                          <p:attrName>style.visibility</p:attrName>
                                        </p:attrNameLst>
                                      </p:cBhvr>
                                      <p:to>
                                        <p:strVal val="visible"/>
                                      </p:to>
                                    </p:set>
                                    <p:animEffect filter="fade" transition="in">
                                      <p:cBhvr>
                                        <p:cTn dur="500"/>
                                        <p:tgtEl>
                                          <p:spTgt spid="9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2">
                                            <p:txEl>
                                              <p:pRg end="1" st="1"/>
                                            </p:txEl>
                                          </p:spTgt>
                                        </p:tgtEl>
                                        <p:attrNameLst>
                                          <p:attrName>style.visibility</p:attrName>
                                        </p:attrNameLst>
                                      </p:cBhvr>
                                      <p:to>
                                        <p:strVal val="visible"/>
                                      </p:to>
                                    </p:set>
                                    <p:animEffect filter="fade" transition="in">
                                      <p:cBhvr>
                                        <p:cTn dur="500"/>
                                        <p:tgtEl>
                                          <p:spTgt spid="9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2">
                                            <p:txEl>
                                              <p:pRg end="2" st="2"/>
                                            </p:txEl>
                                          </p:spTgt>
                                        </p:tgtEl>
                                        <p:attrNameLst>
                                          <p:attrName>style.visibility</p:attrName>
                                        </p:attrNameLst>
                                      </p:cBhvr>
                                      <p:to>
                                        <p:strVal val="visible"/>
                                      </p:to>
                                    </p:set>
                                    <p:animEffect filter="fade" transition="in">
                                      <p:cBhvr>
                                        <p:cTn dur="500"/>
                                        <p:tgtEl>
                                          <p:spTgt spid="92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2">
                                            <p:txEl>
                                              <p:pRg end="3" st="3"/>
                                            </p:txEl>
                                          </p:spTgt>
                                        </p:tgtEl>
                                        <p:attrNameLst>
                                          <p:attrName>style.visibility</p:attrName>
                                        </p:attrNameLst>
                                      </p:cBhvr>
                                      <p:to>
                                        <p:strVal val="visible"/>
                                      </p:to>
                                    </p:set>
                                    <p:animEffect filter="fade" transition="in">
                                      <p:cBhvr>
                                        <p:cTn dur="500"/>
                                        <p:tgtEl>
                                          <p:spTgt spid="92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2">
                                            <p:txEl>
                                              <p:pRg end="4" st="4"/>
                                            </p:txEl>
                                          </p:spTgt>
                                        </p:tgtEl>
                                        <p:attrNameLst>
                                          <p:attrName>style.visibility</p:attrName>
                                        </p:attrNameLst>
                                      </p:cBhvr>
                                      <p:to>
                                        <p:strVal val="visible"/>
                                      </p:to>
                                    </p:set>
                                    <p:animEffect filter="fade" transition="in">
                                      <p:cBhvr>
                                        <p:cTn dur="500"/>
                                        <p:tgtEl>
                                          <p:spTgt spid="92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2">
                                            <p:txEl>
                                              <p:pRg end="5" st="5"/>
                                            </p:txEl>
                                          </p:spTgt>
                                        </p:tgtEl>
                                        <p:attrNameLst>
                                          <p:attrName>style.visibility</p:attrName>
                                        </p:attrNameLst>
                                      </p:cBhvr>
                                      <p:to>
                                        <p:strVal val="visible"/>
                                      </p:to>
                                    </p:set>
                                    <p:animEffect filter="fade" transition="in">
                                      <p:cBhvr>
                                        <p:cTn dur="500"/>
                                        <p:tgtEl>
                                          <p:spTgt spid="92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2">
                                            <p:txEl>
                                              <p:pRg end="6" st="6"/>
                                            </p:txEl>
                                          </p:spTgt>
                                        </p:tgtEl>
                                        <p:attrNameLst>
                                          <p:attrName>style.visibility</p:attrName>
                                        </p:attrNameLst>
                                      </p:cBhvr>
                                      <p:to>
                                        <p:strVal val="visible"/>
                                      </p:to>
                                    </p:set>
                                    <p:animEffect filter="fade" transition="in">
                                      <p:cBhvr>
                                        <p:cTn dur="500"/>
                                        <p:tgtEl>
                                          <p:spTgt spid="92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2">
                                            <p:txEl>
                                              <p:pRg end="7" st="7"/>
                                            </p:txEl>
                                          </p:spTgt>
                                        </p:tgtEl>
                                        <p:attrNameLst>
                                          <p:attrName>style.visibility</p:attrName>
                                        </p:attrNameLst>
                                      </p:cBhvr>
                                      <p:to>
                                        <p:strVal val="visible"/>
                                      </p:to>
                                    </p:set>
                                    <p:animEffect filter="fade" transition="in">
                                      <p:cBhvr>
                                        <p:cTn dur="500"/>
                                        <p:tgtEl>
                                          <p:spTgt spid="922">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35"/>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GERÄTE VERBINDEN </a:t>
            </a:r>
            <a:br>
              <a:rPr lang="sl-SI"/>
            </a:br>
            <a:r>
              <a:rPr lang="sl-SI"/>
              <a:t>UND TRENNEN</a:t>
            </a:r>
            <a:endParaRPr/>
          </a:p>
        </p:txBody>
      </p:sp>
      <p:sp>
        <p:nvSpPr>
          <p:cNvPr id="933" name="Google Shape;933;p35"/>
          <p:cNvSpPr txBox="1"/>
          <p:nvPr>
            <p:ph idx="1" type="body"/>
          </p:nvPr>
        </p:nvSpPr>
        <p:spPr>
          <a:xfrm>
            <a:off x="1989438" y="1825625"/>
            <a:ext cx="9364361" cy="4351338"/>
          </a:xfrm>
          <a:prstGeom prst="rect">
            <a:avLst/>
          </a:prstGeom>
          <a:noFill/>
          <a:ln>
            <a:noFill/>
          </a:ln>
        </p:spPr>
        <p:txBody>
          <a:bodyPr anchorCtr="0" anchor="t" bIns="45700" lIns="91425" spcFirstLastPara="1" rIns="91425" wrap="square" tIns="45700">
            <a:normAutofit/>
          </a:bodyPr>
          <a:lstStyle/>
          <a:p>
            <a:pPr indent="-355600" lvl="0" marL="355600" rtl="0" algn="l">
              <a:lnSpc>
                <a:spcPct val="90000"/>
              </a:lnSpc>
              <a:spcBef>
                <a:spcPts val="0"/>
              </a:spcBef>
              <a:spcAft>
                <a:spcPts val="0"/>
              </a:spcAft>
              <a:buClr>
                <a:srgbClr val="42ACE6"/>
              </a:buClr>
              <a:buSzPts val="2800"/>
              <a:buFont typeface="Noto Sans Symbols"/>
              <a:buChar char="►"/>
            </a:pPr>
            <a:r>
              <a:rPr lang="sl-SI"/>
              <a:t>Integrierte Funktionen der Geräte nutzen</a:t>
            </a:r>
            <a:endParaRPr/>
          </a:p>
          <a:p>
            <a:pPr indent="-177800" lvl="0" marL="355600" rtl="0" algn="l">
              <a:lnSpc>
                <a:spcPct val="90000"/>
              </a:lnSpc>
              <a:spcBef>
                <a:spcPts val="1000"/>
              </a:spcBef>
              <a:spcAft>
                <a:spcPts val="0"/>
              </a:spcAft>
              <a:buClr>
                <a:srgbClr val="42ACE6"/>
              </a:buClr>
              <a:buSzPts val="2800"/>
              <a:buFont typeface="Noto Sans Symbols"/>
              <a:buNone/>
            </a:pPr>
            <a:r>
              <a:t/>
            </a:r>
            <a:endParaRPr/>
          </a:p>
          <a:p>
            <a:pPr indent="-177800" lvl="0" marL="355600" rtl="0" algn="l">
              <a:lnSpc>
                <a:spcPct val="90000"/>
              </a:lnSpc>
              <a:spcBef>
                <a:spcPts val="1000"/>
              </a:spcBef>
              <a:spcAft>
                <a:spcPts val="0"/>
              </a:spcAft>
              <a:buClr>
                <a:srgbClr val="42ACE6"/>
              </a:buClr>
              <a:buSzPts val="2800"/>
              <a:buFont typeface="Noto Sans Symbols"/>
              <a:buNone/>
            </a:pPr>
            <a:r>
              <a:t/>
            </a:r>
            <a:endParaRPr/>
          </a:p>
          <a:p>
            <a:pPr indent="-355600" lvl="0" marL="355600" rtl="0" algn="l">
              <a:lnSpc>
                <a:spcPct val="90000"/>
              </a:lnSpc>
              <a:spcBef>
                <a:spcPts val="1000"/>
              </a:spcBef>
              <a:spcAft>
                <a:spcPts val="0"/>
              </a:spcAft>
              <a:buClr>
                <a:srgbClr val="42ACE6"/>
              </a:buClr>
              <a:buSzPts val="2800"/>
              <a:buFont typeface="Noto Sans Symbols"/>
              <a:buChar char="►"/>
            </a:pPr>
            <a:r>
              <a:rPr lang="sl-SI"/>
              <a:t>Verwendung von Anwendungen und Protokollen von Drittanbietern</a:t>
            </a:r>
            <a:endParaRPr/>
          </a:p>
          <a:p>
            <a:pPr indent="-177800" lvl="0" marL="355600" rtl="0" algn="l">
              <a:lnSpc>
                <a:spcPct val="90000"/>
              </a:lnSpc>
              <a:spcBef>
                <a:spcPts val="1000"/>
              </a:spcBef>
              <a:spcAft>
                <a:spcPts val="0"/>
              </a:spcAft>
              <a:buClr>
                <a:srgbClr val="42ACE6"/>
              </a:buClr>
              <a:buSzPts val="2800"/>
              <a:buFont typeface="Noto Sans Symbols"/>
              <a:buNone/>
            </a:pPr>
            <a:r>
              <a:t/>
            </a:r>
            <a:endParaRPr/>
          </a:p>
          <a:p>
            <a:pPr indent="-177800" lvl="0" marL="355600" rtl="0" algn="l">
              <a:lnSpc>
                <a:spcPct val="90000"/>
              </a:lnSpc>
              <a:spcBef>
                <a:spcPts val="1000"/>
              </a:spcBef>
              <a:spcAft>
                <a:spcPts val="0"/>
              </a:spcAft>
              <a:buClr>
                <a:srgbClr val="42ACE6"/>
              </a:buClr>
              <a:buSzPts val="2800"/>
              <a:buFont typeface="Noto Sans Symbols"/>
              <a:buNone/>
            </a:pPr>
            <a:r>
              <a:t/>
            </a:r>
            <a:endParaRPr/>
          </a:p>
          <a:p>
            <a:pPr indent="-355600" lvl="0" marL="355600" rtl="0" algn="l">
              <a:lnSpc>
                <a:spcPct val="90000"/>
              </a:lnSpc>
              <a:spcBef>
                <a:spcPts val="1000"/>
              </a:spcBef>
              <a:spcAft>
                <a:spcPts val="0"/>
              </a:spcAft>
              <a:buClr>
                <a:srgbClr val="42ACE6"/>
              </a:buClr>
              <a:buSzPts val="2800"/>
              <a:buFont typeface="Noto Sans Symbols"/>
              <a:buChar char="►"/>
            </a:pPr>
            <a:r>
              <a:rPr lang="sl-SI"/>
              <a:t>Physische Verbindung Ihrer Geräte über Adapter, Kabel und Drähte (Kabelanschlüsse)</a:t>
            </a:r>
            <a:endParaRPr/>
          </a:p>
          <a:p>
            <a:pPr indent="-203200" lvl="1" marL="812800" rtl="0" algn="l">
              <a:lnSpc>
                <a:spcPct val="90000"/>
              </a:lnSpc>
              <a:spcBef>
                <a:spcPts val="500"/>
              </a:spcBef>
              <a:spcAft>
                <a:spcPts val="0"/>
              </a:spcAft>
              <a:buSzPts val="2400"/>
              <a:buNone/>
            </a:pPr>
            <a:r>
              <a:t/>
            </a:r>
            <a:endParaRPr/>
          </a:p>
          <a:p>
            <a:pPr indent="-177800" lvl="0" marL="355600" rtl="0" algn="l">
              <a:lnSpc>
                <a:spcPct val="90000"/>
              </a:lnSpc>
              <a:spcBef>
                <a:spcPts val="1000"/>
              </a:spcBef>
              <a:spcAft>
                <a:spcPts val="0"/>
              </a:spcAft>
              <a:buClr>
                <a:srgbClr val="42ACE6"/>
              </a:buClr>
              <a:buSzPts val="2800"/>
              <a:buFont typeface="Noto Sans Symbols"/>
              <a:buNone/>
            </a:pPr>
            <a:r>
              <a:t/>
            </a:r>
            <a:endParaRPr/>
          </a:p>
          <a:p>
            <a:pPr indent="-177800" lvl="0" marL="355600" rtl="0" algn="l">
              <a:lnSpc>
                <a:spcPct val="90000"/>
              </a:lnSpc>
              <a:spcBef>
                <a:spcPts val="1000"/>
              </a:spcBef>
              <a:spcAft>
                <a:spcPts val="0"/>
              </a:spcAft>
              <a:buClr>
                <a:srgbClr val="42ACE6"/>
              </a:buClr>
              <a:buSzPts val="2800"/>
              <a:buFont typeface="Noto Sans Symbols"/>
              <a:buNone/>
            </a:pPr>
            <a:r>
              <a:t/>
            </a:r>
            <a:endParaRPr/>
          </a:p>
        </p:txBody>
      </p:sp>
      <p:pic>
        <p:nvPicPr>
          <p:cNvPr descr="Stream with solid fill" id="934" name="Google Shape;934;p35"/>
          <p:cNvPicPr preferRelativeResize="0"/>
          <p:nvPr/>
        </p:nvPicPr>
        <p:blipFill rotWithShape="1">
          <a:blip r:embed="rId3">
            <a:alphaModFix/>
          </a:blip>
          <a:srcRect b="0" l="0" r="0" t="0"/>
          <a:stretch/>
        </p:blipFill>
        <p:spPr>
          <a:xfrm>
            <a:off x="605481" y="1623885"/>
            <a:ext cx="1171832" cy="1171832"/>
          </a:xfrm>
          <a:prstGeom prst="rect">
            <a:avLst/>
          </a:prstGeom>
          <a:noFill/>
          <a:ln>
            <a:noFill/>
          </a:ln>
        </p:spPr>
      </p:pic>
      <p:pic>
        <p:nvPicPr>
          <p:cNvPr descr="Connected with solid fill" id="935" name="Google Shape;935;p35"/>
          <p:cNvPicPr preferRelativeResize="0"/>
          <p:nvPr/>
        </p:nvPicPr>
        <p:blipFill rotWithShape="1">
          <a:blip r:embed="rId4">
            <a:alphaModFix/>
          </a:blip>
          <a:srcRect b="0" l="0" r="0" t="0"/>
          <a:stretch/>
        </p:blipFill>
        <p:spPr>
          <a:xfrm>
            <a:off x="605481" y="3041287"/>
            <a:ext cx="1171832" cy="1171832"/>
          </a:xfrm>
          <a:prstGeom prst="rect">
            <a:avLst/>
          </a:prstGeom>
          <a:noFill/>
          <a:ln>
            <a:noFill/>
          </a:ln>
        </p:spPr>
      </p:pic>
      <p:pic>
        <p:nvPicPr>
          <p:cNvPr descr="Plugged Unplugged with solid fill" id="936" name="Google Shape;936;p35"/>
          <p:cNvPicPr preferRelativeResize="0"/>
          <p:nvPr/>
        </p:nvPicPr>
        <p:blipFill rotWithShape="1">
          <a:blip r:embed="rId5">
            <a:alphaModFix/>
          </a:blip>
          <a:srcRect b="0" l="0" r="0" t="0"/>
          <a:stretch/>
        </p:blipFill>
        <p:spPr>
          <a:xfrm>
            <a:off x="605481" y="4458690"/>
            <a:ext cx="1171832" cy="117183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9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36"/>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GERÄTE VERBINDEN </a:t>
            </a:r>
            <a:br>
              <a:rPr lang="sl-SI"/>
            </a:br>
            <a:r>
              <a:rPr lang="sl-SI"/>
              <a:t>UND TRENNEN</a:t>
            </a:r>
            <a:endParaRPr/>
          </a:p>
        </p:txBody>
      </p:sp>
      <p:sp>
        <p:nvSpPr>
          <p:cNvPr id="943" name="Google Shape;943;p36"/>
          <p:cNvSpPr txBox="1"/>
          <p:nvPr>
            <p:ph idx="1" type="body"/>
          </p:nvPr>
        </p:nvSpPr>
        <p:spPr>
          <a:xfrm>
            <a:off x="838200" y="2506662"/>
            <a:ext cx="4891218" cy="4351338"/>
          </a:xfrm>
          <a:prstGeom prst="rect">
            <a:avLst/>
          </a:prstGeom>
          <a:noFill/>
          <a:ln>
            <a:noFill/>
          </a:ln>
        </p:spPr>
        <p:txBody>
          <a:bodyPr anchorCtr="0" anchor="t" bIns="45700" lIns="91425" spcFirstLastPara="1" rIns="91425" wrap="square" tIns="45700">
            <a:normAutofit/>
          </a:bodyPr>
          <a:lstStyle/>
          <a:p>
            <a:pPr indent="-355600" lvl="1" marL="812800" rtl="0" algn="l">
              <a:lnSpc>
                <a:spcPct val="90000"/>
              </a:lnSpc>
              <a:spcBef>
                <a:spcPts val="0"/>
              </a:spcBef>
              <a:spcAft>
                <a:spcPts val="0"/>
              </a:spcAft>
              <a:buSzPts val="2400"/>
              <a:buChar char="▶"/>
            </a:pPr>
            <a:r>
              <a:rPr b="1" lang="sl-SI"/>
              <a:t>Casting (z. B. Chromecast)</a:t>
            </a:r>
            <a:endParaRPr/>
          </a:p>
          <a:p>
            <a:pPr indent="-228600" lvl="2" marL="1143000" rtl="0" algn="l">
              <a:lnSpc>
                <a:spcPct val="90000"/>
              </a:lnSpc>
              <a:spcBef>
                <a:spcPts val="500"/>
              </a:spcBef>
              <a:spcAft>
                <a:spcPts val="0"/>
              </a:spcAft>
              <a:buSzPts val="2000"/>
              <a:buChar char="•"/>
            </a:pPr>
            <a:r>
              <a:rPr lang="sl-SI"/>
              <a:t>Einfach zu verwenden:</a:t>
            </a:r>
            <a:endParaRPr/>
          </a:p>
          <a:p>
            <a:pPr indent="-342900" lvl="3" marL="1714500" rtl="0" algn="l">
              <a:lnSpc>
                <a:spcPct val="90000"/>
              </a:lnSpc>
              <a:spcBef>
                <a:spcPts val="500"/>
              </a:spcBef>
              <a:spcAft>
                <a:spcPts val="0"/>
              </a:spcAft>
              <a:buSzPts val="1900"/>
              <a:buFont typeface="Calibri"/>
              <a:buAutoNum type="arabicPeriod"/>
            </a:pPr>
            <a:r>
              <a:rPr lang="sl-SI" sz="1900"/>
              <a:t>Verbinden Sie alle Geräte mit demselben Wi-Fi</a:t>
            </a:r>
            <a:endParaRPr/>
          </a:p>
          <a:p>
            <a:pPr indent="-342900" lvl="3" marL="1714500" rtl="0" algn="l">
              <a:lnSpc>
                <a:spcPct val="90000"/>
              </a:lnSpc>
              <a:spcBef>
                <a:spcPts val="500"/>
              </a:spcBef>
              <a:spcAft>
                <a:spcPts val="0"/>
              </a:spcAft>
              <a:buSzPts val="1900"/>
              <a:buFont typeface="Calibri"/>
              <a:buAutoNum type="arabicPeriod"/>
            </a:pPr>
            <a:r>
              <a:rPr lang="sl-SI" sz="1900"/>
              <a:t>Klicken Sie auf das Cast-Symbol in der Handy-App/Funktion, die Sie freigeben möchten</a:t>
            </a:r>
            <a:endParaRPr/>
          </a:p>
          <a:p>
            <a:pPr indent="-342900" lvl="3" marL="1714500" rtl="0" algn="l">
              <a:lnSpc>
                <a:spcPct val="90000"/>
              </a:lnSpc>
              <a:spcBef>
                <a:spcPts val="500"/>
              </a:spcBef>
              <a:spcAft>
                <a:spcPts val="0"/>
              </a:spcAft>
              <a:buSzPts val="1900"/>
              <a:buFont typeface="Calibri"/>
              <a:buAutoNum type="arabicPeriod"/>
            </a:pPr>
            <a:r>
              <a:rPr lang="sl-SI" sz="1900"/>
              <a:t>Gerät aus dem Menü auswählen (TV)</a:t>
            </a:r>
            <a:endParaRPr/>
          </a:p>
          <a:p>
            <a:pPr indent="-228600" lvl="2" marL="1143000" rtl="0" algn="l">
              <a:lnSpc>
                <a:spcPct val="100000"/>
              </a:lnSpc>
              <a:spcBef>
                <a:spcPts val="500"/>
              </a:spcBef>
              <a:spcAft>
                <a:spcPts val="0"/>
              </a:spcAft>
              <a:buSzPts val="2000"/>
              <a:buChar char="•"/>
            </a:pPr>
            <a:r>
              <a:rPr lang="sl-SI"/>
              <a:t>Häufig verwendet beim Streaming von urheberrechtlich geschützten Inhalten (z. B. Netflix, YouTube)</a:t>
            </a:r>
            <a:endParaRPr/>
          </a:p>
        </p:txBody>
      </p:sp>
      <p:sp>
        <p:nvSpPr>
          <p:cNvPr id="944" name="Google Shape;944;p36"/>
          <p:cNvSpPr txBox="1"/>
          <p:nvPr/>
        </p:nvSpPr>
        <p:spPr>
          <a:xfrm>
            <a:off x="5689253" y="2506662"/>
            <a:ext cx="5651157" cy="4351338"/>
          </a:xfrm>
          <a:prstGeom prst="rect">
            <a:avLst/>
          </a:prstGeom>
          <a:noFill/>
          <a:ln>
            <a:noFill/>
          </a:ln>
        </p:spPr>
        <p:txBody>
          <a:bodyPr anchorCtr="0" anchor="t" bIns="45700" lIns="91425" spcFirstLastPara="1" rIns="91425" wrap="square" tIns="45700">
            <a:normAutofit/>
          </a:bodyPr>
          <a:lstStyle/>
          <a:p>
            <a:pPr indent="-355600" lvl="1" marL="812800" marR="0" rtl="0" algn="l">
              <a:lnSpc>
                <a:spcPct val="90000"/>
              </a:lnSpc>
              <a:spcBef>
                <a:spcPts val="0"/>
              </a:spcBef>
              <a:spcAft>
                <a:spcPts val="0"/>
              </a:spcAft>
              <a:buClr>
                <a:srgbClr val="81DDFF"/>
              </a:buClr>
              <a:buSzPts val="2400"/>
              <a:buFont typeface="Noto Sans Symbols"/>
              <a:buChar char="▶"/>
            </a:pPr>
            <a:r>
              <a:rPr b="1" i="0" lang="sl-SI" sz="2400" u="none" cap="none" strike="noStrike">
                <a:solidFill>
                  <a:schemeClr val="dk1"/>
                </a:solidFill>
                <a:latin typeface="Arial"/>
                <a:ea typeface="Arial"/>
                <a:cs typeface="Arial"/>
                <a:sym typeface="Arial"/>
              </a:rPr>
              <a:t>Bildschirmspiegelung</a:t>
            </a:r>
            <a:endParaRPr/>
          </a:p>
          <a:p>
            <a:pPr indent="-228600" lvl="2" marL="1143000" marR="0" rtl="0" algn="l">
              <a:lnSpc>
                <a:spcPct val="90000"/>
              </a:lnSpc>
              <a:spcBef>
                <a:spcPts val="500"/>
              </a:spcBef>
              <a:spcAft>
                <a:spcPts val="0"/>
              </a:spcAft>
              <a:buClr>
                <a:srgbClr val="CFE78F"/>
              </a:buClr>
              <a:buSzPts val="2000"/>
              <a:buFont typeface="Calibri"/>
              <a:buChar char="•"/>
            </a:pPr>
            <a:r>
              <a:rPr b="0" i="0" lang="sl-SI" sz="2000" u="none" cap="none" strike="noStrike">
                <a:solidFill>
                  <a:schemeClr val="dk1"/>
                </a:solidFill>
                <a:latin typeface="Arial"/>
                <a:ea typeface="Arial"/>
                <a:cs typeface="Arial"/>
                <a:sym typeface="Arial"/>
              </a:rPr>
              <a:t>Die meisten Mobiltelefone verfügen über integrierte Funktionen/Apps, die Casting unterstützen (z. B. Samsung Galaxy Smart View, Apple AirPlay)</a:t>
            </a:r>
            <a:endParaRPr/>
          </a:p>
          <a:p>
            <a:pPr indent="-342900" lvl="3" marL="1714500" marR="0" rtl="0" algn="l">
              <a:lnSpc>
                <a:spcPct val="90000"/>
              </a:lnSpc>
              <a:spcBef>
                <a:spcPts val="500"/>
              </a:spcBef>
              <a:spcAft>
                <a:spcPts val="0"/>
              </a:spcAft>
              <a:buClr>
                <a:srgbClr val="90D68F"/>
              </a:buClr>
              <a:buSzPts val="1900"/>
              <a:buFont typeface="Calibri"/>
              <a:buAutoNum type="arabicPeriod"/>
            </a:pPr>
            <a:r>
              <a:rPr b="0" i="0" lang="sl-SI" sz="1900" u="none" cap="none" strike="noStrike">
                <a:solidFill>
                  <a:schemeClr val="dk1"/>
                </a:solidFill>
                <a:latin typeface="Arial"/>
                <a:ea typeface="Arial"/>
                <a:cs typeface="Arial"/>
                <a:sym typeface="Arial"/>
              </a:rPr>
              <a:t>Öffnen Sie die Funktion/das Konto auf Ihrem Mobiltelefon</a:t>
            </a:r>
            <a:endParaRPr/>
          </a:p>
          <a:p>
            <a:pPr indent="-342900" lvl="3" marL="1714500" marR="0" rtl="0" algn="l">
              <a:lnSpc>
                <a:spcPct val="90000"/>
              </a:lnSpc>
              <a:spcBef>
                <a:spcPts val="500"/>
              </a:spcBef>
              <a:spcAft>
                <a:spcPts val="0"/>
              </a:spcAft>
              <a:buClr>
                <a:srgbClr val="90D68F"/>
              </a:buClr>
              <a:buSzPts val="1900"/>
              <a:buFont typeface="Calibri"/>
              <a:buAutoNum type="arabicPeriod"/>
            </a:pPr>
            <a:r>
              <a:rPr b="0" i="0" lang="sl-SI" sz="1900" u="none" cap="none" strike="noStrike">
                <a:solidFill>
                  <a:schemeClr val="dk1"/>
                </a:solidFill>
                <a:latin typeface="Arial"/>
                <a:ea typeface="Arial"/>
                <a:cs typeface="Arial"/>
                <a:sym typeface="Arial"/>
              </a:rPr>
              <a:t>Klicken Sie auf Gerät spiegeln</a:t>
            </a:r>
            <a:endParaRPr/>
          </a:p>
          <a:p>
            <a:pPr indent="-342900" lvl="3" marL="1714500" marR="0" rtl="0" algn="l">
              <a:lnSpc>
                <a:spcPct val="90000"/>
              </a:lnSpc>
              <a:spcBef>
                <a:spcPts val="500"/>
              </a:spcBef>
              <a:spcAft>
                <a:spcPts val="0"/>
              </a:spcAft>
              <a:buClr>
                <a:srgbClr val="90D68F"/>
              </a:buClr>
              <a:buSzPts val="1900"/>
              <a:buFont typeface="Calibri"/>
              <a:buAutoNum type="arabicPeriod"/>
            </a:pPr>
            <a:r>
              <a:rPr b="0" i="0" lang="sl-SI" sz="1900" u="none" cap="none" strike="noStrike">
                <a:solidFill>
                  <a:schemeClr val="dk1"/>
                </a:solidFill>
                <a:latin typeface="Arial"/>
                <a:ea typeface="Arial"/>
                <a:cs typeface="Arial"/>
                <a:sym typeface="Arial"/>
              </a:rPr>
              <a:t>Bildschirm/Audio übertragen</a:t>
            </a:r>
            <a:endParaRPr/>
          </a:p>
          <a:p>
            <a:pPr indent="-342900" lvl="3" marL="1714500" marR="0" rtl="0" algn="l">
              <a:lnSpc>
                <a:spcPct val="90000"/>
              </a:lnSpc>
              <a:spcBef>
                <a:spcPts val="500"/>
              </a:spcBef>
              <a:spcAft>
                <a:spcPts val="0"/>
              </a:spcAft>
              <a:buClr>
                <a:srgbClr val="90D68F"/>
              </a:buClr>
              <a:buSzPts val="1900"/>
              <a:buFont typeface="Calibri"/>
              <a:buAutoNum type="arabicPeriod"/>
            </a:pPr>
            <a:r>
              <a:rPr b="0" i="0" lang="sl-SI" sz="1900" u="none" cap="none" strike="noStrike">
                <a:solidFill>
                  <a:schemeClr val="dk1"/>
                </a:solidFill>
                <a:latin typeface="Arial"/>
                <a:ea typeface="Arial"/>
                <a:cs typeface="Arial"/>
                <a:sym typeface="Arial"/>
              </a:rPr>
              <a:t>Wählen Sie das Gerät aus, um Ihren Bildschirm auf das TV-Gerät zu übertragen.</a:t>
            </a:r>
            <a:endParaRPr b="0" i="0" sz="1900" u="none" cap="none" strike="noStrike">
              <a:solidFill>
                <a:schemeClr val="dk1"/>
              </a:solidFill>
              <a:latin typeface="Arial"/>
              <a:ea typeface="Arial"/>
              <a:cs typeface="Arial"/>
              <a:sym typeface="Arial"/>
            </a:endParaRPr>
          </a:p>
          <a:p>
            <a:pPr indent="-177800" lvl="0" marL="355600" marR="0" rtl="0" algn="l">
              <a:lnSpc>
                <a:spcPct val="90000"/>
              </a:lnSpc>
              <a:spcBef>
                <a:spcPts val="1000"/>
              </a:spcBef>
              <a:spcAft>
                <a:spcPts val="0"/>
              </a:spcAft>
              <a:buClr>
                <a:srgbClr val="42ACE6"/>
              </a:buClr>
              <a:buSzPts val="2800"/>
              <a:buFont typeface="Noto Sans Symbols"/>
              <a:buNone/>
            </a:pPr>
            <a:r>
              <a:t/>
            </a:r>
            <a:endParaRPr sz="2800">
              <a:solidFill>
                <a:schemeClr val="dk1"/>
              </a:solidFill>
              <a:latin typeface="Arial"/>
              <a:ea typeface="Arial"/>
              <a:cs typeface="Arial"/>
              <a:sym typeface="Arial"/>
            </a:endParaRPr>
          </a:p>
          <a:p>
            <a:pPr indent="-177800" lvl="0" marL="355600" marR="0" rtl="0" algn="l">
              <a:lnSpc>
                <a:spcPct val="90000"/>
              </a:lnSpc>
              <a:spcBef>
                <a:spcPts val="1000"/>
              </a:spcBef>
              <a:spcAft>
                <a:spcPts val="0"/>
              </a:spcAft>
              <a:buClr>
                <a:srgbClr val="42ACE6"/>
              </a:buClr>
              <a:buSzPts val="2800"/>
              <a:buFont typeface="Noto Sans Symbols"/>
              <a:buNone/>
            </a:pPr>
            <a:r>
              <a:t/>
            </a:r>
            <a:endParaRPr sz="2800">
              <a:solidFill>
                <a:schemeClr val="dk1"/>
              </a:solidFill>
              <a:latin typeface="Arial"/>
              <a:ea typeface="Arial"/>
              <a:cs typeface="Arial"/>
              <a:sym typeface="Arial"/>
            </a:endParaRPr>
          </a:p>
        </p:txBody>
      </p:sp>
      <p:sp>
        <p:nvSpPr>
          <p:cNvPr id="945" name="Google Shape;945;p36"/>
          <p:cNvSpPr txBox="1"/>
          <p:nvPr/>
        </p:nvSpPr>
        <p:spPr>
          <a:xfrm>
            <a:off x="838199" y="1813395"/>
            <a:ext cx="10515599" cy="693267"/>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lnSpc>
                <a:spcPct val="90000"/>
              </a:lnSpc>
              <a:spcBef>
                <a:spcPts val="0"/>
              </a:spcBef>
              <a:spcAft>
                <a:spcPts val="0"/>
              </a:spcAft>
              <a:buClr>
                <a:srgbClr val="42ACE6"/>
              </a:buClr>
              <a:buSzPct val="100000"/>
              <a:buFont typeface="Noto Sans Symbols"/>
              <a:buNone/>
            </a:pPr>
            <a:r>
              <a:rPr b="1" lang="sl-SI" sz="2800">
                <a:solidFill>
                  <a:schemeClr val="dk1"/>
                </a:solidFill>
                <a:latin typeface="Arial"/>
                <a:ea typeface="Arial"/>
                <a:cs typeface="Arial"/>
                <a:sym typeface="Arial"/>
              </a:rPr>
              <a:t>Beispiel</a:t>
            </a:r>
            <a:r>
              <a:rPr lang="sl-SI" sz="2800">
                <a:solidFill>
                  <a:schemeClr val="dk1"/>
                </a:solidFill>
                <a:latin typeface="Arial"/>
                <a:ea typeface="Arial"/>
                <a:cs typeface="Arial"/>
                <a:sym typeface="Arial"/>
              </a:rPr>
              <a:t>: Anschluss eines Smartphones an einen Fernseher</a:t>
            </a:r>
            <a:endParaRPr/>
          </a:p>
          <a:p>
            <a:pPr indent="0" lvl="0" marL="0" marR="0" rtl="0" algn="l">
              <a:lnSpc>
                <a:spcPct val="90000"/>
              </a:lnSpc>
              <a:spcBef>
                <a:spcPts val="1000"/>
              </a:spcBef>
              <a:spcAft>
                <a:spcPts val="0"/>
              </a:spcAft>
              <a:buClr>
                <a:srgbClr val="42ACE6"/>
              </a:buClr>
              <a:buSzPct val="100000"/>
              <a:buFont typeface="Noto Sans Symbols"/>
              <a:buNone/>
            </a:pPr>
            <a:r>
              <a:rPr lang="sl-SI" sz="2800">
                <a:solidFill>
                  <a:schemeClr val="dk1"/>
                </a:solidFill>
                <a:latin typeface="Arial"/>
                <a:ea typeface="Arial"/>
                <a:cs typeface="Arial"/>
                <a:sym typeface="Arial"/>
              </a:rPr>
              <a:t>Integrierte Funktionen der Geräte nutzen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5">
                                            <p:txEl>
                                              <p:pRg end="0" st="0"/>
                                            </p:txEl>
                                          </p:spTgt>
                                        </p:tgtEl>
                                        <p:attrNameLst>
                                          <p:attrName>style.visibility</p:attrName>
                                        </p:attrNameLst>
                                      </p:cBhvr>
                                      <p:to>
                                        <p:strVal val="visible"/>
                                      </p:to>
                                    </p:set>
                                    <p:animEffect filter="fade" transition="in">
                                      <p:cBhvr>
                                        <p:cTn dur="500"/>
                                        <p:tgtEl>
                                          <p:spTgt spid="9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5">
                                            <p:txEl>
                                              <p:pRg end="1" st="1"/>
                                            </p:txEl>
                                          </p:spTgt>
                                        </p:tgtEl>
                                        <p:attrNameLst>
                                          <p:attrName>style.visibility</p:attrName>
                                        </p:attrNameLst>
                                      </p:cBhvr>
                                      <p:to>
                                        <p:strVal val="visible"/>
                                      </p:to>
                                    </p:set>
                                    <p:animEffect filter="fade" transition="in">
                                      <p:cBhvr>
                                        <p:cTn dur="500"/>
                                        <p:tgtEl>
                                          <p:spTgt spid="9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3">
                                            <p:txEl>
                                              <p:pRg end="0" st="0"/>
                                            </p:txEl>
                                          </p:spTgt>
                                        </p:tgtEl>
                                        <p:attrNameLst>
                                          <p:attrName>style.visibility</p:attrName>
                                        </p:attrNameLst>
                                      </p:cBhvr>
                                      <p:to>
                                        <p:strVal val="visible"/>
                                      </p:to>
                                    </p:set>
                                    <p:animEffect filter="fade" transition="in">
                                      <p:cBhvr>
                                        <p:cTn dur="500"/>
                                        <p:tgtEl>
                                          <p:spTgt spid="9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3">
                                            <p:txEl>
                                              <p:pRg end="1" st="1"/>
                                            </p:txEl>
                                          </p:spTgt>
                                        </p:tgtEl>
                                        <p:attrNameLst>
                                          <p:attrName>style.visibility</p:attrName>
                                        </p:attrNameLst>
                                      </p:cBhvr>
                                      <p:to>
                                        <p:strVal val="visible"/>
                                      </p:to>
                                    </p:set>
                                    <p:animEffect filter="fade" transition="in">
                                      <p:cBhvr>
                                        <p:cTn dur="500"/>
                                        <p:tgtEl>
                                          <p:spTgt spid="94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3">
                                            <p:txEl>
                                              <p:pRg end="2" st="2"/>
                                            </p:txEl>
                                          </p:spTgt>
                                        </p:tgtEl>
                                        <p:attrNameLst>
                                          <p:attrName>style.visibility</p:attrName>
                                        </p:attrNameLst>
                                      </p:cBhvr>
                                      <p:to>
                                        <p:strVal val="visible"/>
                                      </p:to>
                                    </p:set>
                                    <p:animEffect filter="fade" transition="in">
                                      <p:cBhvr>
                                        <p:cTn dur="500"/>
                                        <p:tgtEl>
                                          <p:spTgt spid="94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3">
                                            <p:txEl>
                                              <p:pRg end="3" st="3"/>
                                            </p:txEl>
                                          </p:spTgt>
                                        </p:tgtEl>
                                        <p:attrNameLst>
                                          <p:attrName>style.visibility</p:attrName>
                                        </p:attrNameLst>
                                      </p:cBhvr>
                                      <p:to>
                                        <p:strVal val="visible"/>
                                      </p:to>
                                    </p:set>
                                    <p:animEffect filter="fade" transition="in">
                                      <p:cBhvr>
                                        <p:cTn dur="500"/>
                                        <p:tgtEl>
                                          <p:spTgt spid="94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3">
                                            <p:txEl>
                                              <p:pRg end="4" st="4"/>
                                            </p:txEl>
                                          </p:spTgt>
                                        </p:tgtEl>
                                        <p:attrNameLst>
                                          <p:attrName>style.visibility</p:attrName>
                                        </p:attrNameLst>
                                      </p:cBhvr>
                                      <p:to>
                                        <p:strVal val="visible"/>
                                      </p:to>
                                    </p:set>
                                    <p:animEffect filter="fade" transition="in">
                                      <p:cBhvr>
                                        <p:cTn dur="500"/>
                                        <p:tgtEl>
                                          <p:spTgt spid="94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3">
                                            <p:txEl>
                                              <p:pRg end="5" st="5"/>
                                            </p:txEl>
                                          </p:spTgt>
                                        </p:tgtEl>
                                        <p:attrNameLst>
                                          <p:attrName>style.visibility</p:attrName>
                                        </p:attrNameLst>
                                      </p:cBhvr>
                                      <p:to>
                                        <p:strVal val="visible"/>
                                      </p:to>
                                    </p:set>
                                    <p:animEffect filter="fade" transition="in">
                                      <p:cBhvr>
                                        <p:cTn dur="500"/>
                                        <p:tgtEl>
                                          <p:spTgt spid="94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37"/>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GERÄTE VERBINDEN </a:t>
            </a:r>
            <a:br>
              <a:rPr lang="sl-SI"/>
            </a:br>
            <a:r>
              <a:rPr lang="sl-SI"/>
              <a:t>UND TRENNEN</a:t>
            </a:r>
            <a:endParaRPr/>
          </a:p>
        </p:txBody>
      </p:sp>
      <p:sp>
        <p:nvSpPr>
          <p:cNvPr id="951" name="Google Shape;951;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rPr lang="sl-SI"/>
              <a:t>Beispiel: Anschluss eines Smartphones an einen Fernseher</a:t>
            </a:r>
            <a:endParaRPr/>
          </a:p>
          <a:p>
            <a:pPr indent="-355600" lvl="0" marL="355600" rtl="0" algn="l">
              <a:lnSpc>
                <a:spcPct val="90000"/>
              </a:lnSpc>
              <a:spcBef>
                <a:spcPts val="1000"/>
              </a:spcBef>
              <a:spcAft>
                <a:spcPts val="0"/>
              </a:spcAft>
              <a:buClr>
                <a:srgbClr val="42ACE6"/>
              </a:buClr>
              <a:buSzPts val="2800"/>
              <a:buFont typeface="Noto Sans Symbols"/>
              <a:buChar char="►"/>
            </a:pPr>
            <a:r>
              <a:rPr lang="sl-SI"/>
              <a:t>Integrierte Funktionen der Geräte nutzen</a:t>
            </a:r>
            <a:endParaRPr/>
          </a:p>
          <a:p>
            <a:pPr indent="-355600" lvl="0" marL="355600" rtl="0" algn="l">
              <a:lnSpc>
                <a:spcPct val="90000"/>
              </a:lnSpc>
              <a:spcBef>
                <a:spcPts val="1000"/>
              </a:spcBef>
              <a:spcAft>
                <a:spcPts val="0"/>
              </a:spcAft>
              <a:buClr>
                <a:srgbClr val="42ACE6"/>
              </a:buClr>
              <a:buSzPts val="2800"/>
              <a:buFont typeface="Noto Sans Symbols"/>
              <a:buChar char="►"/>
            </a:pPr>
            <a:r>
              <a:rPr lang="sl-SI"/>
              <a:t>Anwendungen von Drittanbietern verwenden</a:t>
            </a:r>
            <a:endParaRPr/>
          </a:p>
          <a:p>
            <a:pPr indent="-355600" lvl="1" marL="812800" rtl="0" algn="l">
              <a:lnSpc>
                <a:spcPct val="90000"/>
              </a:lnSpc>
              <a:spcBef>
                <a:spcPts val="500"/>
              </a:spcBef>
              <a:spcAft>
                <a:spcPts val="0"/>
              </a:spcAft>
              <a:buSzPts val="2200"/>
              <a:buChar char="▶"/>
            </a:pPr>
            <a:r>
              <a:rPr lang="sl-SI" sz="2200"/>
              <a:t>DLNA-Anwendungen werden am häufigsten verwendet</a:t>
            </a:r>
            <a:endParaRPr/>
          </a:p>
          <a:p>
            <a:pPr indent="-177800" lvl="0" marL="355600" rtl="0" algn="l">
              <a:lnSpc>
                <a:spcPct val="90000"/>
              </a:lnSpc>
              <a:spcBef>
                <a:spcPts val="1000"/>
              </a:spcBef>
              <a:spcAft>
                <a:spcPts val="0"/>
              </a:spcAft>
              <a:buClr>
                <a:srgbClr val="42ACE6"/>
              </a:buClr>
              <a:buSzPts val="2800"/>
              <a:buFont typeface="Noto Sans Symbols"/>
              <a:buNone/>
            </a:pPr>
            <a:r>
              <a:t/>
            </a:r>
            <a:endParaRPr/>
          </a:p>
          <a:p>
            <a:pPr indent="-203200" lvl="1" marL="812800" rtl="0" algn="l">
              <a:lnSpc>
                <a:spcPct val="90000"/>
              </a:lnSpc>
              <a:spcBef>
                <a:spcPts val="500"/>
              </a:spcBef>
              <a:spcAft>
                <a:spcPts val="0"/>
              </a:spcAft>
              <a:buSzPts val="2400"/>
              <a:buNone/>
            </a:pPr>
            <a:r>
              <a:t/>
            </a:r>
            <a:endParaRPr/>
          </a:p>
          <a:p>
            <a:pPr indent="-177800" lvl="0" marL="355600" rtl="0" algn="l">
              <a:lnSpc>
                <a:spcPct val="90000"/>
              </a:lnSpc>
              <a:spcBef>
                <a:spcPts val="1000"/>
              </a:spcBef>
              <a:spcAft>
                <a:spcPts val="0"/>
              </a:spcAft>
              <a:buClr>
                <a:srgbClr val="42ACE6"/>
              </a:buClr>
              <a:buSzPts val="2800"/>
              <a:buFont typeface="Noto Sans Symbols"/>
              <a:buNone/>
            </a:pPr>
            <a:r>
              <a:t/>
            </a:r>
            <a:endParaRPr/>
          </a:p>
          <a:p>
            <a:pPr indent="-177800" lvl="0" marL="355600" rtl="0" algn="l">
              <a:lnSpc>
                <a:spcPct val="90000"/>
              </a:lnSpc>
              <a:spcBef>
                <a:spcPts val="1000"/>
              </a:spcBef>
              <a:spcAft>
                <a:spcPts val="0"/>
              </a:spcAft>
              <a:buClr>
                <a:srgbClr val="42ACE6"/>
              </a:buClr>
              <a:buSzPts val="2800"/>
              <a:buFont typeface="Noto Sans Symbols"/>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38"/>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GERÄTE VERBINDEN </a:t>
            </a:r>
            <a:br>
              <a:rPr lang="sl-SI"/>
            </a:br>
            <a:r>
              <a:rPr lang="sl-SI"/>
              <a:t>UND TRENNEN</a:t>
            </a:r>
            <a:endParaRPr/>
          </a:p>
        </p:txBody>
      </p:sp>
      <p:sp>
        <p:nvSpPr>
          <p:cNvPr id="958" name="Google Shape;958;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600"/>
              <a:buNone/>
            </a:pPr>
            <a:r>
              <a:rPr lang="sl-SI" sz="2600"/>
              <a:t>Beispiel: Anschluss eines Smartphones an einen Fernseher</a:t>
            </a:r>
            <a:endParaRPr/>
          </a:p>
          <a:p>
            <a:pPr indent="-355600" lvl="0" marL="355600" rtl="0" algn="l">
              <a:lnSpc>
                <a:spcPct val="90000"/>
              </a:lnSpc>
              <a:spcBef>
                <a:spcPts val="1000"/>
              </a:spcBef>
              <a:spcAft>
                <a:spcPts val="0"/>
              </a:spcAft>
              <a:buClr>
                <a:srgbClr val="42ACE6"/>
              </a:buClr>
              <a:buSzPts val="2600"/>
              <a:buFont typeface="Noto Sans Symbols"/>
              <a:buChar char="►"/>
            </a:pPr>
            <a:r>
              <a:rPr lang="sl-SI" sz="2600"/>
              <a:t>Integrierte Funktionen der Geräte nutzen</a:t>
            </a:r>
            <a:endParaRPr/>
          </a:p>
          <a:p>
            <a:pPr indent="-355600" lvl="0" marL="355600" rtl="0" algn="l">
              <a:lnSpc>
                <a:spcPct val="90000"/>
              </a:lnSpc>
              <a:spcBef>
                <a:spcPts val="1000"/>
              </a:spcBef>
              <a:spcAft>
                <a:spcPts val="0"/>
              </a:spcAft>
              <a:buClr>
                <a:srgbClr val="42ACE6"/>
              </a:buClr>
              <a:buSzPts val="2600"/>
              <a:buFont typeface="Noto Sans Symbols"/>
              <a:buChar char="►"/>
            </a:pPr>
            <a:r>
              <a:rPr lang="sl-SI" sz="2600"/>
              <a:t>Anwendungen von Drittanbietern verwenden</a:t>
            </a:r>
            <a:endParaRPr/>
          </a:p>
          <a:p>
            <a:pPr indent="-355600" lvl="0" marL="355600" rtl="0" algn="l">
              <a:lnSpc>
                <a:spcPct val="90000"/>
              </a:lnSpc>
              <a:spcBef>
                <a:spcPts val="1000"/>
              </a:spcBef>
              <a:spcAft>
                <a:spcPts val="0"/>
              </a:spcAft>
              <a:buClr>
                <a:srgbClr val="42ACE6"/>
              </a:buClr>
              <a:buSzPts val="2600"/>
              <a:buFont typeface="Noto Sans Symbols"/>
              <a:buChar char="►"/>
            </a:pPr>
            <a:r>
              <a:rPr lang="sl-SI" sz="2600"/>
              <a:t>Physische Verbindung Ihrer Geräte (Kabelverbindungen)</a:t>
            </a:r>
            <a:endParaRPr/>
          </a:p>
          <a:p>
            <a:pPr indent="-355600" lvl="1" marL="812800" rtl="0" algn="l">
              <a:lnSpc>
                <a:spcPct val="90000"/>
              </a:lnSpc>
              <a:spcBef>
                <a:spcPts val="500"/>
              </a:spcBef>
              <a:spcAft>
                <a:spcPts val="0"/>
              </a:spcAft>
              <a:buSzPts val="2200"/>
              <a:buChar char="▶"/>
            </a:pPr>
            <a:r>
              <a:rPr lang="sl-SI" sz="2200"/>
              <a:t>In der Regel werden USB-zu-HDMI-Adapter oder USB-zu-USB-Adapter verwendet.</a:t>
            </a:r>
            <a:endParaRPr/>
          </a:p>
          <a:p>
            <a:pPr indent="-228600" lvl="2" marL="1143000" rtl="0" algn="l">
              <a:lnSpc>
                <a:spcPct val="90000"/>
              </a:lnSpc>
              <a:spcBef>
                <a:spcPts val="500"/>
              </a:spcBef>
              <a:spcAft>
                <a:spcPts val="0"/>
              </a:spcAft>
              <a:buSzPts val="1800"/>
              <a:buChar char="•"/>
            </a:pPr>
            <a:r>
              <a:rPr lang="sl-SI" sz="1800"/>
              <a:t>Schließen Sie den Adapter an Ihr Handy (USB(-C)-Anschluss) und das HDMI-Kabel/USB an den Adapter an, um ihn mit Ihrem Fernseher zu verbinden.</a:t>
            </a:r>
            <a:endParaRPr/>
          </a:p>
          <a:p>
            <a:pPr indent="-355600" lvl="1" marL="812800" rtl="0" algn="l">
              <a:lnSpc>
                <a:spcPct val="90000"/>
              </a:lnSpc>
              <a:spcBef>
                <a:spcPts val="500"/>
              </a:spcBef>
              <a:spcAft>
                <a:spcPts val="0"/>
              </a:spcAft>
              <a:buSzPts val="2200"/>
              <a:buChar char="▶"/>
            </a:pPr>
            <a:r>
              <a:rPr lang="sl-SI" sz="2200"/>
              <a:t>Berücksichtigen Sie die Art des Bildschirms, an den Sie die Verbindung herstellen, die Dauer der Verbindung und den Energieverbrauch während der Verbindung (z. B. das Aufladen Ihres Telefons während des Streamings).</a:t>
            </a:r>
            <a:endParaRPr/>
          </a:p>
          <a:p>
            <a:pPr indent="-177800" lvl="0" marL="355600" rtl="0" algn="l">
              <a:lnSpc>
                <a:spcPct val="90000"/>
              </a:lnSpc>
              <a:spcBef>
                <a:spcPts val="1000"/>
              </a:spcBef>
              <a:spcAft>
                <a:spcPts val="0"/>
              </a:spcAft>
              <a:buClr>
                <a:srgbClr val="42ACE6"/>
              </a:buClr>
              <a:buSzPts val="2800"/>
              <a:buFont typeface="Noto Sans Symbols"/>
              <a:buNone/>
            </a:pPr>
            <a:r>
              <a:t/>
            </a:r>
            <a:endParaRPr/>
          </a:p>
          <a:p>
            <a:pPr indent="-203200" lvl="1" marL="812800" rtl="0" algn="l">
              <a:lnSpc>
                <a:spcPct val="90000"/>
              </a:lnSpc>
              <a:spcBef>
                <a:spcPts val="500"/>
              </a:spcBef>
              <a:spcAft>
                <a:spcPts val="0"/>
              </a:spcAft>
              <a:buSzPts val="2400"/>
              <a:buNone/>
            </a:pPr>
            <a:r>
              <a:t/>
            </a:r>
            <a:endParaRPr/>
          </a:p>
          <a:p>
            <a:pPr indent="-177800" lvl="0" marL="355600" rtl="0" algn="l">
              <a:lnSpc>
                <a:spcPct val="90000"/>
              </a:lnSpc>
              <a:spcBef>
                <a:spcPts val="1000"/>
              </a:spcBef>
              <a:spcAft>
                <a:spcPts val="0"/>
              </a:spcAft>
              <a:buClr>
                <a:srgbClr val="42ACE6"/>
              </a:buClr>
              <a:buSzPts val="2800"/>
              <a:buFont typeface="Noto Sans Symbols"/>
              <a:buNone/>
            </a:pPr>
            <a:r>
              <a:t/>
            </a:r>
            <a:endParaRPr/>
          </a:p>
          <a:p>
            <a:pPr indent="-177800" lvl="0" marL="355600" rtl="0" algn="l">
              <a:lnSpc>
                <a:spcPct val="90000"/>
              </a:lnSpc>
              <a:spcBef>
                <a:spcPts val="1000"/>
              </a:spcBef>
              <a:spcAft>
                <a:spcPts val="0"/>
              </a:spcAft>
              <a:buClr>
                <a:srgbClr val="42ACE6"/>
              </a:buClr>
              <a:buSzPts val="2800"/>
              <a:buFont typeface="Noto Sans Symbols"/>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8">
                                            <p:txEl>
                                              <p:pRg end="0" st="0"/>
                                            </p:txEl>
                                          </p:spTgt>
                                        </p:tgtEl>
                                        <p:attrNameLst>
                                          <p:attrName>style.visibility</p:attrName>
                                        </p:attrNameLst>
                                      </p:cBhvr>
                                      <p:to>
                                        <p:strVal val="visible"/>
                                      </p:to>
                                    </p:set>
                                    <p:animEffect filter="fade" transition="in">
                                      <p:cBhvr>
                                        <p:cTn dur="500"/>
                                        <p:tgtEl>
                                          <p:spTgt spid="9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8">
                                            <p:txEl>
                                              <p:pRg end="1" st="1"/>
                                            </p:txEl>
                                          </p:spTgt>
                                        </p:tgtEl>
                                        <p:attrNameLst>
                                          <p:attrName>style.visibility</p:attrName>
                                        </p:attrNameLst>
                                      </p:cBhvr>
                                      <p:to>
                                        <p:strVal val="visible"/>
                                      </p:to>
                                    </p:set>
                                    <p:animEffect filter="fade" transition="in">
                                      <p:cBhvr>
                                        <p:cTn dur="500"/>
                                        <p:tgtEl>
                                          <p:spTgt spid="95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8">
                                            <p:txEl>
                                              <p:pRg end="2" st="2"/>
                                            </p:txEl>
                                          </p:spTgt>
                                        </p:tgtEl>
                                        <p:attrNameLst>
                                          <p:attrName>style.visibility</p:attrName>
                                        </p:attrNameLst>
                                      </p:cBhvr>
                                      <p:to>
                                        <p:strVal val="visible"/>
                                      </p:to>
                                    </p:set>
                                    <p:animEffect filter="fade" transition="in">
                                      <p:cBhvr>
                                        <p:cTn dur="500"/>
                                        <p:tgtEl>
                                          <p:spTgt spid="95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8">
                                            <p:txEl>
                                              <p:pRg end="3" st="3"/>
                                            </p:txEl>
                                          </p:spTgt>
                                        </p:tgtEl>
                                        <p:attrNameLst>
                                          <p:attrName>style.visibility</p:attrName>
                                        </p:attrNameLst>
                                      </p:cBhvr>
                                      <p:to>
                                        <p:strVal val="visible"/>
                                      </p:to>
                                    </p:set>
                                    <p:animEffect filter="fade" transition="in">
                                      <p:cBhvr>
                                        <p:cTn dur="500"/>
                                        <p:tgtEl>
                                          <p:spTgt spid="95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8">
                                            <p:txEl>
                                              <p:pRg end="4" st="4"/>
                                            </p:txEl>
                                          </p:spTgt>
                                        </p:tgtEl>
                                        <p:attrNameLst>
                                          <p:attrName>style.visibility</p:attrName>
                                        </p:attrNameLst>
                                      </p:cBhvr>
                                      <p:to>
                                        <p:strVal val="visible"/>
                                      </p:to>
                                    </p:set>
                                    <p:animEffect filter="fade" transition="in">
                                      <p:cBhvr>
                                        <p:cTn dur="500"/>
                                        <p:tgtEl>
                                          <p:spTgt spid="95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8">
                                            <p:txEl>
                                              <p:pRg end="5" st="5"/>
                                            </p:txEl>
                                          </p:spTgt>
                                        </p:tgtEl>
                                        <p:attrNameLst>
                                          <p:attrName>style.visibility</p:attrName>
                                        </p:attrNameLst>
                                      </p:cBhvr>
                                      <p:to>
                                        <p:strVal val="visible"/>
                                      </p:to>
                                    </p:set>
                                    <p:animEffect filter="fade" transition="in">
                                      <p:cBhvr>
                                        <p:cTn dur="500"/>
                                        <p:tgtEl>
                                          <p:spTgt spid="95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8">
                                            <p:txEl>
                                              <p:pRg end="6" st="6"/>
                                            </p:txEl>
                                          </p:spTgt>
                                        </p:tgtEl>
                                        <p:attrNameLst>
                                          <p:attrName>style.visibility</p:attrName>
                                        </p:attrNameLst>
                                      </p:cBhvr>
                                      <p:to>
                                        <p:strVal val="visible"/>
                                      </p:to>
                                    </p:set>
                                    <p:animEffect filter="fade" transition="in">
                                      <p:cBhvr>
                                        <p:cTn dur="500"/>
                                        <p:tgtEl>
                                          <p:spTgt spid="95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8">
                                            <p:txEl>
                                              <p:pRg end="7" st="7"/>
                                            </p:txEl>
                                          </p:spTgt>
                                        </p:tgtEl>
                                        <p:attrNameLst>
                                          <p:attrName>style.visibility</p:attrName>
                                        </p:attrNameLst>
                                      </p:cBhvr>
                                      <p:to>
                                        <p:strVal val="visible"/>
                                      </p:to>
                                    </p:set>
                                    <p:animEffect filter="fade" transition="in">
                                      <p:cBhvr>
                                        <p:cTn dur="500"/>
                                        <p:tgtEl>
                                          <p:spTgt spid="95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8">
                                            <p:txEl>
                                              <p:pRg end="8" st="8"/>
                                            </p:txEl>
                                          </p:spTgt>
                                        </p:tgtEl>
                                        <p:attrNameLst>
                                          <p:attrName>style.visibility</p:attrName>
                                        </p:attrNameLst>
                                      </p:cBhvr>
                                      <p:to>
                                        <p:strVal val="visible"/>
                                      </p:to>
                                    </p:set>
                                    <p:animEffect filter="fade" transition="in">
                                      <p:cBhvr>
                                        <p:cTn dur="500"/>
                                        <p:tgtEl>
                                          <p:spTgt spid="95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8">
                                            <p:txEl>
                                              <p:pRg end="9" st="9"/>
                                            </p:txEl>
                                          </p:spTgt>
                                        </p:tgtEl>
                                        <p:attrNameLst>
                                          <p:attrName>style.visibility</p:attrName>
                                        </p:attrNameLst>
                                      </p:cBhvr>
                                      <p:to>
                                        <p:strVal val="visible"/>
                                      </p:to>
                                    </p:set>
                                    <p:animEffect filter="fade" transition="in">
                                      <p:cBhvr>
                                        <p:cTn dur="500"/>
                                        <p:tgtEl>
                                          <p:spTgt spid="958">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8">
                                            <p:txEl>
                                              <p:pRg end="10" st="10"/>
                                            </p:txEl>
                                          </p:spTgt>
                                        </p:tgtEl>
                                        <p:attrNameLst>
                                          <p:attrName>style.visibility</p:attrName>
                                        </p:attrNameLst>
                                      </p:cBhvr>
                                      <p:to>
                                        <p:strVal val="visible"/>
                                      </p:to>
                                    </p:set>
                                    <p:animEffect filter="fade" transition="in">
                                      <p:cBhvr>
                                        <p:cTn dur="500"/>
                                        <p:tgtEl>
                                          <p:spTgt spid="958">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sp>
        <p:nvSpPr>
          <p:cNvPr id="964" name="Google Shape;964;p39"/>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GERÄTE VERBINDEN </a:t>
            </a:r>
            <a:br>
              <a:rPr lang="sl-SI"/>
            </a:br>
            <a:r>
              <a:rPr lang="sl-SI"/>
              <a:t>UND TRENNEN</a:t>
            </a:r>
            <a:endParaRPr/>
          </a:p>
        </p:txBody>
      </p:sp>
      <p:sp>
        <p:nvSpPr>
          <p:cNvPr id="965" name="Google Shape;965;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600"/>
              <a:buNone/>
            </a:pPr>
            <a:r>
              <a:rPr lang="sl-SI" sz="2600"/>
              <a:t>Beispiel: Anschluss eines Smartphones an einen Fernseher</a:t>
            </a:r>
            <a:endParaRPr/>
          </a:p>
          <a:p>
            <a:pPr indent="-355600" lvl="0" marL="355600" rtl="0" algn="l">
              <a:lnSpc>
                <a:spcPct val="90000"/>
              </a:lnSpc>
              <a:spcBef>
                <a:spcPts val="1000"/>
              </a:spcBef>
              <a:spcAft>
                <a:spcPts val="0"/>
              </a:spcAft>
              <a:buClr>
                <a:srgbClr val="42ACE6"/>
              </a:buClr>
              <a:buSzPts val="2600"/>
              <a:buFont typeface="Noto Sans Symbols"/>
              <a:buChar char="►"/>
            </a:pPr>
            <a:r>
              <a:rPr lang="sl-SI" sz="2600"/>
              <a:t>Integrierte Funktionen der Geräte nutzen</a:t>
            </a:r>
            <a:endParaRPr/>
          </a:p>
          <a:p>
            <a:pPr indent="-355600" lvl="0" marL="355600" rtl="0" algn="l">
              <a:lnSpc>
                <a:spcPct val="90000"/>
              </a:lnSpc>
              <a:spcBef>
                <a:spcPts val="1000"/>
              </a:spcBef>
              <a:spcAft>
                <a:spcPts val="0"/>
              </a:spcAft>
              <a:buClr>
                <a:srgbClr val="42ACE6"/>
              </a:buClr>
              <a:buSzPts val="2600"/>
              <a:buFont typeface="Noto Sans Symbols"/>
              <a:buChar char="►"/>
            </a:pPr>
            <a:r>
              <a:rPr lang="sl-SI" sz="2600"/>
              <a:t>Anwendungen von Drittanbietern verwenden</a:t>
            </a:r>
            <a:endParaRPr/>
          </a:p>
          <a:p>
            <a:pPr indent="-355600" lvl="0" marL="355600" rtl="0" algn="l">
              <a:lnSpc>
                <a:spcPct val="90000"/>
              </a:lnSpc>
              <a:spcBef>
                <a:spcPts val="1000"/>
              </a:spcBef>
              <a:spcAft>
                <a:spcPts val="0"/>
              </a:spcAft>
              <a:buClr>
                <a:srgbClr val="42ACE6"/>
              </a:buClr>
              <a:buSzPts val="2600"/>
              <a:buFont typeface="Noto Sans Symbols"/>
              <a:buChar char="►"/>
            </a:pPr>
            <a:r>
              <a:rPr lang="sl-SI" sz="2600"/>
              <a:t>Physische Verbindung Ihrer Geräte (Kabelverbindungen)</a:t>
            </a:r>
            <a:endParaRPr/>
          </a:p>
          <a:p>
            <a:pPr indent="-203200" lvl="1" marL="812800" rtl="0" algn="l">
              <a:lnSpc>
                <a:spcPct val="90000"/>
              </a:lnSpc>
              <a:spcBef>
                <a:spcPts val="500"/>
              </a:spcBef>
              <a:spcAft>
                <a:spcPts val="0"/>
              </a:spcAft>
              <a:buSzPts val="2400"/>
              <a:buNone/>
            </a:pPr>
            <a:r>
              <a:t/>
            </a:r>
            <a:endParaRPr/>
          </a:p>
          <a:p>
            <a:pPr indent="-177800" lvl="0" marL="355600" rtl="0" algn="l">
              <a:lnSpc>
                <a:spcPct val="90000"/>
              </a:lnSpc>
              <a:spcBef>
                <a:spcPts val="1000"/>
              </a:spcBef>
              <a:spcAft>
                <a:spcPts val="0"/>
              </a:spcAft>
              <a:buClr>
                <a:srgbClr val="42ACE6"/>
              </a:buClr>
              <a:buSzPts val="2800"/>
              <a:buFont typeface="Noto Sans Symbols"/>
              <a:buNone/>
            </a:pPr>
            <a:r>
              <a:t/>
            </a:r>
            <a:endParaRPr/>
          </a:p>
          <a:p>
            <a:pPr indent="-177800" lvl="0" marL="355600" rtl="0" algn="l">
              <a:lnSpc>
                <a:spcPct val="90000"/>
              </a:lnSpc>
              <a:spcBef>
                <a:spcPts val="1000"/>
              </a:spcBef>
              <a:spcAft>
                <a:spcPts val="0"/>
              </a:spcAft>
              <a:buClr>
                <a:srgbClr val="42ACE6"/>
              </a:buClr>
              <a:buSzPts val="2800"/>
              <a:buFont typeface="Noto Sans Symbols"/>
              <a:buNone/>
            </a:pPr>
            <a:r>
              <a:t/>
            </a:r>
            <a:endParaRPr/>
          </a:p>
        </p:txBody>
      </p:sp>
      <p:sp>
        <p:nvSpPr>
          <p:cNvPr id="966" name="Google Shape;966;p39"/>
          <p:cNvSpPr/>
          <p:nvPr/>
        </p:nvSpPr>
        <p:spPr>
          <a:xfrm>
            <a:off x="2088292" y="3855307"/>
            <a:ext cx="5708822" cy="2185731"/>
          </a:xfrm>
          <a:prstGeom prst="wedgeRoundRectCallout">
            <a:avLst>
              <a:gd fmla="val -35119" name="adj1"/>
              <a:gd fmla="val 67588" name="adj2"/>
              <a:gd fmla="val 16667" name="adj3"/>
            </a:avLst>
          </a:prstGeom>
          <a:gradFill>
            <a:gsLst>
              <a:gs pos="0">
                <a:srgbClr val="70A5DA"/>
              </a:gs>
              <a:gs pos="50000">
                <a:srgbClr val="539BDB"/>
              </a:gs>
              <a:gs pos="100000">
                <a:srgbClr val="4288C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sl-SI" sz="2400">
                <a:solidFill>
                  <a:schemeClr val="lt1"/>
                </a:solidFill>
                <a:latin typeface="Arial"/>
                <a:ea typeface="Arial"/>
                <a:cs typeface="Arial"/>
                <a:sym typeface="Arial"/>
              </a:rPr>
              <a:t>Haben Sie Ihren Laptop schon einmal an einen Projektor angeschlossen?</a:t>
            </a:r>
            <a:endParaRPr/>
          </a:p>
          <a:p>
            <a:pPr indent="0" lvl="0" marL="0" marR="0" rtl="0" algn="ctr">
              <a:spcBef>
                <a:spcPts val="0"/>
              </a:spcBef>
              <a:spcAft>
                <a:spcPts val="0"/>
              </a:spcAft>
              <a:buNone/>
            </a:pPr>
            <a:r>
              <a:rPr lang="sl-SI" sz="2400">
                <a:solidFill>
                  <a:schemeClr val="lt1"/>
                </a:solidFill>
                <a:latin typeface="Arial"/>
                <a:ea typeface="Arial"/>
                <a:cs typeface="Arial"/>
                <a:sym typeface="Arial"/>
              </a:rPr>
              <a:t> </a:t>
            </a:r>
            <a:endParaRPr/>
          </a:p>
          <a:p>
            <a:pPr indent="0" lvl="0" marL="0" marR="0" rtl="0" algn="ctr">
              <a:spcBef>
                <a:spcPts val="0"/>
              </a:spcBef>
              <a:spcAft>
                <a:spcPts val="0"/>
              </a:spcAft>
              <a:buNone/>
            </a:pPr>
            <a:r>
              <a:rPr lang="sl-SI" sz="2400">
                <a:solidFill>
                  <a:schemeClr val="lt1"/>
                </a:solidFill>
                <a:latin typeface="Arial"/>
                <a:ea typeface="Arial"/>
                <a:cs typeface="Arial"/>
                <a:sym typeface="Arial"/>
              </a:rPr>
              <a:t>Wie haben Sie das gemacht?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6"/>
                                        </p:tgtEl>
                                        <p:attrNameLst>
                                          <p:attrName>style.visibility</p:attrName>
                                        </p:attrNameLst>
                                      </p:cBhvr>
                                      <p:to>
                                        <p:strVal val="visible"/>
                                      </p:to>
                                    </p:set>
                                    <p:animEffect filter="fade" transition="in">
                                      <p:cBhvr>
                                        <p:cTn dur="1000"/>
                                        <p:tgtEl>
                                          <p:spTgt spid="9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4"/>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WARUM WBL VIRTUALISIEREN?</a:t>
            </a:r>
            <a:endParaRPr/>
          </a:p>
        </p:txBody>
      </p:sp>
      <p:sp>
        <p:nvSpPr>
          <p:cNvPr id="126" name="Google Shape;126;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55600" lvl="0" marL="355600" rtl="0" algn="l">
              <a:lnSpc>
                <a:spcPct val="90000"/>
              </a:lnSpc>
              <a:spcBef>
                <a:spcPts val="0"/>
              </a:spcBef>
              <a:spcAft>
                <a:spcPts val="0"/>
              </a:spcAft>
              <a:buClr>
                <a:srgbClr val="42ACE6"/>
              </a:buClr>
              <a:buSzPts val="2800"/>
              <a:buFont typeface="Noto Sans Symbols"/>
              <a:buChar char="►"/>
            </a:pPr>
            <a:r>
              <a:rPr lang="sl-SI"/>
              <a:t>Das traditionelle, auf persönliche Anwesenheit beschränkte Bildungsmodell hat sich verändert.</a:t>
            </a:r>
            <a:endParaRPr/>
          </a:p>
          <a:p>
            <a:pPr indent="-355600" lvl="0" marL="355600" rtl="0" algn="l">
              <a:lnSpc>
                <a:spcPct val="90000"/>
              </a:lnSpc>
              <a:spcBef>
                <a:spcPts val="1000"/>
              </a:spcBef>
              <a:spcAft>
                <a:spcPts val="0"/>
              </a:spcAft>
              <a:buClr>
                <a:srgbClr val="42ACE6"/>
              </a:buClr>
              <a:buSzPts val="2800"/>
              <a:buFont typeface="Noto Sans Symbols"/>
              <a:buChar char="►"/>
            </a:pPr>
            <a:r>
              <a:rPr lang="sl-SI"/>
              <a:t>Virtualisierung und Digitalisierung der Lehre und des Lernens im Trend:</a:t>
            </a:r>
            <a:endParaRPr/>
          </a:p>
          <a:p>
            <a:pPr indent="-355600" lvl="1" marL="812800" rtl="0" algn="l">
              <a:lnSpc>
                <a:spcPct val="90000"/>
              </a:lnSpc>
              <a:spcBef>
                <a:spcPts val="500"/>
              </a:spcBef>
              <a:spcAft>
                <a:spcPts val="0"/>
              </a:spcAft>
              <a:buSzPts val="2400"/>
              <a:buChar char="▶"/>
            </a:pPr>
            <a:r>
              <a:rPr lang="sl-SI"/>
              <a:t>Digitale Revolution (Dritte industrielle Revolution) </a:t>
            </a:r>
            <a:endParaRPr/>
          </a:p>
          <a:p>
            <a:pPr indent="-355600" lvl="1" marL="812800" rtl="0" algn="l">
              <a:lnSpc>
                <a:spcPct val="90000"/>
              </a:lnSpc>
              <a:spcBef>
                <a:spcPts val="500"/>
              </a:spcBef>
              <a:spcAft>
                <a:spcPts val="0"/>
              </a:spcAft>
              <a:buSzPts val="2400"/>
              <a:buChar char="▶"/>
            </a:pPr>
            <a:r>
              <a:rPr lang="sl-SI"/>
              <a:t>Neue Technologien </a:t>
            </a:r>
            <a:endParaRPr/>
          </a:p>
          <a:p>
            <a:pPr indent="-355600" lvl="1" marL="812800" rtl="0" algn="l">
              <a:lnSpc>
                <a:spcPct val="90000"/>
              </a:lnSpc>
              <a:spcBef>
                <a:spcPts val="500"/>
              </a:spcBef>
              <a:spcAft>
                <a:spcPts val="0"/>
              </a:spcAft>
              <a:buSzPts val="2400"/>
              <a:buChar char="▶"/>
            </a:pPr>
            <a:r>
              <a:rPr lang="sl-SI"/>
              <a:t>Flexibilität, Zugänglichkeit, Inklusivität und Personalisierung von Inhalten</a:t>
            </a:r>
            <a:endParaRPr/>
          </a:p>
          <a:p>
            <a:pPr indent="-355600" lvl="1" marL="812800" rtl="0" algn="l">
              <a:lnSpc>
                <a:spcPct val="90000"/>
              </a:lnSpc>
              <a:spcBef>
                <a:spcPts val="500"/>
              </a:spcBef>
              <a:spcAft>
                <a:spcPts val="0"/>
              </a:spcAft>
              <a:buSzPts val="2400"/>
              <a:buChar char="▶"/>
            </a:pPr>
            <a:r>
              <a:rPr lang="sl-SI"/>
              <a:t>COVID-19</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0" st="0"/>
                                            </p:txEl>
                                          </p:spTgt>
                                        </p:tgtEl>
                                        <p:attrNameLst>
                                          <p:attrName>style.visibility</p:attrName>
                                        </p:attrNameLst>
                                      </p:cBhvr>
                                      <p:to>
                                        <p:strVal val="visible"/>
                                      </p:to>
                                    </p:set>
                                    <p:animEffect filter="fade" transition="in">
                                      <p:cBhvr>
                                        <p:cTn dur="500"/>
                                        <p:tgtEl>
                                          <p:spTgt spid="1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1" st="1"/>
                                            </p:txEl>
                                          </p:spTgt>
                                        </p:tgtEl>
                                        <p:attrNameLst>
                                          <p:attrName>style.visibility</p:attrName>
                                        </p:attrNameLst>
                                      </p:cBhvr>
                                      <p:to>
                                        <p:strVal val="visible"/>
                                      </p:to>
                                    </p:set>
                                    <p:animEffect filter="fade" transition="in">
                                      <p:cBhvr>
                                        <p:cTn dur="500"/>
                                        <p:tgtEl>
                                          <p:spTgt spid="12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2" st="2"/>
                                            </p:txEl>
                                          </p:spTgt>
                                        </p:tgtEl>
                                        <p:attrNameLst>
                                          <p:attrName>style.visibility</p:attrName>
                                        </p:attrNameLst>
                                      </p:cBhvr>
                                      <p:to>
                                        <p:strVal val="visible"/>
                                      </p:to>
                                    </p:set>
                                    <p:animEffect filter="fade" transition="in">
                                      <p:cBhvr>
                                        <p:cTn dur="500"/>
                                        <p:tgtEl>
                                          <p:spTgt spid="12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3" st="3"/>
                                            </p:txEl>
                                          </p:spTgt>
                                        </p:tgtEl>
                                        <p:attrNameLst>
                                          <p:attrName>style.visibility</p:attrName>
                                        </p:attrNameLst>
                                      </p:cBhvr>
                                      <p:to>
                                        <p:strVal val="visible"/>
                                      </p:to>
                                    </p:set>
                                    <p:animEffect filter="fade" transition="in">
                                      <p:cBhvr>
                                        <p:cTn dur="500"/>
                                        <p:tgtEl>
                                          <p:spTgt spid="12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4" st="4"/>
                                            </p:txEl>
                                          </p:spTgt>
                                        </p:tgtEl>
                                        <p:attrNameLst>
                                          <p:attrName>style.visibility</p:attrName>
                                        </p:attrNameLst>
                                      </p:cBhvr>
                                      <p:to>
                                        <p:strVal val="visible"/>
                                      </p:to>
                                    </p:set>
                                    <p:animEffect filter="fade" transition="in">
                                      <p:cBhvr>
                                        <p:cTn dur="500"/>
                                        <p:tgtEl>
                                          <p:spTgt spid="12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5" st="5"/>
                                            </p:txEl>
                                          </p:spTgt>
                                        </p:tgtEl>
                                        <p:attrNameLst>
                                          <p:attrName>style.visibility</p:attrName>
                                        </p:attrNameLst>
                                      </p:cBhvr>
                                      <p:to>
                                        <p:strVal val="visible"/>
                                      </p:to>
                                    </p:set>
                                    <p:animEffect filter="fade" transition="in">
                                      <p:cBhvr>
                                        <p:cTn dur="500"/>
                                        <p:tgtEl>
                                          <p:spTgt spid="12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 name="Shape 970"/>
        <p:cNvGrpSpPr/>
        <p:nvPr/>
      </p:nvGrpSpPr>
      <p:grpSpPr>
        <a:xfrm>
          <a:off x="0" y="0"/>
          <a:ext cx="0" cy="0"/>
          <a:chOff x="0" y="0"/>
          <a:chExt cx="0" cy="0"/>
        </a:xfrm>
      </p:grpSpPr>
      <p:sp>
        <p:nvSpPr>
          <p:cNvPr id="971" name="Google Shape;971;p40"/>
          <p:cNvSpPr txBox="1"/>
          <p:nvPr>
            <p:ph type="title"/>
          </p:nvPr>
        </p:nvSpPr>
        <p:spPr>
          <a:xfrm>
            <a:off x="853107" y="1309829"/>
            <a:ext cx="10515600" cy="2317513"/>
          </a:xfrm>
          <a:prstGeom prst="rect">
            <a:avLst/>
          </a:prstGeom>
          <a:solidFill>
            <a:srgbClr val="FFFFFF">
              <a:alpha val="84705"/>
            </a:srgbClr>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Black"/>
              <a:buNone/>
            </a:pPr>
            <a:r>
              <a:rPr lang="sl-SI"/>
              <a:t>DLT HARDWARE</a:t>
            </a:r>
            <a:endParaRPr/>
          </a:p>
        </p:txBody>
      </p:sp>
      <p:sp>
        <p:nvSpPr>
          <p:cNvPr id="972" name="Google Shape;972;p40"/>
          <p:cNvSpPr txBox="1"/>
          <p:nvPr>
            <p:ph idx="1" type="body"/>
          </p:nvPr>
        </p:nvSpPr>
        <p:spPr>
          <a:xfrm>
            <a:off x="838200" y="3780640"/>
            <a:ext cx="10515600" cy="1500187"/>
          </a:xfrm>
          <a:prstGeom prst="rect">
            <a:avLst/>
          </a:prstGeom>
          <a:solidFill>
            <a:srgbClr val="FFFFFF">
              <a:alpha val="84705"/>
            </a:srgbClr>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None/>
            </a:pPr>
            <a:r>
              <a:rPr lang="sl-SI">
                <a:latin typeface="Arial"/>
                <a:ea typeface="Arial"/>
                <a:cs typeface="Arial"/>
                <a:sym typeface="Arial"/>
              </a:rPr>
              <a:t>IN DER PRAXIS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41"/>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GRUPPENÜBUNG</a:t>
            </a:r>
            <a:endParaRPr/>
          </a:p>
        </p:txBody>
      </p:sp>
      <p:sp>
        <p:nvSpPr>
          <p:cNvPr id="979" name="Google Shape;979;p41"/>
          <p:cNvSpPr txBox="1"/>
          <p:nvPr>
            <p:ph idx="1" type="body"/>
          </p:nvPr>
        </p:nvSpPr>
        <p:spPr>
          <a:xfrm>
            <a:off x="838200" y="1825625"/>
            <a:ext cx="8757213" cy="4351338"/>
          </a:xfrm>
          <a:prstGeom prst="rect">
            <a:avLst/>
          </a:prstGeom>
          <a:noFill/>
          <a:ln>
            <a:noFill/>
          </a:ln>
        </p:spPr>
        <p:txBody>
          <a:bodyPr anchorCtr="0" anchor="t" bIns="45700" lIns="91425" spcFirstLastPara="1" rIns="91425" wrap="square" tIns="45700">
            <a:normAutofit fontScale="85000" lnSpcReduction="20000"/>
          </a:bodyPr>
          <a:lstStyle/>
          <a:p>
            <a:pPr indent="-355600" lvl="0" marL="355600" rtl="0" algn="just">
              <a:lnSpc>
                <a:spcPct val="90000"/>
              </a:lnSpc>
              <a:spcBef>
                <a:spcPts val="0"/>
              </a:spcBef>
              <a:spcAft>
                <a:spcPts val="0"/>
              </a:spcAft>
              <a:buSzPct val="100000"/>
              <a:buChar char="►"/>
            </a:pPr>
            <a:r>
              <a:rPr lang="sl-SI"/>
              <a:t>Denken Sie an eine </a:t>
            </a:r>
            <a:r>
              <a:rPr b="1" lang="sl-SI"/>
              <a:t>typische Situation </a:t>
            </a:r>
            <a:r>
              <a:rPr lang="sl-SI"/>
              <a:t>in Ihrem Unternehmen, in der Sie verschiedene Geräte miteinander verbinden müssen, oder denken Sie an eine Lernsituation, in der dies notwendig sein könnte.</a:t>
            </a:r>
            <a:endParaRPr/>
          </a:p>
          <a:p>
            <a:pPr indent="-355600" lvl="0" marL="355600" rtl="0" algn="just">
              <a:lnSpc>
                <a:spcPct val="90000"/>
              </a:lnSpc>
              <a:spcBef>
                <a:spcPts val="1000"/>
              </a:spcBef>
              <a:spcAft>
                <a:spcPts val="0"/>
              </a:spcAft>
              <a:buSzPct val="100000"/>
              <a:buChar char="►"/>
            </a:pPr>
            <a:r>
              <a:rPr lang="sl-SI"/>
              <a:t>Wählen Sie mindestens </a:t>
            </a:r>
            <a:r>
              <a:rPr b="1" lang="sl-SI"/>
              <a:t>drei Geräte </a:t>
            </a:r>
            <a:r>
              <a:rPr lang="sl-SI"/>
              <a:t>aus, die Sie vor Ort miteinander verbinden können, um ein DLTH-Gerätesystem zu bilden. Entscheiden Sie sich für eine Datei/ein Medium, das zwischen den Geräten übertragen werden soll (z. B. Video, Bild, PDF, ...)</a:t>
            </a:r>
            <a:endParaRPr/>
          </a:p>
          <a:p>
            <a:pPr indent="-355600" lvl="0" marL="355600" rtl="0" algn="just">
              <a:lnSpc>
                <a:spcPct val="90000"/>
              </a:lnSpc>
              <a:spcBef>
                <a:spcPts val="1000"/>
              </a:spcBef>
              <a:spcAft>
                <a:spcPts val="0"/>
              </a:spcAft>
              <a:buSzPct val="100000"/>
              <a:buChar char="►"/>
            </a:pPr>
            <a:r>
              <a:rPr lang="sl-SI"/>
              <a:t>Welche Kompatibilitäts- und Interkonnektivitätsprobleme könnten bei der Verbindung Ihrer Geräte zu einem System auftreten? Was könnte bei der Übertragung zwischen den Geräten ein Problem darstellen?</a:t>
            </a:r>
            <a:endParaRPr/>
          </a:p>
          <a:p>
            <a:pPr indent="-355600" lvl="0" marL="355600" rtl="0" algn="just">
              <a:lnSpc>
                <a:spcPct val="90000"/>
              </a:lnSpc>
              <a:spcBef>
                <a:spcPts val="1000"/>
              </a:spcBef>
              <a:spcAft>
                <a:spcPts val="0"/>
              </a:spcAft>
              <a:buSzPct val="100000"/>
              <a:buChar char="►"/>
            </a:pPr>
            <a:r>
              <a:rPr b="1" lang="sl-SI"/>
              <a:t>Bereiten Sie eine kurze Anleitung vor</a:t>
            </a:r>
            <a:r>
              <a:rPr lang="sl-SI"/>
              <a:t>, wie man die ausgewählten Geräte effektiv in ein Setup einbinden kann.</a:t>
            </a:r>
            <a:endParaRPr/>
          </a:p>
          <a:p>
            <a:pPr indent="-204470" lvl="0" marL="355600" rtl="0" algn="l">
              <a:lnSpc>
                <a:spcPct val="90000"/>
              </a:lnSpc>
              <a:spcBef>
                <a:spcPts val="1000"/>
              </a:spcBef>
              <a:spcAft>
                <a:spcPts val="0"/>
              </a:spcAft>
              <a:buClr>
                <a:srgbClr val="42ACE6"/>
              </a:buClr>
              <a:buSzPct val="100000"/>
              <a:buFont typeface="Noto Sans Symbols"/>
              <a:buNone/>
            </a:pPr>
            <a:r>
              <a:t/>
            </a:r>
            <a:endParaRPr/>
          </a:p>
        </p:txBody>
      </p:sp>
      <p:sp>
        <p:nvSpPr>
          <p:cNvPr id="980" name="Google Shape;980;p41"/>
          <p:cNvSpPr/>
          <p:nvPr/>
        </p:nvSpPr>
        <p:spPr>
          <a:xfrm>
            <a:off x="9861637" y="1935771"/>
            <a:ext cx="1996243" cy="2171878"/>
          </a:xfrm>
          <a:prstGeom prst="rect">
            <a:avLst/>
          </a:prstGeom>
          <a:solidFill>
            <a:schemeClr val="lt1"/>
          </a:solidFill>
          <a:ln cap="flat" cmpd="dbl" w="1270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Clock" id="981" name="Google Shape;981;p41"/>
          <p:cNvPicPr preferRelativeResize="0"/>
          <p:nvPr/>
        </p:nvPicPr>
        <p:blipFill rotWithShape="1">
          <a:blip r:embed="rId3">
            <a:alphaModFix/>
          </a:blip>
          <a:srcRect b="0" l="0" r="0" t="0"/>
          <a:stretch/>
        </p:blipFill>
        <p:spPr>
          <a:xfrm>
            <a:off x="10036799" y="1935771"/>
            <a:ext cx="1645920" cy="1645920"/>
          </a:xfrm>
          <a:prstGeom prst="rect">
            <a:avLst/>
          </a:prstGeom>
          <a:noFill/>
          <a:ln>
            <a:noFill/>
          </a:ln>
        </p:spPr>
      </p:pic>
      <p:sp>
        <p:nvSpPr>
          <p:cNvPr id="982" name="Google Shape;982;p41"/>
          <p:cNvSpPr txBox="1"/>
          <p:nvPr/>
        </p:nvSpPr>
        <p:spPr>
          <a:xfrm>
            <a:off x="9990888" y="3581691"/>
            <a:ext cx="1752785" cy="3616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l-SI" sz="1750">
                <a:solidFill>
                  <a:srgbClr val="002060"/>
                </a:solidFill>
                <a:latin typeface="Arial Black"/>
                <a:ea typeface="Arial Black"/>
                <a:cs typeface="Arial Black"/>
                <a:sym typeface="Arial Black"/>
              </a:rPr>
              <a:t>20 MINUTEN</a:t>
            </a:r>
            <a:endParaRPr sz="1750">
              <a:solidFill>
                <a:srgbClr val="002060"/>
              </a:solidFill>
              <a:latin typeface="Arial Black"/>
              <a:ea typeface="Arial Black"/>
              <a:cs typeface="Arial Black"/>
              <a:sym typeface="Arial Black"/>
            </a:endParaRPr>
          </a:p>
        </p:txBody>
      </p:sp>
      <p:pic>
        <p:nvPicPr>
          <p:cNvPr id="983" name="Google Shape;983;p41"/>
          <p:cNvPicPr preferRelativeResize="0"/>
          <p:nvPr/>
        </p:nvPicPr>
        <p:blipFill rotWithShape="1">
          <a:blip r:embed="rId4">
            <a:alphaModFix/>
          </a:blip>
          <a:srcRect b="0" l="0" r="0" t="0"/>
          <a:stretch/>
        </p:blipFill>
        <p:spPr>
          <a:xfrm>
            <a:off x="9707880" y="0"/>
            <a:ext cx="1645920" cy="164592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9">
                                            <p:txEl>
                                              <p:pRg end="0" st="0"/>
                                            </p:txEl>
                                          </p:spTgt>
                                        </p:tgtEl>
                                        <p:attrNameLst>
                                          <p:attrName>style.visibility</p:attrName>
                                        </p:attrNameLst>
                                      </p:cBhvr>
                                      <p:to>
                                        <p:strVal val="visible"/>
                                      </p:to>
                                    </p:set>
                                    <p:animEffect filter="fade" transition="in">
                                      <p:cBhvr>
                                        <p:cTn dur="500"/>
                                        <p:tgtEl>
                                          <p:spTgt spid="9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9">
                                            <p:txEl>
                                              <p:pRg end="1" st="1"/>
                                            </p:txEl>
                                          </p:spTgt>
                                        </p:tgtEl>
                                        <p:attrNameLst>
                                          <p:attrName>style.visibility</p:attrName>
                                        </p:attrNameLst>
                                      </p:cBhvr>
                                      <p:to>
                                        <p:strVal val="visible"/>
                                      </p:to>
                                    </p:set>
                                    <p:animEffect filter="fade" transition="in">
                                      <p:cBhvr>
                                        <p:cTn dur="500"/>
                                        <p:tgtEl>
                                          <p:spTgt spid="97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9">
                                            <p:txEl>
                                              <p:pRg end="2" st="2"/>
                                            </p:txEl>
                                          </p:spTgt>
                                        </p:tgtEl>
                                        <p:attrNameLst>
                                          <p:attrName>style.visibility</p:attrName>
                                        </p:attrNameLst>
                                      </p:cBhvr>
                                      <p:to>
                                        <p:strVal val="visible"/>
                                      </p:to>
                                    </p:set>
                                    <p:animEffect filter="fade" transition="in">
                                      <p:cBhvr>
                                        <p:cTn dur="500"/>
                                        <p:tgtEl>
                                          <p:spTgt spid="97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9">
                                            <p:txEl>
                                              <p:pRg end="3" st="3"/>
                                            </p:txEl>
                                          </p:spTgt>
                                        </p:tgtEl>
                                        <p:attrNameLst>
                                          <p:attrName>style.visibility</p:attrName>
                                        </p:attrNameLst>
                                      </p:cBhvr>
                                      <p:to>
                                        <p:strVal val="visible"/>
                                      </p:to>
                                    </p:set>
                                    <p:animEffect filter="fade" transition="in">
                                      <p:cBhvr>
                                        <p:cTn dur="500"/>
                                        <p:tgtEl>
                                          <p:spTgt spid="97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9">
                                            <p:txEl>
                                              <p:pRg end="4" st="4"/>
                                            </p:txEl>
                                          </p:spTgt>
                                        </p:tgtEl>
                                        <p:attrNameLst>
                                          <p:attrName>style.visibility</p:attrName>
                                        </p:attrNameLst>
                                      </p:cBhvr>
                                      <p:to>
                                        <p:strVal val="visible"/>
                                      </p:to>
                                    </p:set>
                                    <p:animEffect filter="fade" transition="in">
                                      <p:cBhvr>
                                        <p:cTn dur="500"/>
                                        <p:tgtEl>
                                          <p:spTgt spid="97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2"/>
                                        </p:tgtEl>
                                        <p:attrNameLst>
                                          <p:attrName>style.visibility</p:attrName>
                                        </p:attrNameLst>
                                      </p:cBhvr>
                                      <p:to>
                                        <p:strVal val="visible"/>
                                      </p:to>
                                    </p:set>
                                    <p:animEffect filter="fade" transition="in">
                                      <p:cBhvr>
                                        <p:cTn dur="1000"/>
                                        <p:tgtEl>
                                          <p:spTgt spid="982"/>
                                        </p:tgtEl>
                                      </p:cBhvr>
                                    </p:animEffect>
                                  </p:childTnLst>
                                </p:cTn>
                              </p:par>
                              <p:par>
                                <p:cTn fill="hold" nodeType="withEffect" presetClass="entr" presetID="10" presetSubtype="0">
                                  <p:stCondLst>
                                    <p:cond delay="0"/>
                                  </p:stCondLst>
                                  <p:childTnLst>
                                    <p:set>
                                      <p:cBhvr>
                                        <p:cTn dur="1" fill="hold">
                                          <p:stCondLst>
                                            <p:cond delay="0"/>
                                          </p:stCondLst>
                                        </p:cTn>
                                        <p:tgtEl>
                                          <p:spTgt spid="981"/>
                                        </p:tgtEl>
                                        <p:attrNameLst>
                                          <p:attrName>style.visibility</p:attrName>
                                        </p:attrNameLst>
                                      </p:cBhvr>
                                      <p:to>
                                        <p:strVal val="visible"/>
                                      </p:to>
                                    </p:set>
                                    <p:animEffect filter="fade" transition="in">
                                      <p:cBhvr>
                                        <p:cTn dur="1000"/>
                                        <p:tgtEl>
                                          <p:spTgt spid="981"/>
                                        </p:tgtEl>
                                      </p:cBhvr>
                                    </p:animEffect>
                                  </p:childTnLst>
                                </p:cTn>
                              </p:par>
                              <p:par>
                                <p:cTn fill="hold" nodeType="withEffect" presetClass="entr" presetID="10" presetSubtype="0">
                                  <p:stCondLst>
                                    <p:cond delay="0"/>
                                  </p:stCondLst>
                                  <p:childTnLst>
                                    <p:set>
                                      <p:cBhvr>
                                        <p:cTn dur="1" fill="hold">
                                          <p:stCondLst>
                                            <p:cond delay="0"/>
                                          </p:stCondLst>
                                        </p:cTn>
                                        <p:tgtEl>
                                          <p:spTgt spid="980"/>
                                        </p:tgtEl>
                                        <p:attrNameLst>
                                          <p:attrName>style.visibility</p:attrName>
                                        </p:attrNameLst>
                                      </p:cBhvr>
                                      <p:to>
                                        <p:strVal val="visible"/>
                                      </p:to>
                                    </p:set>
                                    <p:animEffect filter="fade" transition="in">
                                      <p:cBhvr>
                                        <p:cTn dur="1000"/>
                                        <p:tgtEl>
                                          <p:spTgt spid="9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sp>
        <p:nvSpPr>
          <p:cNvPr id="988" name="Google Shape;988;p42"/>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GRUPPENTAUSCH!</a:t>
            </a:r>
            <a:endParaRPr/>
          </a:p>
        </p:txBody>
      </p:sp>
      <p:sp>
        <p:nvSpPr>
          <p:cNvPr id="989" name="Google Shape;989;p42"/>
          <p:cNvSpPr txBox="1"/>
          <p:nvPr>
            <p:ph idx="1" type="body"/>
          </p:nvPr>
        </p:nvSpPr>
        <p:spPr>
          <a:xfrm>
            <a:off x="838200" y="1825625"/>
            <a:ext cx="7823886" cy="4351338"/>
          </a:xfrm>
          <a:prstGeom prst="rect">
            <a:avLst/>
          </a:prstGeom>
          <a:noFill/>
          <a:ln>
            <a:noFill/>
          </a:ln>
        </p:spPr>
        <p:txBody>
          <a:bodyPr anchorCtr="0" anchor="t" bIns="45700" lIns="91425" spcFirstLastPara="1" rIns="91425" wrap="square" tIns="45700">
            <a:normAutofit/>
          </a:bodyPr>
          <a:lstStyle/>
          <a:p>
            <a:pPr indent="-355600" lvl="0" marL="355600" rtl="0" algn="l">
              <a:lnSpc>
                <a:spcPct val="90000"/>
              </a:lnSpc>
              <a:spcBef>
                <a:spcPts val="0"/>
              </a:spcBef>
              <a:spcAft>
                <a:spcPts val="0"/>
              </a:spcAft>
              <a:buClr>
                <a:srgbClr val="42ACE6"/>
              </a:buClr>
              <a:buSzPts val="2800"/>
              <a:buFont typeface="Noto Sans Symbols"/>
              <a:buChar char="►"/>
            </a:pPr>
            <a:r>
              <a:rPr lang="sl-SI"/>
              <a:t>Tauschen Sie DLTH-Systemgeräte / Setups zwischen Gruppen aus.</a:t>
            </a:r>
            <a:endParaRPr/>
          </a:p>
          <a:p>
            <a:pPr indent="-355600" lvl="0" marL="355600" rtl="0" algn="l">
              <a:lnSpc>
                <a:spcPct val="90000"/>
              </a:lnSpc>
              <a:spcBef>
                <a:spcPts val="1000"/>
              </a:spcBef>
              <a:spcAft>
                <a:spcPts val="0"/>
              </a:spcAft>
              <a:buClr>
                <a:srgbClr val="42ACE6"/>
              </a:buClr>
              <a:buSzPts val="2800"/>
              <a:buFont typeface="Noto Sans Symbols"/>
              <a:buChar char="►"/>
            </a:pPr>
            <a:r>
              <a:rPr lang="sl-SI"/>
              <a:t>Jede Gruppe weist die andere Gruppe an, wie die Geräte in einem Setup anzuschließen sind und wie die Daten zwischen den Geräten zu übertragen sind.</a:t>
            </a:r>
            <a:endParaRPr/>
          </a:p>
          <a:p>
            <a:pPr indent="-177800" lvl="0" marL="355600" rtl="0" algn="l">
              <a:lnSpc>
                <a:spcPct val="90000"/>
              </a:lnSpc>
              <a:spcBef>
                <a:spcPts val="1000"/>
              </a:spcBef>
              <a:spcAft>
                <a:spcPts val="0"/>
              </a:spcAft>
              <a:buClr>
                <a:srgbClr val="42ACE6"/>
              </a:buClr>
              <a:buSzPts val="2800"/>
              <a:buFont typeface="Noto Sans Symbols"/>
              <a:buNone/>
            </a:pPr>
            <a:r>
              <a:t/>
            </a:r>
            <a:endParaRPr/>
          </a:p>
          <a:p>
            <a:pPr indent="-177800" lvl="0" marL="355600" rtl="0" algn="l">
              <a:lnSpc>
                <a:spcPct val="90000"/>
              </a:lnSpc>
              <a:spcBef>
                <a:spcPts val="1000"/>
              </a:spcBef>
              <a:spcAft>
                <a:spcPts val="0"/>
              </a:spcAft>
              <a:buClr>
                <a:srgbClr val="42ACE6"/>
              </a:buClr>
              <a:buSzPts val="2800"/>
              <a:buFont typeface="Noto Sans Symbols"/>
              <a:buNone/>
            </a:pPr>
            <a:r>
              <a:t/>
            </a:r>
            <a:endParaRPr/>
          </a:p>
        </p:txBody>
      </p:sp>
      <p:sp>
        <p:nvSpPr>
          <p:cNvPr id="990" name="Google Shape;990;p42"/>
          <p:cNvSpPr/>
          <p:nvPr/>
        </p:nvSpPr>
        <p:spPr>
          <a:xfrm>
            <a:off x="9513480" y="1935771"/>
            <a:ext cx="1996243" cy="2171878"/>
          </a:xfrm>
          <a:prstGeom prst="rect">
            <a:avLst/>
          </a:prstGeom>
          <a:solidFill>
            <a:schemeClr val="lt1"/>
          </a:solidFill>
          <a:ln cap="flat" cmpd="dbl" w="1270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Clock" id="991" name="Google Shape;991;p42"/>
          <p:cNvPicPr preferRelativeResize="0"/>
          <p:nvPr/>
        </p:nvPicPr>
        <p:blipFill rotWithShape="1">
          <a:blip r:embed="rId3">
            <a:alphaModFix/>
          </a:blip>
          <a:srcRect b="0" l="0" r="0" t="0"/>
          <a:stretch/>
        </p:blipFill>
        <p:spPr>
          <a:xfrm>
            <a:off x="9688642" y="1935771"/>
            <a:ext cx="1645920" cy="1645920"/>
          </a:xfrm>
          <a:prstGeom prst="rect">
            <a:avLst/>
          </a:prstGeom>
          <a:noFill/>
          <a:ln>
            <a:noFill/>
          </a:ln>
        </p:spPr>
      </p:pic>
      <p:sp>
        <p:nvSpPr>
          <p:cNvPr id="992" name="Google Shape;992;p42"/>
          <p:cNvSpPr txBox="1"/>
          <p:nvPr/>
        </p:nvSpPr>
        <p:spPr>
          <a:xfrm>
            <a:off x="9642731" y="3581691"/>
            <a:ext cx="1752785" cy="3616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l-SI" sz="1750">
                <a:solidFill>
                  <a:srgbClr val="002060"/>
                </a:solidFill>
                <a:latin typeface="Arial Black"/>
                <a:ea typeface="Arial Black"/>
                <a:cs typeface="Arial Black"/>
                <a:sym typeface="Arial Black"/>
              </a:rPr>
              <a:t>20 MINUTEN</a:t>
            </a:r>
            <a:endParaRPr/>
          </a:p>
        </p:txBody>
      </p:sp>
      <p:pic>
        <p:nvPicPr>
          <p:cNvPr id="993" name="Google Shape;993;p42"/>
          <p:cNvPicPr preferRelativeResize="0"/>
          <p:nvPr/>
        </p:nvPicPr>
        <p:blipFill rotWithShape="1">
          <a:blip r:embed="rId4">
            <a:alphaModFix/>
          </a:blip>
          <a:srcRect b="0" l="0" r="0" t="0"/>
          <a:stretch/>
        </p:blipFill>
        <p:spPr>
          <a:xfrm>
            <a:off x="9707880" y="0"/>
            <a:ext cx="1645920" cy="164592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0"/>
                                        </p:tgtEl>
                                        <p:attrNameLst>
                                          <p:attrName>style.visibility</p:attrName>
                                        </p:attrNameLst>
                                      </p:cBhvr>
                                      <p:to>
                                        <p:strVal val="visible"/>
                                      </p:to>
                                    </p:set>
                                    <p:animEffect filter="fade" transition="in">
                                      <p:cBhvr>
                                        <p:cTn dur="1000"/>
                                        <p:tgtEl>
                                          <p:spTgt spid="990"/>
                                        </p:tgtEl>
                                      </p:cBhvr>
                                    </p:animEffect>
                                  </p:childTnLst>
                                </p:cTn>
                              </p:par>
                              <p:par>
                                <p:cTn fill="hold" nodeType="withEffect" presetClass="entr" presetID="10" presetSubtype="0">
                                  <p:stCondLst>
                                    <p:cond delay="0"/>
                                  </p:stCondLst>
                                  <p:childTnLst>
                                    <p:set>
                                      <p:cBhvr>
                                        <p:cTn dur="1" fill="hold">
                                          <p:stCondLst>
                                            <p:cond delay="0"/>
                                          </p:stCondLst>
                                        </p:cTn>
                                        <p:tgtEl>
                                          <p:spTgt spid="991"/>
                                        </p:tgtEl>
                                        <p:attrNameLst>
                                          <p:attrName>style.visibility</p:attrName>
                                        </p:attrNameLst>
                                      </p:cBhvr>
                                      <p:to>
                                        <p:strVal val="visible"/>
                                      </p:to>
                                    </p:set>
                                    <p:animEffect filter="fade" transition="in">
                                      <p:cBhvr>
                                        <p:cTn dur="1000"/>
                                        <p:tgtEl>
                                          <p:spTgt spid="991"/>
                                        </p:tgtEl>
                                      </p:cBhvr>
                                    </p:animEffect>
                                  </p:childTnLst>
                                </p:cTn>
                              </p:par>
                              <p:par>
                                <p:cTn fill="hold" nodeType="withEffect" presetClass="entr" presetID="10" presetSubtype="0">
                                  <p:stCondLst>
                                    <p:cond delay="0"/>
                                  </p:stCondLst>
                                  <p:childTnLst>
                                    <p:set>
                                      <p:cBhvr>
                                        <p:cTn dur="1" fill="hold">
                                          <p:stCondLst>
                                            <p:cond delay="0"/>
                                          </p:stCondLst>
                                        </p:cTn>
                                        <p:tgtEl>
                                          <p:spTgt spid="992"/>
                                        </p:tgtEl>
                                        <p:attrNameLst>
                                          <p:attrName>style.visibility</p:attrName>
                                        </p:attrNameLst>
                                      </p:cBhvr>
                                      <p:to>
                                        <p:strVal val="visible"/>
                                      </p:to>
                                    </p:set>
                                    <p:animEffect filter="fade" transition="in">
                                      <p:cBhvr>
                                        <p:cTn dur="1000"/>
                                        <p:tgtEl>
                                          <p:spTgt spid="9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 name="Shape 998"/>
        <p:cNvGrpSpPr/>
        <p:nvPr/>
      </p:nvGrpSpPr>
      <p:grpSpPr>
        <a:xfrm>
          <a:off x="0" y="0"/>
          <a:ext cx="0" cy="0"/>
          <a:chOff x="0" y="0"/>
          <a:chExt cx="0" cy="0"/>
        </a:xfrm>
      </p:grpSpPr>
      <p:sp>
        <p:nvSpPr>
          <p:cNvPr id="999" name="Google Shape;999;p43"/>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DISKUSSION</a:t>
            </a:r>
            <a:endParaRPr/>
          </a:p>
        </p:txBody>
      </p:sp>
      <p:sp>
        <p:nvSpPr>
          <p:cNvPr id="1000" name="Google Shape;1000;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55600" lvl="0" marL="355600" rtl="0" algn="l">
              <a:lnSpc>
                <a:spcPct val="90000"/>
              </a:lnSpc>
              <a:spcBef>
                <a:spcPts val="0"/>
              </a:spcBef>
              <a:spcAft>
                <a:spcPts val="0"/>
              </a:spcAft>
              <a:buClr>
                <a:srgbClr val="42ACE6"/>
              </a:buClr>
              <a:buSzPts val="2800"/>
              <a:buFont typeface="Noto Sans Symbols"/>
              <a:buChar char="►"/>
            </a:pPr>
            <a:r>
              <a:rPr lang="sl-SI"/>
              <a:t>Sind Sie beim Anschließen der Geräte in einer Einrichtung auf Schwierigkeiten gestoßen? Wie sind Sie an das Problem herangegangen, um eine Lösung zu finden?</a:t>
            </a:r>
            <a:endParaRPr/>
          </a:p>
          <a:p>
            <a:pPr indent="-355600" lvl="0" marL="355600" rtl="0" algn="l">
              <a:lnSpc>
                <a:spcPct val="90000"/>
              </a:lnSpc>
              <a:spcBef>
                <a:spcPts val="1000"/>
              </a:spcBef>
              <a:spcAft>
                <a:spcPts val="0"/>
              </a:spcAft>
              <a:buClr>
                <a:srgbClr val="42ACE6"/>
              </a:buClr>
              <a:buSzPts val="2800"/>
              <a:buFont typeface="Noto Sans Symbols"/>
              <a:buChar char="►"/>
            </a:pPr>
            <a:r>
              <a:rPr lang="sl-SI"/>
              <a:t>Wie gut waren die Anleitungen vorbereitet?</a:t>
            </a:r>
            <a:endParaRPr/>
          </a:p>
          <a:p>
            <a:pPr indent="-355600" lvl="1" marL="812800" rtl="0" algn="l">
              <a:lnSpc>
                <a:spcPct val="90000"/>
              </a:lnSpc>
              <a:spcBef>
                <a:spcPts val="500"/>
              </a:spcBef>
              <a:spcAft>
                <a:spcPts val="0"/>
              </a:spcAft>
              <a:buSzPts val="2400"/>
              <a:buChar char="▶"/>
            </a:pPr>
            <a:r>
              <a:rPr lang="sl-SI"/>
              <a:t>Waren sie:</a:t>
            </a:r>
            <a:endParaRPr/>
          </a:p>
          <a:p>
            <a:pPr indent="-228600" lvl="2" marL="1143000" rtl="0" algn="l">
              <a:lnSpc>
                <a:spcPct val="90000"/>
              </a:lnSpc>
              <a:spcBef>
                <a:spcPts val="500"/>
              </a:spcBef>
              <a:spcAft>
                <a:spcPts val="0"/>
              </a:spcAft>
              <a:buSzPts val="2000"/>
              <a:buChar char="•"/>
            </a:pPr>
            <a:r>
              <a:rPr lang="sl-SI"/>
              <a:t>leicht zu befolgen?</a:t>
            </a:r>
            <a:endParaRPr/>
          </a:p>
          <a:p>
            <a:pPr indent="-228600" lvl="2" marL="1143000" rtl="0" algn="l">
              <a:lnSpc>
                <a:spcPct val="90000"/>
              </a:lnSpc>
              <a:spcBef>
                <a:spcPts val="500"/>
              </a:spcBef>
              <a:spcAft>
                <a:spcPts val="0"/>
              </a:spcAft>
              <a:buSzPts val="2000"/>
              <a:buChar char="•"/>
            </a:pPr>
            <a:r>
              <a:rPr lang="sl-SI"/>
              <a:t>gut strukturiert?</a:t>
            </a:r>
            <a:endParaRPr/>
          </a:p>
          <a:p>
            <a:pPr indent="-228600" lvl="2" marL="1143000" rtl="0" algn="l">
              <a:lnSpc>
                <a:spcPct val="90000"/>
              </a:lnSpc>
              <a:spcBef>
                <a:spcPts val="500"/>
              </a:spcBef>
              <a:spcAft>
                <a:spcPts val="0"/>
              </a:spcAft>
              <a:buSzPts val="2000"/>
              <a:buChar char="•"/>
            </a:pPr>
            <a:r>
              <a:rPr lang="sl-SI"/>
              <a:t>einfach zu verstehen?</a:t>
            </a:r>
            <a:endParaRPr/>
          </a:p>
          <a:p>
            <a:pPr indent="-355600" lvl="1" marL="812800" rtl="0" algn="l">
              <a:lnSpc>
                <a:spcPct val="90000"/>
              </a:lnSpc>
              <a:spcBef>
                <a:spcPts val="500"/>
              </a:spcBef>
              <a:spcAft>
                <a:spcPts val="0"/>
              </a:spcAft>
              <a:buSzPts val="2400"/>
              <a:buChar char="▶"/>
            </a:pPr>
            <a:r>
              <a:rPr lang="sl-SI"/>
              <a:t>Enthielten sie alle relevanten Informationen?</a:t>
            </a:r>
            <a:endParaRPr/>
          </a:p>
        </p:txBody>
      </p:sp>
      <p:pic>
        <p:nvPicPr>
          <p:cNvPr id="1001" name="Google Shape;1001;p43"/>
          <p:cNvPicPr preferRelativeResize="0"/>
          <p:nvPr/>
        </p:nvPicPr>
        <p:blipFill rotWithShape="1">
          <a:blip r:embed="rId3">
            <a:alphaModFix/>
          </a:blip>
          <a:srcRect b="0" l="0" r="0" t="0"/>
          <a:stretch/>
        </p:blipFill>
        <p:spPr>
          <a:xfrm>
            <a:off x="9707880" y="0"/>
            <a:ext cx="1645920" cy="164592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0">
                                            <p:txEl>
                                              <p:pRg end="0" st="0"/>
                                            </p:txEl>
                                          </p:spTgt>
                                        </p:tgtEl>
                                        <p:attrNameLst>
                                          <p:attrName>style.visibility</p:attrName>
                                        </p:attrNameLst>
                                      </p:cBhvr>
                                      <p:to>
                                        <p:strVal val="visible"/>
                                      </p:to>
                                    </p:set>
                                    <p:animEffect filter="fade" transition="in">
                                      <p:cBhvr>
                                        <p:cTn dur="500"/>
                                        <p:tgtEl>
                                          <p:spTgt spid="10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0">
                                            <p:txEl>
                                              <p:pRg end="1" st="1"/>
                                            </p:txEl>
                                          </p:spTgt>
                                        </p:tgtEl>
                                        <p:attrNameLst>
                                          <p:attrName>style.visibility</p:attrName>
                                        </p:attrNameLst>
                                      </p:cBhvr>
                                      <p:to>
                                        <p:strVal val="visible"/>
                                      </p:to>
                                    </p:set>
                                    <p:animEffect filter="fade" transition="in">
                                      <p:cBhvr>
                                        <p:cTn dur="500"/>
                                        <p:tgtEl>
                                          <p:spTgt spid="100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0">
                                            <p:txEl>
                                              <p:pRg end="2" st="2"/>
                                            </p:txEl>
                                          </p:spTgt>
                                        </p:tgtEl>
                                        <p:attrNameLst>
                                          <p:attrName>style.visibility</p:attrName>
                                        </p:attrNameLst>
                                      </p:cBhvr>
                                      <p:to>
                                        <p:strVal val="visible"/>
                                      </p:to>
                                    </p:set>
                                    <p:animEffect filter="fade" transition="in">
                                      <p:cBhvr>
                                        <p:cTn dur="500"/>
                                        <p:tgtEl>
                                          <p:spTgt spid="100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0">
                                            <p:txEl>
                                              <p:pRg end="3" st="3"/>
                                            </p:txEl>
                                          </p:spTgt>
                                        </p:tgtEl>
                                        <p:attrNameLst>
                                          <p:attrName>style.visibility</p:attrName>
                                        </p:attrNameLst>
                                      </p:cBhvr>
                                      <p:to>
                                        <p:strVal val="visible"/>
                                      </p:to>
                                    </p:set>
                                    <p:animEffect filter="fade" transition="in">
                                      <p:cBhvr>
                                        <p:cTn dur="500"/>
                                        <p:tgtEl>
                                          <p:spTgt spid="100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0">
                                            <p:txEl>
                                              <p:pRg end="4" st="4"/>
                                            </p:txEl>
                                          </p:spTgt>
                                        </p:tgtEl>
                                        <p:attrNameLst>
                                          <p:attrName>style.visibility</p:attrName>
                                        </p:attrNameLst>
                                      </p:cBhvr>
                                      <p:to>
                                        <p:strVal val="visible"/>
                                      </p:to>
                                    </p:set>
                                    <p:animEffect filter="fade" transition="in">
                                      <p:cBhvr>
                                        <p:cTn dur="500"/>
                                        <p:tgtEl>
                                          <p:spTgt spid="100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0">
                                            <p:txEl>
                                              <p:pRg end="5" st="5"/>
                                            </p:txEl>
                                          </p:spTgt>
                                        </p:tgtEl>
                                        <p:attrNameLst>
                                          <p:attrName>style.visibility</p:attrName>
                                        </p:attrNameLst>
                                      </p:cBhvr>
                                      <p:to>
                                        <p:strVal val="visible"/>
                                      </p:to>
                                    </p:set>
                                    <p:animEffect filter="fade" transition="in">
                                      <p:cBhvr>
                                        <p:cTn dur="500"/>
                                        <p:tgtEl>
                                          <p:spTgt spid="100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0">
                                            <p:txEl>
                                              <p:pRg end="6" st="6"/>
                                            </p:txEl>
                                          </p:spTgt>
                                        </p:tgtEl>
                                        <p:attrNameLst>
                                          <p:attrName>style.visibility</p:attrName>
                                        </p:attrNameLst>
                                      </p:cBhvr>
                                      <p:to>
                                        <p:strVal val="visible"/>
                                      </p:to>
                                    </p:set>
                                    <p:animEffect filter="fade" transition="in">
                                      <p:cBhvr>
                                        <p:cTn dur="500"/>
                                        <p:tgtEl>
                                          <p:spTgt spid="100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p44"/>
          <p:cNvSpPr txBox="1"/>
          <p:nvPr>
            <p:ph type="title"/>
          </p:nvPr>
        </p:nvSpPr>
        <p:spPr>
          <a:xfrm>
            <a:off x="838200" y="1915310"/>
            <a:ext cx="10515600" cy="2317513"/>
          </a:xfrm>
          <a:prstGeom prst="rect">
            <a:avLst/>
          </a:prstGeom>
          <a:solidFill>
            <a:srgbClr val="FFFFFF">
              <a:alpha val="84705"/>
            </a:srgbClr>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Black"/>
              <a:buNone/>
            </a:pPr>
            <a:r>
              <a:rPr lang="sl-SI"/>
              <a:t>DLT HARDWARE </a:t>
            </a:r>
            <a:br>
              <a:rPr lang="sl-SI"/>
            </a:br>
            <a:r>
              <a:rPr lang="sl-SI"/>
              <a:t>IM VERGLEICH</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1" name="Shape 1011"/>
        <p:cNvGrpSpPr/>
        <p:nvPr/>
      </p:nvGrpSpPr>
      <p:grpSpPr>
        <a:xfrm>
          <a:off x="0" y="0"/>
          <a:ext cx="0" cy="0"/>
          <a:chOff x="0" y="0"/>
          <a:chExt cx="0" cy="0"/>
        </a:xfrm>
      </p:grpSpPr>
      <p:sp>
        <p:nvSpPr>
          <p:cNvPr id="1012" name="Google Shape;1012;p45"/>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WORAUF ACHTEN?</a:t>
            </a:r>
            <a:endParaRPr/>
          </a:p>
        </p:txBody>
      </p:sp>
      <p:sp>
        <p:nvSpPr>
          <p:cNvPr id="1013" name="Google Shape;1013;p45"/>
          <p:cNvSpPr txBox="1"/>
          <p:nvPr>
            <p:ph idx="1" type="body"/>
          </p:nvPr>
        </p:nvSpPr>
        <p:spPr>
          <a:xfrm>
            <a:off x="838199" y="1825625"/>
            <a:ext cx="10787743" cy="4351338"/>
          </a:xfrm>
          <a:prstGeom prst="rect">
            <a:avLst/>
          </a:prstGeom>
          <a:noFill/>
          <a:ln>
            <a:noFill/>
          </a:ln>
        </p:spPr>
        <p:txBody>
          <a:bodyPr anchorCtr="0" anchor="t" bIns="45700" lIns="91425" spcFirstLastPara="1" rIns="91425" wrap="square" tIns="45700">
            <a:normAutofit fontScale="92500" lnSpcReduction="20000"/>
          </a:bodyPr>
          <a:lstStyle/>
          <a:p>
            <a:pPr indent="-355600" lvl="0" marL="355600" rtl="0" algn="l">
              <a:lnSpc>
                <a:spcPct val="90000"/>
              </a:lnSpc>
              <a:spcBef>
                <a:spcPts val="0"/>
              </a:spcBef>
              <a:spcAft>
                <a:spcPts val="0"/>
              </a:spcAft>
              <a:buClr>
                <a:srgbClr val="42ACE6"/>
              </a:buClr>
              <a:buSzPct val="100000"/>
              <a:buFont typeface="Noto Sans Symbols"/>
              <a:buChar char="►"/>
            </a:pPr>
            <a:r>
              <a:rPr lang="sl-SI"/>
              <a:t>Lernumgebung</a:t>
            </a:r>
            <a:endParaRPr/>
          </a:p>
          <a:p>
            <a:pPr indent="-355600" lvl="0" marL="355600" rtl="0" algn="l">
              <a:lnSpc>
                <a:spcPct val="90000"/>
              </a:lnSpc>
              <a:spcBef>
                <a:spcPts val="1000"/>
              </a:spcBef>
              <a:spcAft>
                <a:spcPts val="0"/>
              </a:spcAft>
              <a:buClr>
                <a:srgbClr val="42ACE6"/>
              </a:buClr>
              <a:buSzPct val="100000"/>
              <a:buFont typeface="Noto Sans Symbols"/>
              <a:buChar char="►"/>
            </a:pPr>
            <a:r>
              <a:rPr lang="sl-SI"/>
              <a:t>Lernaktivitäten</a:t>
            </a:r>
            <a:endParaRPr/>
          </a:p>
          <a:p>
            <a:pPr indent="-355600" lvl="0" marL="355600" rtl="0" algn="l">
              <a:lnSpc>
                <a:spcPct val="90000"/>
              </a:lnSpc>
              <a:spcBef>
                <a:spcPts val="1000"/>
              </a:spcBef>
              <a:spcAft>
                <a:spcPts val="0"/>
              </a:spcAft>
              <a:buClr>
                <a:srgbClr val="42ACE6"/>
              </a:buClr>
              <a:buSzPct val="100000"/>
              <a:buFont typeface="Noto Sans Symbols"/>
              <a:buChar char="►"/>
            </a:pPr>
            <a:r>
              <a:rPr lang="sl-SI"/>
              <a:t>Zugänglichkeit der Hardware/Technologie</a:t>
            </a:r>
            <a:endParaRPr/>
          </a:p>
          <a:p>
            <a:pPr indent="-355600" lvl="0" marL="355600" rtl="0" algn="l">
              <a:lnSpc>
                <a:spcPct val="90000"/>
              </a:lnSpc>
              <a:spcBef>
                <a:spcPts val="1000"/>
              </a:spcBef>
              <a:spcAft>
                <a:spcPts val="0"/>
              </a:spcAft>
              <a:buClr>
                <a:srgbClr val="42ACE6"/>
              </a:buClr>
              <a:buSzPct val="100000"/>
              <a:buFont typeface="Noto Sans Symbols"/>
              <a:buChar char="►"/>
            </a:pPr>
            <a:r>
              <a:rPr lang="sl-SI"/>
              <a:t>Merkmale und Eigenschaften des DLTH</a:t>
            </a:r>
            <a:endParaRPr/>
          </a:p>
          <a:p>
            <a:pPr indent="-355600" lvl="0" marL="355600" rtl="0" algn="l">
              <a:lnSpc>
                <a:spcPct val="90000"/>
              </a:lnSpc>
              <a:spcBef>
                <a:spcPts val="1000"/>
              </a:spcBef>
              <a:spcAft>
                <a:spcPts val="0"/>
              </a:spcAft>
              <a:buClr>
                <a:srgbClr val="42ACE6"/>
              </a:buClr>
              <a:buSzPct val="100000"/>
              <a:buFont typeface="Noto Sans Symbols"/>
              <a:buChar char="►"/>
            </a:pPr>
            <a:r>
              <a:rPr lang="sl-SI"/>
              <a:t>Berechtigungen, Schutz und Anleitung zur Nutzung</a:t>
            </a:r>
            <a:endParaRPr/>
          </a:p>
          <a:p>
            <a:pPr indent="-355600" lvl="0" marL="355600" rtl="0" algn="l">
              <a:lnSpc>
                <a:spcPct val="90000"/>
              </a:lnSpc>
              <a:spcBef>
                <a:spcPts val="1000"/>
              </a:spcBef>
              <a:spcAft>
                <a:spcPts val="0"/>
              </a:spcAft>
              <a:buClr>
                <a:srgbClr val="42ACE6"/>
              </a:buClr>
              <a:buSzPct val="100000"/>
              <a:buFont typeface="Noto Sans Symbols"/>
              <a:buChar char="►"/>
            </a:pPr>
            <a:r>
              <a:rPr lang="sl-SI"/>
              <a:t>mögliche technologische Barrieren</a:t>
            </a:r>
            <a:endParaRPr/>
          </a:p>
          <a:p>
            <a:pPr indent="-355600" lvl="0" marL="355600" rtl="0" algn="l">
              <a:lnSpc>
                <a:spcPct val="90000"/>
              </a:lnSpc>
              <a:spcBef>
                <a:spcPts val="1000"/>
              </a:spcBef>
              <a:spcAft>
                <a:spcPts val="0"/>
              </a:spcAft>
              <a:buClr>
                <a:srgbClr val="42ACE6"/>
              </a:buClr>
              <a:buSzPct val="100000"/>
              <a:buFont typeface="Noto Sans Symbols"/>
              <a:buChar char="►"/>
            </a:pPr>
            <a:r>
              <a:rPr lang="sl-SI"/>
              <a:t>digitale Erfahrung</a:t>
            </a:r>
            <a:endParaRPr/>
          </a:p>
          <a:p>
            <a:pPr indent="-355600" lvl="0" marL="355600" rtl="0" algn="l">
              <a:lnSpc>
                <a:spcPct val="90000"/>
              </a:lnSpc>
              <a:spcBef>
                <a:spcPts val="1000"/>
              </a:spcBef>
              <a:spcAft>
                <a:spcPts val="0"/>
              </a:spcAft>
              <a:buClr>
                <a:srgbClr val="42ACE6"/>
              </a:buClr>
              <a:buSzPct val="100000"/>
              <a:buFont typeface="Noto Sans Symbols"/>
              <a:buChar char="►"/>
            </a:pPr>
            <a:r>
              <a:rPr lang="sl-SI"/>
              <a:t>Virtualisierung von Inhalten</a:t>
            </a:r>
            <a:endParaRPr/>
          </a:p>
          <a:p>
            <a:pPr indent="-355600" lvl="0" marL="355600" rtl="0" algn="l">
              <a:lnSpc>
                <a:spcPct val="90000"/>
              </a:lnSpc>
              <a:spcBef>
                <a:spcPts val="1000"/>
              </a:spcBef>
              <a:spcAft>
                <a:spcPts val="0"/>
              </a:spcAft>
              <a:buClr>
                <a:srgbClr val="42ACE6"/>
              </a:buClr>
              <a:buSzPct val="100000"/>
              <a:buFont typeface="Noto Sans Symbols"/>
              <a:buChar char="►"/>
            </a:pPr>
            <a:r>
              <a:rPr lang="sl-SI"/>
              <a:t>Engagement der Lernenden und Notwendigkeit der aktiven Beteiligung der Lernenden</a:t>
            </a:r>
            <a:endParaRPr/>
          </a:p>
          <a:p>
            <a:pPr indent="-355600" lvl="0" marL="355600" rtl="0" algn="l">
              <a:lnSpc>
                <a:spcPct val="90000"/>
              </a:lnSpc>
              <a:spcBef>
                <a:spcPts val="1000"/>
              </a:spcBef>
              <a:spcAft>
                <a:spcPts val="0"/>
              </a:spcAft>
              <a:buClr>
                <a:srgbClr val="42ACE6"/>
              </a:buClr>
              <a:buSzPct val="100000"/>
              <a:buFont typeface="Noto Sans Symbols"/>
              <a:buChar char="►"/>
            </a:pPr>
            <a:r>
              <a:rPr lang="sl-SI"/>
              <a:t>technische Unterstützung und Fehlerbehebung</a:t>
            </a:r>
            <a:endParaRPr/>
          </a:p>
          <a:p>
            <a:pPr indent="0" lvl="0" marL="0" rtl="0" algn="l">
              <a:lnSpc>
                <a:spcPct val="90000"/>
              </a:lnSpc>
              <a:spcBef>
                <a:spcPts val="1000"/>
              </a:spcBef>
              <a:spcAft>
                <a:spcPts val="0"/>
              </a:spcAft>
              <a:buSzPct val="1000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3">
                                            <p:txEl>
                                              <p:pRg end="0" st="0"/>
                                            </p:txEl>
                                          </p:spTgt>
                                        </p:tgtEl>
                                        <p:attrNameLst>
                                          <p:attrName>style.visibility</p:attrName>
                                        </p:attrNameLst>
                                      </p:cBhvr>
                                      <p:to>
                                        <p:strVal val="visible"/>
                                      </p:to>
                                    </p:set>
                                    <p:animEffect filter="fade" transition="in">
                                      <p:cBhvr>
                                        <p:cTn dur="500"/>
                                        <p:tgtEl>
                                          <p:spTgt spid="10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3">
                                            <p:txEl>
                                              <p:pRg end="1" st="1"/>
                                            </p:txEl>
                                          </p:spTgt>
                                        </p:tgtEl>
                                        <p:attrNameLst>
                                          <p:attrName>style.visibility</p:attrName>
                                        </p:attrNameLst>
                                      </p:cBhvr>
                                      <p:to>
                                        <p:strVal val="visible"/>
                                      </p:to>
                                    </p:set>
                                    <p:animEffect filter="fade" transition="in">
                                      <p:cBhvr>
                                        <p:cTn dur="500"/>
                                        <p:tgtEl>
                                          <p:spTgt spid="101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3">
                                            <p:txEl>
                                              <p:pRg end="2" st="2"/>
                                            </p:txEl>
                                          </p:spTgt>
                                        </p:tgtEl>
                                        <p:attrNameLst>
                                          <p:attrName>style.visibility</p:attrName>
                                        </p:attrNameLst>
                                      </p:cBhvr>
                                      <p:to>
                                        <p:strVal val="visible"/>
                                      </p:to>
                                    </p:set>
                                    <p:animEffect filter="fade" transition="in">
                                      <p:cBhvr>
                                        <p:cTn dur="500"/>
                                        <p:tgtEl>
                                          <p:spTgt spid="101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3">
                                            <p:txEl>
                                              <p:pRg end="3" st="3"/>
                                            </p:txEl>
                                          </p:spTgt>
                                        </p:tgtEl>
                                        <p:attrNameLst>
                                          <p:attrName>style.visibility</p:attrName>
                                        </p:attrNameLst>
                                      </p:cBhvr>
                                      <p:to>
                                        <p:strVal val="visible"/>
                                      </p:to>
                                    </p:set>
                                    <p:animEffect filter="fade" transition="in">
                                      <p:cBhvr>
                                        <p:cTn dur="500"/>
                                        <p:tgtEl>
                                          <p:spTgt spid="101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3">
                                            <p:txEl>
                                              <p:pRg end="4" st="4"/>
                                            </p:txEl>
                                          </p:spTgt>
                                        </p:tgtEl>
                                        <p:attrNameLst>
                                          <p:attrName>style.visibility</p:attrName>
                                        </p:attrNameLst>
                                      </p:cBhvr>
                                      <p:to>
                                        <p:strVal val="visible"/>
                                      </p:to>
                                    </p:set>
                                    <p:animEffect filter="fade" transition="in">
                                      <p:cBhvr>
                                        <p:cTn dur="500"/>
                                        <p:tgtEl>
                                          <p:spTgt spid="101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3">
                                            <p:txEl>
                                              <p:pRg end="5" st="5"/>
                                            </p:txEl>
                                          </p:spTgt>
                                        </p:tgtEl>
                                        <p:attrNameLst>
                                          <p:attrName>style.visibility</p:attrName>
                                        </p:attrNameLst>
                                      </p:cBhvr>
                                      <p:to>
                                        <p:strVal val="visible"/>
                                      </p:to>
                                    </p:set>
                                    <p:animEffect filter="fade" transition="in">
                                      <p:cBhvr>
                                        <p:cTn dur="500"/>
                                        <p:tgtEl>
                                          <p:spTgt spid="101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3">
                                            <p:txEl>
                                              <p:pRg end="6" st="6"/>
                                            </p:txEl>
                                          </p:spTgt>
                                        </p:tgtEl>
                                        <p:attrNameLst>
                                          <p:attrName>style.visibility</p:attrName>
                                        </p:attrNameLst>
                                      </p:cBhvr>
                                      <p:to>
                                        <p:strVal val="visible"/>
                                      </p:to>
                                    </p:set>
                                    <p:animEffect filter="fade" transition="in">
                                      <p:cBhvr>
                                        <p:cTn dur="500"/>
                                        <p:tgtEl>
                                          <p:spTgt spid="101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3">
                                            <p:txEl>
                                              <p:pRg end="7" st="7"/>
                                            </p:txEl>
                                          </p:spTgt>
                                        </p:tgtEl>
                                        <p:attrNameLst>
                                          <p:attrName>style.visibility</p:attrName>
                                        </p:attrNameLst>
                                      </p:cBhvr>
                                      <p:to>
                                        <p:strVal val="visible"/>
                                      </p:to>
                                    </p:set>
                                    <p:animEffect filter="fade" transition="in">
                                      <p:cBhvr>
                                        <p:cTn dur="500"/>
                                        <p:tgtEl>
                                          <p:spTgt spid="101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3">
                                            <p:txEl>
                                              <p:pRg end="8" st="8"/>
                                            </p:txEl>
                                          </p:spTgt>
                                        </p:tgtEl>
                                        <p:attrNameLst>
                                          <p:attrName>style.visibility</p:attrName>
                                        </p:attrNameLst>
                                      </p:cBhvr>
                                      <p:to>
                                        <p:strVal val="visible"/>
                                      </p:to>
                                    </p:set>
                                    <p:animEffect filter="fade" transition="in">
                                      <p:cBhvr>
                                        <p:cTn dur="500"/>
                                        <p:tgtEl>
                                          <p:spTgt spid="101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3">
                                            <p:txEl>
                                              <p:pRg end="9" st="9"/>
                                            </p:txEl>
                                          </p:spTgt>
                                        </p:tgtEl>
                                        <p:attrNameLst>
                                          <p:attrName>style.visibility</p:attrName>
                                        </p:attrNameLst>
                                      </p:cBhvr>
                                      <p:to>
                                        <p:strVal val="visible"/>
                                      </p:to>
                                    </p:set>
                                    <p:animEffect filter="fade" transition="in">
                                      <p:cBhvr>
                                        <p:cTn dur="500"/>
                                        <p:tgtEl>
                                          <p:spTgt spid="101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3">
                                            <p:txEl>
                                              <p:pRg end="10" st="10"/>
                                            </p:txEl>
                                          </p:spTgt>
                                        </p:tgtEl>
                                        <p:attrNameLst>
                                          <p:attrName>style.visibility</p:attrName>
                                        </p:attrNameLst>
                                      </p:cBhvr>
                                      <p:to>
                                        <p:strVal val="visible"/>
                                      </p:to>
                                    </p:set>
                                    <p:animEffect filter="fade" transition="in">
                                      <p:cBhvr>
                                        <p:cTn dur="500"/>
                                        <p:tgtEl>
                                          <p:spTgt spid="1013">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8" name="Shape 1018"/>
        <p:cNvGrpSpPr/>
        <p:nvPr/>
      </p:nvGrpSpPr>
      <p:grpSpPr>
        <a:xfrm>
          <a:off x="0" y="0"/>
          <a:ext cx="0" cy="0"/>
          <a:chOff x="0" y="0"/>
          <a:chExt cx="0" cy="0"/>
        </a:xfrm>
      </p:grpSpPr>
      <p:sp>
        <p:nvSpPr>
          <p:cNvPr id="1019" name="Google Shape;1019;p46"/>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DLTH UND </a:t>
            </a:r>
            <a:br>
              <a:rPr lang="sl-SI"/>
            </a:br>
            <a:r>
              <a:rPr lang="sl-SI"/>
              <a:t>BESONDERE ZWECKE</a:t>
            </a:r>
            <a:endParaRPr/>
          </a:p>
        </p:txBody>
      </p:sp>
      <p:sp>
        <p:nvSpPr>
          <p:cNvPr id="1020" name="Google Shape;1020;p46"/>
          <p:cNvSpPr/>
          <p:nvPr/>
        </p:nvSpPr>
        <p:spPr>
          <a:xfrm>
            <a:off x="190500" y="1899894"/>
            <a:ext cx="3108960" cy="2865576"/>
          </a:xfrm>
          <a:prstGeom prst="hexagon">
            <a:avLst>
              <a:gd fmla="val 25000" name="adj"/>
              <a:gd fmla="val 115470" name="vf"/>
            </a:avLst>
          </a:prstGeom>
          <a:solidFill>
            <a:srgbClr val="BFE38F"/>
          </a:solidFill>
          <a:ln cap="flat" cmpd="tri" w="190500">
            <a:solidFill>
              <a:srgbClr val="BFE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21" name="Google Shape;1021;p46"/>
          <p:cNvSpPr/>
          <p:nvPr/>
        </p:nvSpPr>
        <p:spPr>
          <a:xfrm>
            <a:off x="2956560" y="3347467"/>
            <a:ext cx="3108960" cy="2865576"/>
          </a:xfrm>
          <a:prstGeom prst="hexagon">
            <a:avLst>
              <a:gd fmla="val 25000" name="adj"/>
              <a:gd fmla="val 115470" name="vf"/>
            </a:avLst>
          </a:prstGeom>
          <a:solidFill>
            <a:srgbClr val="42ACE6"/>
          </a:solidFill>
          <a:ln cap="flat" cmpd="tri" w="190500">
            <a:solidFill>
              <a:srgbClr val="42ACE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22" name="Google Shape;1022;p46"/>
          <p:cNvSpPr/>
          <p:nvPr/>
        </p:nvSpPr>
        <p:spPr>
          <a:xfrm>
            <a:off x="5722620" y="1899894"/>
            <a:ext cx="3108960" cy="2865576"/>
          </a:xfrm>
          <a:prstGeom prst="hexagon">
            <a:avLst>
              <a:gd fmla="val 25000" name="adj"/>
              <a:gd fmla="val 115470" name="vf"/>
            </a:avLst>
          </a:prstGeom>
          <a:solidFill>
            <a:srgbClr val="57BD87"/>
          </a:solidFill>
          <a:ln cap="flat" cmpd="tri" w="190500">
            <a:solidFill>
              <a:srgbClr val="57BD8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23" name="Google Shape;1023;p46"/>
          <p:cNvSpPr/>
          <p:nvPr/>
        </p:nvSpPr>
        <p:spPr>
          <a:xfrm>
            <a:off x="8488680" y="3347467"/>
            <a:ext cx="3108960" cy="2865576"/>
          </a:xfrm>
          <a:prstGeom prst="hexagon">
            <a:avLst>
              <a:gd fmla="val 25000" name="adj"/>
              <a:gd fmla="val 115470" name="vf"/>
            </a:avLst>
          </a:prstGeom>
          <a:solidFill>
            <a:srgbClr val="9DCFE2"/>
          </a:solidFill>
          <a:ln cap="flat" cmpd="tri" w="190500">
            <a:solidFill>
              <a:srgbClr val="9DCFE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24" name="Google Shape;1024;p46"/>
          <p:cNvSpPr txBox="1"/>
          <p:nvPr/>
        </p:nvSpPr>
        <p:spPr>
          <a:xfrm>
            <a:off x="145354" y="3164650"/>
            <a:ext cx="3199252" cy="44627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sl-SI" sz="2300">
                <a:solidFill>
                  <a:schemeClr val="lt1"/>
                </a:solidFill>
                <a:latin typeface="Arial Black"/>
                <a:ea typeface="Arial Black"/>
                <a:cs typeface="Arial Black"/>
                <a:sym typeface="Arial Black"/>
              </a:rPr>
              <a:t>KOMMUNIKATION</a:t>
            </a:r>
            <a:endParaRPr/>
          </a:p>
        </p:txBody>
      </p:sp>
      <p:sp>
        <p:nvSpPr>
          <p:cNvPr id="1025" name="Google Shape;1025;p46"/>
          <p:cNvSpPr txBox="1"/>
          <p:nvPr/>
        </p:nvSpPr>
        <p:spPr>
          <a:xfrm>
            <a:off x="2956560" y="4550026"/>
            <a:ext cx="310896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sl-SI" sz="2400">
                <a:solidFill>
                  <a:schemeClr val="lt1"/>
                </a:solidFill>
                <a:latin typeface="Arial Black"/>
                <a:ea typeface="Arial Black"/>
                <a:cs typeface="Arial Black"/>
                <a:sym typeface="Arial Black"/>
              </a:rPr>
              <a:t>MANAGEMENT</a:t>
            </a:r>
            <a:endParaRPr/>
          </a:p>
        </p:txBody>
      </p:sp>
      <p:sp>
        <p:nvSpPr>
          <p:cNvPr id="1026" name="Google Shape;1026;p46"/>
          <p:cNvSpPr txBox="1"/>
          <p:nvPr/>
        </p:nvSpPr>
        <p:spPr>
          <a:xfrm>
            <a:off x="5722620" y="2933175"/>
            <a:ext cx="310896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sl-SI" sz="2400">
                <a:solidFill>
                  <a:schemeClr val="lt1"/>
                </a:solidFill>
                <a:latin typeface="Arial Black"/>
                <a:ea typeface="Arial Black"/>
                <a:cs typeface="Arial Black"/>
                <a:sym typeface="Arial Black"/>
              </a:rPr>
              <a:t>ERSTELLUNG VON TUTORIALS</a:t>
            </a:r>
            <a:endParaRPr b="1" sz="2400">
              <a:solidFill>
                <a:schemeClr val="lt1"/>
              </a:solidFill>
              <a:latin typeface="Arial Black"/>
              <a:ea typeface="Arial Black"/>
              <a:cs typeface="Arial Black"/>
              <a:sym typeface="Arial Black"/>
            </a:endParaRPr>
          </a:p>
        </p:txBody>
      </p:sp>
      <p:sp>
        <p:nvSpPr>
          <p:cNvPr id="1027" name="Google Shape;1027;p46"/>
          <p:cNvSpPr txBox="1"/>
          <p:nvPr/>
        </p:nvSpPr>
        <p:spPr>
          <a:xfrm>
            <a:off x="8488680" y="4412340"/>
            <a:ext cx="310896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sl-SI" sz="2400">
                <a:solidFill>
                  <a:schemeClr val="lt1"/>
                </a:solidFill>
                <a:latin typeface="Arial Black"/>
                <a:ea typeface="Arial Black"/>
                <a:cs typeface="Arial Black"/>
                <a:sym typeface="Arial Black"/>
              </a:rPr>
              <a:t>DIGITALE INTERAKTION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0"/>
                                        </p:tgtEl>
                                        <p:attrNameLst>
                                          <p:attrName>style.visibility</p:attrName>
                                        </p:attrNameLst>
                                      </p:cBhvr>
                                      <p:to>
                                        <p:strVal val="visible"/>
                                      </p:to>
                                    </p:set>
                                    <p:animEffect filter="fade" transition="in">
                                      <p:cBhvr>
                                        <p:cTn dur="1000"/>
                                        <p:tgtEl>
                                          <p:spTgt spid="1020"/>
                                        </p:tgtEl>
                                      </p:cBhvr>
                                    </p:animEffect>
                                  </p:childTnLst>
                                </p:cTn>
                              </p:par>
                              <p:par>
                                <p:cTn fill="hold" nodeType="withEffect" presetClass="entr" presetID="10" presetSubtype="0">
                                  <p:stCondLst>
                                    <p:cond delay="0"/>
                                  </p:stCondLst>
                                  <p:childTnLst>
                                    <p:set>
                                      <p:cBhvr>
                                        <p:cTn dur="1" fill="hold">
                                          <p:stCondLst>
                                            <p:cond delay="0"/>
                                          </p:stCondLst>
                                        </p:cTn>
                                        <p:tgtEl>
                                          <p:spTgt spid="1024"/>
                                        </p:tgtEl>
                                        <p:attrNameLst>
                                          <p:attrName>style.visibility</p:attrName>
                                        </p:attrNameLst>
                                      </p:cBhvr>
                                      <p:to>
                                        <p:strVal val="visible"/>
                                      </p:to>
                                    </p:set>
                                    <p:animEffect filter="fade" transition="in">
                                      <p:cBhvr>
                                        <p:cTn dur="1000"/>
                                        <p:tgtEl>
                                          <p:spTgt spid="102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25"/>
                                        </p:tgtEl>
                                        <p:attrNameLst>
                                          <p:attrName>style.visibility</p:attrName>
                                        </p:attrNameLst>
                                      </p:cBhvr>
                                      <p:to>
                                        <p:strVal val="visible"/>
                                      </p:to>
                                    </p:set>
                                    <p:animEffect filter="fade" transition="in">
                                      <p:cBhvr>
                                        <p:cTn dur="1000"/>
                                        <p:tgtEl>
                                          <p:spTgt spid="1025"/>
                                        </p:tgtEl>
                                      </p:cBhvr>
                                    </p:animEffect>
                                  </p:childTnLst>
                                </p:cTn>
                              </p:par>
                              <p:par>
                                <p:cTn fill="hold" nodeType="withEffect" presetClass="entr" presetID="10" presetSubtype="0">
                                  <p:stCondLst>
                                    <p:cond delay="0"/>
                                  </p:stCondLst>
                                  <p:childTnLst>
                                    <p:set>
                                      <p:cBhvr>
                                        <p:cTn dur="1" fill="hold">
                                          <p:stCondLst>
                                            <p:cond delay="0"/>
                                          </p:stCondLst>
                                        </p:cTn>
                                        <p:tgtEl>
                                          <p:spTgt spid="1021"/>
                                        </p:tgtEl>
                                        <p:attrNameLst>
                                          <p:attrName>style.visibility</p:attrName>
                                        </p:attrNameLst>
                                      </p:cBhvr>
                                      <p:to>
                                        <p:strVal val="visible"/>
                                      </p:to>
                                    </p:set>
                                    <p:animEffect filter="fade" transition="in">
                                      <p:cBhvr>
                                        <p:cTn dur="1000"/>
                                        <p:tgtEl>
                                          <p:spTgt spid="102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022"/>
                                        </p:tgtEl>
                                        <p:attrNameLst>
                                          <p:attrName>style.visibility</p:attrName>
                                        </p:attrNameLst>
                                      </p:cBhvr>
                                      <p:to>
                                        <p:strVal val="visible"/>
                                      </p:to>
                                    </p:set>
                                    <p:animEffect filter="fade" transition="in">
                                      <p:cBhvr>
                                        <p:cTn dur="1000"/>
                                        <p:tgtEl>
                                          <p:spTgt spid="1022"/>
                                        </p:tgtEl>
                                      </p:cBhvr>
                                    </p:animEffect>
                                  </p:childTnLst>
                                </p:cTn>
                              </p:par>
                              <p:par>
                                <p:cTn fill="hold" nodeType="withEffect" presetClass="entr" presetID="10" presetSubtype="0">
                                  <p:stCondLst>
                                    <p:cond delay="0"/>
                                  </p:stCondLst>
                                  <p:childTnLst>
                                    <p:set>
                                      <p:cBhvr>
                                        <p:cTn dur="1" fill="hold">
                                          <p:stCondLst>
                                            <p:cond delay="0"/>
                                          </p:stCondLst>
                                        </p:cTn>
                                        <p:tgtEl>
                                          <p:spTgt spid="1026"/>
                                        </p:tgtEl>
                                        <p:attrNameLst>
                                          <p:attrName>style.visibility</p:attrName>
                                        </p:attrNameLst>
                                      </p:cBhvr>
                                      <p:to>
                                        <p:strVal val="visible"/>
                                      </p:to>
                                    </p:set>
                                    <p:animEffect filter="fade" transition="in">
                                      <p:cBhvr>
                                        <p:cTn dur="1000"/>
                                        <p:tgtEl>
                                          <p:spTgt spid="1026"/>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023"/>
                                        </p:tgtEl>
                                        <p:attrNameLst>
                                          <p:attrName>style.visibility</p:attrName>
                                        </p:attrNameLst>
                                      </p:cBhvr>
                                      <p:to>
                                        <p:strVal val="visible"/>
                                      </p:to>
                                    </p:set>
                                    <p:animEffect filter="fade" transition="in">
                                      <p:cBhvr>
                                        <p:cTn dur="1000"/>
                                        <p:tgtEl>
                                          <p:spTgt spid="1023"/>
                                        </p:tgtEl>
                                      </p:cBhvr>
                                    </p:animEffect>
                                  </p:childTnLst>
                                </p:cTn>
                              </p:par>
                              <p:par>
                                <p:cTn fill="hold" nodeType="withEffect" presetClass="entr" presetID="10" presetSubtype="0">
                                  <p:stCondLst>
                                    <p:cond delay="0"/>
                                  </p:stCondLst>
                                  <p:childTnLst>
                                    <p:set>
                                      <p:cBhvr>
                                        <p:cTn dur="1" fill="hold">
                                          <p:stCondLst>
                                            <p:cond delay="0"/>
                                          </p:stCondLst>
                                        </p:cTn>
                                        <p:tgtEl>
                                          <p:spTgt spid="1027"/>
                                        </p:tgtEl>
                                        <p:attrNameLst>
                                          <p:attrName>style.visibility</p:attrName>
                                        </p:attrNameLst>
                                      </p:cBhvr>
                                      <p:to>
                                        <p:strVal val="visible"/>
                                      </p:to>
                                    </p:set>
                                    <p:animEffect filter="fade" transition="in">
                                      <p:cBhvr>
                                        <p:cTn dur="1000"/>
                                        <p:tgtEl>
                                          <p:spTgt spid="10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2" name="Shape 1032"/>
        <p:cNvGrpSpPr/>
        <p:nvPr/>
      </p:nvGrpSpPr>
      <p:grpSpPr>
        <a:xfrm>
          <a:off x="0" y="0"/>
          <a:ext cx="0" cy="0"/>
          <a:chOff x="0" y="0"/>
          <a:chExt cx="0" cy="0"/>
        </a:xfrm>
      </p:grpSpPr>
      <p:sp>
        <p:nvSpPr>
          <p:cNvPr id="1033" name="Google Shape;1033;p47"/>
          <p:cNvSpPr txBox="1"/>
          <p:nvPr>
            <p:ph type="title"/>
          </p:nvPr>
        </p:nvSpPr>
        <p:spPr>
          <a:xfrm>
            <a:off x="838200" y="2063591"/>
            <a:ext cx="10515600" cy="2317513"/>
          </a:xfrm>
          <a:prstGeom prst="rect">
            <a:avLst/>
          </a:prstGeom>
          <a:solidFill>
            <a:srgbClr val="FFFFFF">
              <a:alpha val="84705"/>
            </a:srgbClr>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Black"/>
              <a:buNone/>
            </a:pPr>
            <a:r>
              <a:rPr lang="sl-SI"/>
              <a:t>IHRE DLTH AUSWAHL</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8" name="Shape 1038"/>
        <p:cNvGrpSpPr/>
        <p:nvPr/>
      </p:nvGrpSpPr>
      <p:grpSpPr>
        <a:xfrm>
          <a:off x="0" y="0"/>
          <a:ext cx="0" cy="0"/>
          <a:chOff x="0" y="0"/>
          <a:chExt cx="0" cy="0"/>
        </a:xfrm>
      </p:grpSpPr>
      <p:sp>
        <p:nvSpPr>
          <p:cNvPr id="1039" name="Google Shape;1039;p48"/>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GRUPPENÜBUNG</a:t>
            </a:r>
            <a:endParaRPr/>
          </a:p>
        </p:txBody>
      </p:sp>
      <p:sp>
        <p:nvSpPr>
          <p:cNvPr id="1040" name="Google Shape;1040;p48"/>
          <p:cNvSpPr txBox="1"/>
          <p:nvPr>
            <p:ph idx="1" type="body"/>
          </p:nvPr>
        </p:nvSpPr>
        <p:spPr>
          <a:xfrm>
            <a:off x="838200" y="1825625"/>
            <a:ext cx="8379941" cy="4351338"/>
          </a:xfrm>
          <a:prstGeom prst="rect">
            <a:avLst/>
          </a:prstGeom>
          <a:noFill/>
          <a:ln>
            <a:noFill/>
          </a:ln>
        </p:spPr>
        <p:txBody>
          <a:bodyPr anchorCtr="0" anchor="t" bIns="45700" lIns="91425" spcFirstLastPara="1" rIns="91425" wrap="square" tIns="45700">
            <a:normAutofit fontScale="77500" lnSpcReduction="20000"/>
          </a:bodyPr>
          <a:lstStyle/>
          <a:p>
            <a:pPr indent="-355600" lvl="0" marL="355600" rtl="0" algn="l">
              <a:lnSpc>
                <a:spcPct val="90000"/>
              </a:lnSpc>
              <a:spcBef>
                <a:spcPts val="0"/>
              </a:spcBef>
              <a:spcAft>
                <a:spcPts val="0"/>
              </a:spcAft>
              <a:buClr>
                <a:srgbClr val="42ACE6"/>
              </a:buClr>
              <a:buSzPct val="100000"/>
              <a:buFont typeface="Noto Sans Symbols"/>
              <a:buChar char="►"/>
            </a:pPr>
            <a:r>
              <a:rPr lang="sl-SI"/>
              <a:t>Erstellen Sie eine Liste der Anforderungen an Ihre DLT-Hardware und wählen Sie DLTH für...</a:t>
            </a:r>
            <a:endParaRPr/>
          </a:p>
          <a:p>
            <a:pPr indent="-355600" lvl="1" marL="812800" rtl="0" algn="l">
              <a:lnSpc>
                <a:spcPct val="90000"/>
              </a:lnSpc>
              <a:spcBef>
                <a:spcPts val="500"/>
              </a:spcBef>
              <a:spcAft>
                <a:spcPts val="0"/>
              </a:spcAft>
              <a:buSzPct val="100000"/>
              <a:buChar char="▶"/>
            </a:pPr>
            <a:r>
              <a:rPr lang="sl-SI"/>
              <a:t>Kommunikation</a:t>
            </a:r>
            <a:endParaRPr/>
          </a:p>
          <a:p>
            <a:pPr indent="-355600" lvl="1" marL="812800" rtl="0" algn="l">
              <a:lnSpc>
                <a:spcPct val="90000"/>
              </a:lnSpc>
              <a:spcBef>
                <a:spcPts val="500"/>
              </a:spcBef>
              <a:spcAft>
                <a:spcPts val="0"/>
              </a:spcAft>
              <a:buSzPct val="100000"/>
              <a:buChar char="▶"/>
            </a:pPr>
            <a:r>
              <a:rPr lang="sl-SI"/>
              <a:t>Lernmanagement (als Mentor/Mentorin)</a:t>
            </a:r>
            <a:endParaRPr/>
          </a:p>
          <a:p>
            <a:pPr indent="-355600" lvl="1" marL="812800" rtl="0" algn="l">
              <a:lnSpc>
                <a:spcPct val="90000"/>
              </a:lnSpc>
              <a:spcBef>
                <a:spcPts val="500"/>
              </a:spcBef>
              <a:spcAft>
                <a:spcPts val="0"/>
              </a:spcAft>
              <a:buSzPct val="100000"/>
              <a:buChar char="▶"/>
            </a:pPr>
            <a:r>
              <a:rPr lang="sl-SI"/>
              <a:t>den Zugang zu digitalen WBL-Inhalten (als Lernender)</a:t>
            </a:r>
            <a:endParaRPr/>
          </a:p>
          <a:p>
            <a:pPr indent="-355600" lvl="1" marL="812800" rtl="0" algn="l">
              <a:lnSpc>
                <a:spcPct val="90000"/>
              </a:lnSpc>
              <a:spcBef>
                <a:spcPts val="500"/>
              </a:spcBef>
              <a:spcAft>
                <a:spcPts val="0"/>
              </a:spcAft>
              <a:buSzPct val="100000"/>
              <a:buChar char="▶"/>
            </a:pPr>
            <a:r>
              <a:rPr lang="sl-SI"/>
              <a:t>Zusammenarbeit zum gewählten Thema</a:t>
            </a:r>
            <a:endParaRPr/>
          </a:p>
          <a:p>
            <a:pPr indent="-217805" lvl="0" marL="355600" rtl="0" algn="l">
              <a:lnSpc>
                <a:spcPct val="90000"/>
              </a:lnSpc>
              <a:spcBef>
                <a:spcPts val="1000"/>
              </a:spcBef>
              <a:spcAft>
                <a:spcPts val="0"/>
              </a:spcAft>
              <a:buClr>
                <a:srgbClr val="42ACE6"/>
              </a:buClr>
              <a:buSzPct val="100000"/>
              <a:buFont typeface="Noto Sans Symbols"/>
              <a:buNone/>
            </a:pPr>
            <a:r>
              <a:t/>
            </a:r>
            <a:endParaRPr/>
          </a:p>
          <a:p>
            <a:pPr indent="-355600" lvl="0" marL="355600" rtl="0" algn="l">
              <a:lnSpc>
                <a:spcPct val="90000"/>
              </a:lnSpc>
              <a:spcBef>
                <a:spcPts val="1000"/>
              </a:spcBef>
              <a:spcAft>
                <a:spcPts val="0"/>
              </a:spcAft>
              <a:buClr>
                <a:srgbClr val="42ACE6"/>
              </a:buClr>
              <a:buSzPct val="100000"/>
              <a:buFont typeface="Noto Sans Symbols"/>
              <a:buChar char="►"/>
            </a:pPr>
            <a:r>
              <a:rPr lang="sl-SI"/>
              <a:t>Wofür brauchen Sie die DLTH (Zweck)?</a:t>
            </a:r>
            <a:endParaRPr/>
          </a:p>
          <a:p>
            <a:pPr indent="-355600" lvl="0" marL="355600" rtl="0" algn="l">
              <a:lnSpc>
                <a:spcPct val="90000"/>
              </a:lnSpc>
              <a:spcBef>
                <a:spcPts val="1000"/>
              </a:spcBef>
              <a:spcAft>
                <a:spcPts val="0"/>
              </a:spcAft>
              <a:buClr>
                <a:srgbClr val="42ACE6"/>
              </a:buClr>
              <a:buSzPct val="100000"/>
              <a:buFont typeface="Noto Sans Symbols"/>
              <a:buChar char="►"/>
            </a:pPr>
            <a:r>
              <a:rPr lang="sl-SI"/>
              <a:t>Wer wird es nutzen? Trauen sich alle Lernenden den Umgang damit zu?</a:t>
            </a:r>
            <a:endParaRPr/>
          </a:p>
          <a:p>
            <a:pPr indent="-355600" lvl="0" marL="355600" rtl="0" algn="l">
              <a:lnSpc>
                <a:spcPct val="90000"/>
              </a:lnSpc>
              <a:spcBef>
                <a:spcPts val="1000"/>
              </a:spcBef>
              <a:spcAft>
                <a:spcPts val="0"/>
              </a:spcAft>
              <a:buClr>
                <a:srgbClr val="42ACE6"/>
              </a:buClr>
              <a:buSzPct val="100000"/>
              <a:buFont typeface="Noto Sans Symbols"/>
              <a:buChar char="►"/>
            </a:pPr>
            <a:r>
              <a:rPr lang="sl-SI"/>
              <a:t>Welche Arten von DLTH werden in Ihrem Unternehmen/Ihrer Einrichtung/von Ihren Nutzern bereits verwendet?</a:t>
            </a:r>
            <a:endParaRPr/>
          </a:p>
          <a:p>
            <a:pPr indent="-355600" lvl="0" marL="355600" rtl="0" algn="l">
              <a:lnSpc>
                <a:spcPct val="90000"/>
              </a:lnSpc>
              <a:spcBef>
                <a:spcPts val="1000"/>
              </a:spcBef>
              <a:spcAft>
                <a:spcPts val="0"/>
              </a:spcAft>
              <a:buClr>
                <a:srgbClr val="42ACE6"/>
              </a:buClr>
              <a:buSzPct val="100000"/>
              <a:buFont typeface="Noto Sans Symbols"/>
              <a:buChar char="►"/>
            </a:pPr>
            <a:r>
              <a:rPr lang="sl-SI"/>
              <a:t>Welche Funktionen (Eigenschaften) muss die DLTH haben?</a:t>
            </a:r>
            <a:endParaRPr/>
          </a:p>
          <a:p>
            <a:pPr indent="-237490" lvl="1" marL="812800" rtl="0" algn="l">
              <a:lnSpc>
                <a:spcPct val="90000"/>
              </a:lnSpc>
              <a:spcBef>
                <a:spcPts val="500"/>
              </a:spcBef>
              <a:spcAft>
                <a:spcPts val="0"/>
              </a:spcAft>
              <a:buSzPct val="100000"/>
              <a:buNone/>
            </a:pPr>
            <a:r>
              <a:t/>
            </a:r>
            <a:endParaRPr/>
          </a:p>
        </p:txBody>
      </p:sp>
      <p:pic>
        <p:nvPicPr>
          <p:cNvPr id="1041" name="Google Shape;1041;p48"/>
          <p:cNvPicPr preferRelativeResize="0"/>
          <p:nvPr/>
        </p:nvPicPr>
        <p:blipFill rotWithShape="1">
          <a:blip r:embed="rId3">
            <a:alphaModFix/>
          </a:blip>
          <a:srcRect b="0" l="0" r="0" t="0"/>
          <a:stretch/>
        </p:blipFill>
        <p:spPr>
          <a:xfrm>
            <a:off x="9707880" y="0"/>
            <a:ext cx="1645920" cy="1645920"/>
          </a:xfrm>
          <a:prstGeom prst="rect">
            <a:avLst/>
          </a:prstGeom>
          <a:noFill/>
          <a:ln>
            <a:noFill/>
          </a:ln>
        </p:spPr>
      </p:pic>
      <p:sp>
        <p:nvSpPr>
          <p:cNvPr id="1042" name="Google Shape;1042;p48"/>
          <p:cNvSpPr/>
          <p:nvPr/>
        </p:nvSpPr>
        <p:spPr>
          <a:xfrm>
            <a:off x="9602145" y="1825625"/>
            <a:ext cx="1996243" cy="2171878"/>
          </a:xfrm>
          <a:prstGeom prst="rect">
            <a:avLst/>
          </a:prstGeom>
          <a:solidFill>
            <a:schemeClr val="lt1"/>
          </a:solidFill>
          <a:ln cap="flat" cmpd="dbl" w="1270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Clock" id="1043" name="Google Shape;1043;p48"/>
          <p:cNvPicPr preferRelativeResize="0"/>
          <p:nvPr/>
        </p:nvPicPr>
        <p:blipFill rotWithShape="1">
          <a:blip r:embed="rId4">
            <a:alphaModFix/>
          </a:blip>
          <a:srcRect b="0" l="0" r="0" t="0"/>
          <a:stretch/>
        </p:blipFill>
        <p:spPr>
          <a:xfrm>
            <a:off x="9777307" y="1825625"/>
            <a:ext cx="1645920" cy="1645920"/>
          </a:xfrm>
          <a:prstGeom prst="rect">
            <a:avLst/>
          </a:prstGeom>
          <a:noFill/>
          <a:ln>
            <a:noFill/>
          </a:ln>
        </p:spPr>
      </p:pic>
      <p:sp>
        <p:nvSpPr>
          <p:cNvPr id="1044" name="Google Shape;1044;p48"/>
          <p:cNvSpPr txBox="1"/>
          <p:nvPr/>
        </p:nvSpPr>
        <p:spPr>
          <a:xfrm>
            <a:off x="9731396" y="3471545"/>
            <a:ext cx="1752785" cy="3616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l-SI" sz="1750">
                <a:solidFill>
                  <a:srgbClr val="002060"/>
                </a:solidFill>
                <a:latin typeface="Arial Black"/>
                <a:ea typeface="Arial Black"/>
                <a:cs typeface="Arial Black"/>
                <a:sym typeface="Arial Black"/>
              </a:rPr>
              <a:t>30 MINUTEN</a:t>
            </a:r>
            <a:endParaRPr sz="1750">
              <a:solidFill>
                <a:srgbClr val="002060"/>
              </a:solidFill>
              <a:latin typeface="Arial Black"/>
              <a:ea typeface="Arial Black"/>
              <a:cs typeface="Arial Black"/>
              <a:sym typeface="Arial Bla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41"/>
                                        </p:tgtEl>
                                        <p:attrNameLst>
                                          <p:attrName>style.visibility</p:attrName>
                                        </p:attrNameLst>
                                      </p:cBhvr>
                                      <p:to>
                                        <p:strVal val="visible"/>
                                      </p:to>
                                    </p:set>
                                    <p:animEffect filter="fade" transition="in">
                                      <p:cBhvr>
                                        <p:cTn dur="500"/>
                                        <p:tgtEl>
                                          <p:spTgt spid="10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3"/>
                                        </p:tgtEl>
                                        <p:attrNameLst>
                                          <p:attrName>style.visibility</p:attrName>
                                        </p:attrNameLst>
                                      </p:cBhvr>
                                      <p:to>
                                        <p:strVal val="visible"/>
                                      </p:to>
                                    </p:set>
                                    <p:animEffect filter="fade" transition="in">
                                      <p:cBhvr>
                                        <p:cTn dur="1000"/>
                                        <p:tgtEl>
                                          <p:spTgt spid="1043"/>
                                        </p:tgtEl>
                                      </p:cBhvr>
                                    </p:animEffect>
                                  </p:childTnLst>
                                </p:cTn>
                              </p:par>
                              <p:par>
                                <p:cTn fill="hold" nodeType="withEffect" presetClass="entr" presetID="10" presetSubtype="0">
                                  <p:stCondLst>
                                    <p:cond delay="0"/>
                                  </p:stCondLst>
                                  <p:childTnLst>
                                    <p:set>
                                      <p:cBhvr>
                                        <p:cTn dur="1" fill="hold">
                                          <p:stCondLst>
                                            <p:cond delay="0"/>
                                          </p:stCondLst>
                                        </p:cTn>
                                        <p:tgtEl>
                                          <p:spTgt spid="1044"/>
                                        </p:tgtEl>
                                        <p:attrNameLst>
                                          <p:attrName>style.visibility</p:attrName>
                                        </p:attrNameLst>
                                      </p:cBhvr>
                                      <p:to>
                                        <p:strVal val="visible"/>
                                      </p:to>
                                    </p:set>
                                    <p:animEffect filter="fade" transition="in">
                                      <p:cBhvr>
                                        <p:cTn dur="1000"/>
                                        <p:tgtEl>
                                          <p:spTgt spid="1044"/>
                                        </p:tgtEl>
                                      </p:cBhvr>
                                    </p:animEffect>
                                  </p:childTnLst>
                                </p:cTn>
                              </p:par>
                              <p:par>
                                <p:cTn fill="hold" nodeType="withEffect" presetClass="entr" presetID="10" presetSubtype="0">
                                  <p:stCondLst>
                                    <p:cond delay="0"/>
                                  </p:stCondLst>
                                  <p:childTnLst>
                                    <p:set>
                                      <p:cBhvr>
                                        <p:cTn dur="1" fill="hold">
                                          <p:stCondLst>
                                            <p:cond delay="0"/>
                                          </p:stCondLst>
                                        </p:cTn>
                                        <p:tgtEl>
                                          <p:spTgt spid="1042"/>
                                        </p:tgtEl>
                                        <p:attrNameLst>
                                          <p:attrName>style.visibility</p:attrName>
                                        </p:attrNameLst>
                                      </p:cBhvr>
                                      <p:to>
                                        <p:strVal val="visible"/>
                                      </p:to>
                                    </p:set>
                                    <p:animEffect filter="fade" transition="in">
                                      <p:cBhvr>
                                        <p:cTn dur="1000"/>
                                        <p:tgtEl>
                                          <p:spTgt spid="10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8" name="Shape 1048"/>
        <p:cNvGrpSpPr/>
        <p:nvPr/>
      </p:nvGrpSpPr>
      <p:grpSpPr>
        <a:xfrm>
          <a:off x="0" y="0"/>
          <a:ext cx="0" cy="0"/>
          <a:chOff x="0" y="0"/>
          <a:chExt cx="0" cy="0"/>
        </a:xfrm>
      </p:grpSpPr>
      <p:sp>
        <p:nvSpPr>
          <p:cNvPr id="1049" name="Google Shape;1049;p49"/>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DISKUSSION</a:t>
            </a:r>
            <a:endParaRPr/>
          </a:p>
        </p:txBody>
      </p:sp>
      <p:sp>
        <p:nvSpPr>
          <p:cNvPr id="1050" name="Google Shape;1050;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55600" lvl="0" marL="355600" rtl="0" algn="l">
              <a:lnSpc>
                <a:spcPct val="90000"/>
              </a:lnSpc>
              <a:spcBef>
                <a:spcPts val="0"/>
              </a:spcBef>
              <a:spcAft>
                <a:spcPts val="0"/>
              </a:spcAft>
              <a:buClr>
                <a:srgbClr val="42ACE6"/>
              </a:buClr>
              <a:buSzPts val="2800"/>
              <a:buFont typeface="Noto Sans Symbols"/>
              <a:buChar char="►"/>
            </a:pPr>
            <a:r>
              <a:rPr lang="sl-SI"/>
              <a:t>Welche ähnlichen Entscheidungen wurden getroffen, und worauf basierten sie?</a:t>
            </a:r>
            <a:endParaRPr/>
          </a:p>
          <a:p>
            <a:pPr indent="-355600" lvl="0" marL="355600" rtl="0" algn="l">
              <a:lnSpc>
                <a:spcPct val="90000"/>
              </a:lnSpc>
              <a:spcBef>
                <a:spcPts val="1000"/>
              </a:spcBef>
              <a:spcAft>
                <a:spcPts val="0"/>
              </a:spcAft>
              <a:buClr>
                <a:srgbClr val="42ACE6"/>
              </a:buClr>
              <a:buSzPts val="2800"/>
              <a:buFont typeface="Noto Sans Symbols"/>
              <a:buChar char="►"/>
            </a:pPr>
            <a:r>
              <a:rPr lang="sl-SI"/>
              <a:t>Welche Unterschiede sind am auffälligsten? </a:t>
            </a:r>
            <a:endParaRPr/>
          </a:p>
          <a:p>
            <a:pPr indent="-355600" lvl="0" marL="355600" rtl="0" algn="l">
              <a:lnSpc>
                <a:spcPct val="90000"/>
              </a:lnSpc>
              <a:spcBef>
                <a:spcPts val="1000"/>
              </a:spcBef>
              <a:spcAft>
                <a:spcPts val="0"/>
              </a:spcAft>
              <a:buClr>
                <a:srgbClr val="42ACE6"/>
              </a:buClr>
              <a:buSzPts val="2800"/>
              <a:buFont typeface="Noto Sans Symbols"/>
              <a:buChar char="►"/>
            </a:pPr>
            <a:r>
              <a:rPr lang="sl-SI"/>
              <a:t>Was sind Ihrer Meinung nach die wichtigsten Faktoren, die zu diesen Entscheidungen beigetragen haben?</a:t>
            </a:r>
            <a:endParaRPr/>
          </a:p>
          <a:p>
            <a:pPr indent="-177800" lvl="0" marL="355600" rtl="0" algn="l">
              <a:lnSpc>
                <a:spcPct val="90000"/>
              </a:lnSpc>
              <a:spcBef>
                <a:spcPts val="1000"/>
              </a:spcBef>
              <a:spcAft>
                <a:spcPts val="0"/>
              </a:spcAft>
              <a:buClr>
                <a:srgbClr val="42ACE6"/>
              </a:buClr>
              <a:buSzPts val="2800"/>
              <a:buFont typeface="Noto Sans Symbols"/>
              <a:buNone/>
            </a:pPr>
            <a:r>
              <a:t/>
            </a:r>
            <a:endParaRPr/>
          </a:p>
        </p:txBody>
      </p:sp>
      <p:pic>
        <p:nvPicPr>
          <p:cNvPr id="1051" name="Google Shape;1051;p49"/>
          <p:cNvPicPr preferRelativeResize="0"/>
          <p:nvPr/>
        </p:nvPicPr>
        <p:blipFill rotWithShape="1">
          <a:blip r:embed="rId3">
            <a:alphaModFix/>
          </a:blip>
          <a:srcRect b="0" l="0" r="0" t="0"/>
          <a:stretch/>
        </p:blipFill>
        <p:spPr>
          <a:xfrm>
            <a:off x="9707880" y="0"/>
            <a:ext cx="1645920" cy="164592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0">
                                            <p:txEl>
                                              <p:pRg end="0" st="0"/>
                                            </p:txEl>
                                          </p:spTgt>
                                        </p:tgtEl>
                                        <p:attrNameLst>
                                          <p:attrName>style.visibility</p:attrName>
                                        </p:attrNameLst>
                                      </p:cBhvr>
                                      <p:to>
                                        <p:strVal val="visible"/>
                                      </p:to>
                                    </p:set>
                                    <p:animEffect filter="fade" transition="in">
                                      <p:cBhvr>
                                        <p:cTn dur="500"/>
                                        <p:tgtEl>
                                          <p:spTgt spid="10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0">
                                            <p:txEl>
                                              <p:pRg end="1" st="1"/>
                                            </p:txEl>
                                          </p:spTgt>
                                        </p:tgtEl>
                                        <p:attrNameLst>
                                          <p:attrName>style.visibility</p:attrName>
                                        </p:attrNameLst>
                                      </p:cBhvr>
                                      <p:to>
                                        <p:strVal val="visible"/>
                                      </p:to>
                                    </p:set>
                                    <p:animEffect filter="fade" transition="in">
                                      <p:cBhvr>
                                        <p:cTn dur="500"/>
                                        <p:tgtEl>
                                          <p:spTgt spid="10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0">
                                            <p:txEl>
                                              <p:pRg end="2" st="2"/>
                                            </p:txEl>
                                          </p:spTgt>
                                        </p:tgtEl>
                                        <p:attrNameLst>
                                          <p:attrName>style.visibility</p:attrName>
                                        </p:attrNameLst>
                                      </p:cBhvr>
                                      <p:to>
                                        <p:strVal val="visible"/>
                                      </p:to>
                                    </p:set>
                                    <p:animEffect filter="fade" transition="in">
                                      <p:cBhvr>
                                        <p:cTn dur="500"/>
                                        <p:tgtEl>
                                          <p:spTgt spid="105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0">
                                            <p:txEl>
                                              <p:pRg end="3" st="3"/>
                                            </p:txEl>
                                          </p:spTgt>
                                        </p:tgtEl>
                                        <p:attrNameLst>
                                          <p:attrName>style.visibility</p:attrName>
                                        </p:attrNameLst>
                                      </p:cBhvr>
                                      <p:to>
                                        <p:strVal val="visible"/>
                                      </p:to>
                                    </p:set>
                                    <p:animEffect filter="fade" transition="in">
                                      <p:cBhvr>
                                        <p:cTn dur="500"/>
                                        <p:tgtEl>
                                          <p:spTgt spid="105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5"/>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ÄNDERUNGEN IN DER AUSBILDUNG &amp; COVID</a:t>
            </a:r>
            <a:endParaRPr/>
          </a:p>
        </p:txBody>
      </p:sp>
      <p:sp>
        <p:nvSpPr>
          <p:cNvPr id="133" name="Google Shape;133;p5"/>
          <p:cNvSpPr/>
          <p:nvPr/>
        </p:nvSpPr>
        <p:spPr>
          <a:xfrm>
            <a:off x="3244691" y="3631630"/>
            <a:ext cx="3045253" cy="2920319"/>
          </a:xfrm>
          <a:prstGeom prst="ellipse">
            <a:avLst/>
          </a:prstGeom>
          <a:solidFill>
            <a:srgbClr val="81DDFC">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34" name="Google Shape;134;p5"/>
          <p:cNvSpPr txBox="1"/>
          <p:nvPr/>
        </p:nvSpPr>
        <p:spPr>
          <a:xfrm>
            <a:off x="3169782" y="4569380"/>
            <a:ext cx="2977475"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sl-SI" sz="3200" u="none" cap="none" strike="noStrike">
                <a:solidFill>
                  <a:srgbClr val="81DDFC"/>
                </a:solidFill>
                <a:latin typeface="Arial Black"/>
                <a:ea typeface="Arial Black"/>
                <a:cs typeface="Arial Black"/>
                <a:sym typeface="Arial Black"/>
              </a:rPr>
              <a:t>FERN-LERNEN</a:t>
            </a:r>
            <a:endParaRPr b="0" i="0" sz="3200" u="none" cap="none" strike="noStrike">
              <a:solidFill>
                <a:schemeClr val="dk1"/>
              </a:solidFill>
              <a:latin typeface="Arial"/>
              <a:ea typeface="Arial"/>
              <a:cs typeface="Arial"/>
              <a:sym typeface="Arial"/>
            </a:endParaRPr>
          </a:p>
        </p:txBody>
      </p:sp>
      <p:sp>
        <p:nvSpPr>
          <p:cNvPr id="135" name="Google Shape;135;p5"/>
          <p:cNvSpPr/>
          <p:nvPr/>
        </p:nvSpPr>
        <p:spPr>
          <a:xfrm>
            <a:off x="5910341" y="3647830"/>
            <a:ext cx="3045253" cy="2920319"/>
          </a:xfrm>
          <a:prstGeom prst="ellipse">
            <a:avLst/>
          </a:prstGeom>
          <a:solidFill>
            <a:srgbClr val="BFE38F">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36" name="Google Shape;136;p5"/>
          <p:cNvSpPr txBox="1"/>
          <p:nvPr/>
        </p:nvSpPr>
        <p:spPr>
          <a:xfrm>
            <a:off x="6263313" y="4648309"/>
            <a:ext cx="2590548"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sl-SI" sz="3200" u="none" cap="none" strike="noStrike">
                <a:solidFill>
                  <a:srgbClr val="BFE38F"/>
                </a:solidFill>
                <a:latin typeface="Arial Black"/>
                <a:ea typeface="Arial Black"/>
                <a:cs typeface="Arial Black"/>
                <a:sym typeface="Arial Black"/>
              </a:rPr>
              <a:t>VIRTUELL LERNEN</a:t>
            </a:r>
            <a:endParaRPr b="0" i="0" sz="3200" u="none" cap="none" strike="noStrike">
              <a:solidFill>
                <a:schemeClr val="dk1"/>
              </a:solidFill>
              <a:latin typeface="Arial"/>
              <a:ea typeface="Arial"/>
              <a:cs typeface="Arial"/>
              <a:sym typeface="Arial"/>
            </a:endParaRPr>
          </a:p>
        </p:txBody>
      </p:sp>
      <p:sp>
        <p:nvSpPr>
          <p:cNvPr id="137" name="Google Shape;137;p5"/>
          <p:cNvSpPr/>
          <p:nvPr/>
        </p:nvSpPr>
        <p:spPr>
          <a:xfrm>
            <a:off x="4573373" y="1656367"/>
            <a:ext cx="3045253" cy="2920319"/>
          </a:xfrm>
          <a:prstGeom prst="ellipse">
            <a:avLst/>
          </a:prstGeom>
          <a:solidFill>
            <a:srgbClr val="57BD87">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38" name="Google Shape;138;p5"/>
          <p:cNvSpPr txBox="1"/>
          <p:nvPr/>
        </p:nvSpPr>
        <p:spPr>
          <a:xfrm>
            <a:off x="4655667" y="2291465"/>
            <a:ext cx="2880663"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sl-SI" sz="3200" u="none" cap="none" strike="noStrike">
                <a:solidFill>
                  <a:srgbClr val="57BD87"/>
                </a:solidFill>
                <a:latin typeface="Arial Black"/>
                <a:ea typeface="Arial Black"/>
                <a:cs typeface="Arial Black"/>
                <a:sym typeface="Arial Black"/>
              </a:rPr>
              <a:t>HYBRIDES LERNEN</a:t>
            </a:r>
            <a:endParaRPr b="1" i="0" sz="3200" u="none" cap="none" strike="noStrike">
              <a:solidFill>
                <a:srgbClr val="57BD87"/>
              </a:solidFill>
              <a:latin typeface="Arial Black"/>
              <a:ea typeface="Arial Black"/>
              <a:cs typeface="Arial Black"/>
              <a:sym typeface="Arial Black"/>
            </a:endParaRPr>
          </a:p>
        </p:txBody>
      </p:sp>
      <p:sp>
        <p:nvSpPr>
          <p:cNvPr id="139" name="Google Shape;139;p5"/>
          <p:cNvSpPr/>
          <p:nvPr/>
        </p:nvSpPr>
        <p:spPr>
          <a:xfrm>
            <a:off x="232063" y="2180025"/>
            <a:ext cx="2896572" cy="3149645"/>
          </a:xfrm>
          <a:custGeom>
            <a:rect b="b" l="l" r="r" t="t"/>
            <a:pathLst>
              <a:path extrusionOk="0" h="120000" w="120000">
                <a:moveTo>
                  <a:pt x="0" y="0"/>
                </a:moveTo>
                <a:lnTo>
                  <a:pt x="120000" y="0"/>
                </a:lnTo>
                <a:lnTo>
                  <a:pt x="120000" y="120000"/>
                </a:lnTo>
                <a:lnTo>
                  <a:pt x="0" y="120000"/>
                </a:lnTo>
                <a:close/>
              </a:path>
              <a:path extrusionOk="0" fill="none" h="120000" w="120000">
                <a:moveTo>
                  <a:pt x="124274" y="0"/>
                </a:moveTo>
                <a:close/>
                <a:lnTo>
                  <a:pt x="124274" y="120000"/>
                </a:lnTo>
              </a:path>
              <a:path extrusionOk="0" fill="none" h="120000" w="120000">
                <a:moveTo>
                  <a:pt x="124274" y="23539"/>
                </a:moveTo>
                <a:lnTo>
                  <a:pt x="156340" y="72718"/>
                </a:lnTo>
              </a:path>
            </a:pathLst>
          </a:custGeom>
          <a:noFill/>
          <a:ln cap="flat" cmpd="sng" w="9525">
            <a:solidFill>
              <a:srgbClr val="42ACE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r">
              <a:lnSpc>
                <a:spcPct val="106000"/>
              </a:lnSpc>
              <a:spcBef>
                <a:spcPts val="0"/>
              </a:spcBef>
              <a:spcAft>
                <a:spcPts val="0"/>
              </a:spcAft>
              <a:buNone/>
            </a:pPr>
            <a:r>
              <a:rPr b="0" i="0" lang="sl-SI" sz="1600" u="none" cap="none" strike="noStrike">
                <a:solidFill>
                  <a:schemeClr val="dk1"/>
                </a:solidFill>
                <a:latin typeface="Arial"/>
                <a:ea typeface="Arial"/>
                <a:cs typeface="Arial"/>
                <a:sym typeface="Arial"/>
              </a:rPr>
              <a:t>"Live"-Kontakt (in Echtzeit) zwischen Lernenden und Lehrenden durch den Einsatz von Technologie</a:t>
            </a:r>
            <a:endParaRPr/>
          </a:p>
          <a:p>
            <a:pPr indent="0" lvl="0" marL="0" marR="0" rtl="0" algn="r">
              <a:lnSpc>
                <a:spcPct val="106000"/>
              </a:lnSpc>
              <a:spcBef>
                <a:spcPts val="800"/>
              </a:spcBef>
              <a:spcAft>
                <a:spcPts val="0"/>
              </a:spcAft>
              <a:buNone/>
            </a:pPr>
            <a:r>
              <a:rPr b="0" i="0" lang="sl-SI" sz="1600" u="none" cap="none" strike="noStrike">
                <a:solidFill>
                  <a:schemeClr val="dk1"/>
                </a:solidFill>
                <a:latin typeface="Arial"/>
                <a:ea typeface="Arial"/>
                <a:cs typeface="Arial"/>
                <a:sym typeface="Arial"/>
              </a:rPr>
              <a:t>Ähnliche Erfahrungen wie bei einer persönlichen Teilnahme, aber virtuell</a:t>
            </a:r>
            <a:endParaRPr/>
          </a:p>
          <a:p>
            <a:pPr indent="0" lvl="0" marL="0" marR="0" rtl="0" algn="r">
              <a:lnSpc>
                <a:spcPct val="106000"/>
              </a:lnSpc>
              <a:spcBef>
                <a:spcPts val="800"/>
              </a:spcBef>
              <a:spcAft>
                <a:spcPts val="0"/>
              </a:spcAft>
              <a:buNone/>
            </a:pPr>
            <a:r>
              <a:rPr b="0" i="0" lang="sl-SI" sz="1600" u="none" cap="none" strike="noStrike">
                <a:solidFill>
                  <a:schemeClr val="dk1"/>
                </a:solidFill>
                <a:latin typeface="Arial"/>
                <a:ea typeface="Arial"/>
                <a:cs typeface="Arial"/>
                <a:sym typeface="Arial"/>
              </a:rPr>
              <a:t>Zusammenarbeit mit einer echten Organisation und Interaktion mit echten Mentoren/Mentorinnen</a:t>
            </a:r>
            <a:endParaRPr b="0" i="0" sz="1800" u="none" cap="none" strike="noStrike">
              <a:solidFill>
                <a:schemeClr val="dk1"/>
              </a:solidFill>
              <a:latin typeface="Arial"/>
              <a:ea typeface="Arial"/>
              <a:cs typeface="Arial"/>
              <a:sym typeface="Arial"/>
            </a:endParaRPr>
          </a:p>
        </p:txBody>
      </p:sp>
      <p:sp>
        <p:nvSpPr>
          <p:cNvPr id="140" name="Google Shape;140;p5"/>
          <p:cNvSpPr/>
          <p:nvPr/>
        </p:nvSpPr>
        <p:spPr>
          <a:xfrm>
            <a:off x="9184370" y="4372096"/>
            <a:ext cx="2888182" cy="1639616"/>
          </a:xfrm>
          <a:custGeom>
            <a:rect b="b" l="l" r="r" t="t"/>
            <a:pathLst>
              <a:path extrusionOk="0" h="120000" w="120000">
                <a:moveTo>
                  <a:pt x="0" y="0"/>
                </a:moveTo>
                <a:lnTo>
                  <a:pt x="120000" y="0"/>
                </a:lnTo>
                <a:lnTo>
                  <a:pt x="120000" y="120000"/>
                </a:lnTo>
                <a:lnTo>
                  <a:pt x="0" y="120000"/>
                </a:lnTo>
                <a:close/>
              </a:path>
              <a:path extrusionOk="0" fill="none" h="120000" w="120000">
                <a:moveTo>
                  <a:pt x="-4577" y="0"/>
                </a:moveTo>
                <a:close/>
                <a:lnTo>
                  <a:pt x="-4577" y="120000"/>
                </a:lnTo>
              </a:path>
              <a:path extrusionOk="0" fill="none" h="120000" w="120000">
                <a:moveTo>
                  <a:pt x="-4577" y="22500"/>
                </a:moveTo>
                <a:lnTo>
                  <a:pt x="-13954" y="33376"/>
                </a:lnTo>
              </a:path>
            </a:pathLst>
          </a:custGeom>
          <a:noFill/>
          <a:ln cap="flat" cmpd="sng" w="9525">
            <a:solidFill>
              <a:srgbClr val="BFE38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6000"/>
              </a:lnSpc>
              <a:spcBef>
                <a:spcPts val="0"/>
              </a:spcBef>
              <a:spcAft>
                <a:spcPts val="0"/>
              </a:spcAft>
              <a:buNone/>
            </a:pPr>
            <a:r>
              <a:rPr b="0" i="0" lang="sl-SI" sz="1600" u="none" cap="none" strike="noStrike">
                <a:solidFill>
                  <a:schemeClr val="dk1"/>
                </a:solidFill>
                <a:latin typeface="Arial"/>
                <a:ea typeface="Arial"/>
                <a:cs typeface="Arial"/>
                <a:sym typeface="Arial"/>
              </a:rPr>
              <a:t>Im Allgemeinen Simulationen, technologiegestützte Exposition durch Aufzeichnungen, Online-Recherche und ähnliche Aktivitäten</a:t>
            </a:r>
            <a:endParaRPr/>
          </a:p>
        </p:txBody>
      </p:sp>
      <p:sp>
        <p:nvSpPr>
          <p:cNvPr id="141" name="Google Shape;141;p5"/>
          <p:cNvSpPr/>
          <p:nvPr/>
        </p:nvSpPr>
        <p:spPr>
          <a:xfrm>
            <a:off x="8710996" y="1812483"/>
            <a:ext cx="3197611" cy="2003177"/>
          </a:xfrm>
          <a:custGeom>
            <a:rect b="b" l="l" r="r" t="t"/>
            <a:pathLst>
              <a:path extrusionOk="0" h="120000" w="120000">
                <a:moveTo>
                  <a:pt x="0" y="0"/>
                </a:moveTo>
                <a:lnTo>
                  <a:pt x="120000" y="0"/>
                </a:lnTo>
                <a:lnTo>
                  <a:pt x="120000" y="120000"/>
                </a:lnTo>
                <a:lnTo>
                  <a:pt x="0" y="120000"/>
                </a:lnTo>
                <a:close/>
              </a:path>
              <a:path extrusionOk="0" fill="none" h="120000" w="120000">
                <a:moveTo>
                  <a:pt x="-4190" y="0"/>
                </a:moveTo>
                <a:close/>
                <a:lnTo>
                  <a:pt x="-4190" y="120000"/>
                </a:lnTo>
              </a:path>
              <a:path extrusionOk="0" fill="none" h="120000" w="120000">
                <a:moveTo>
                  <a:pt x="-4190" y="23497"/>
                </a:moveTo>
                <a:lnTo>
                  <a:pt x="-47058" y="48250"/>
                </a:lnTo>
              </a:path>
            </a:pathLst>
          </a:custGeom>
          <a:noFill/>
          <a:ln cap="flat" cmpd="sng" w="9525">
            <a:solidFill>
              <a:srgbClr val="42AB3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6000"/>
              </a:lnSpc>
              <a:spcBef>
                <a:spcPts val="0"/>
              </a:spcBef>
              <a:spcAft>
                <a:spcPts val="0"/>
              </a:spcAft>
              <a:buNone/>
            </a:pPr>
            <a:r>
              <a:rPr b="0" i="0" lang="sl-SI" sz="1600" u="none" cap="none" strike="noStrike">
                <a:solidFill>
                  <a:schemeClr val="dk1"/>
                </a:solidFill>
                <a:latin typeface="Arial"/>
                <a:ea typeface="Arial"/>
                <a:cs typeface="Arial"/>
                <a:sym typeface="Arial"/>
              </a:rPr>
              <a:t>Kombination von Fernunterricht, virtuellem und persönlichem Lernen</a:t>
            </a:r>
            <a:endParaRPr/>
          </a:p>
          <a:p>
            <a:pPr indent="0" lvl="0" marL="0" marR="0" rtl="0" algn="l">
              <a:lnSpc>
                <a:spcPct val="106000"/>
              </a:lnSpc>
              <a:spcBef>
                <a:spcPts val="800"/>
              </a:spcBef>
              <a:spcAft>
                <a:spcPts val="0"/>
              </a:spcAft>
              <a:buNone/>
            </a:pPr>
            <a:r>
              <a:rPr b="0" i="0" lang="sl-SI" sz="1600" u="none" cap="none" strike="noStrike">
                <a:solidFill>
                  <a:schemeClr val="dk1"/>
                </a:solidFill>
                <a:latin typeface="Arial"/>
                <a:ea typeface="Arial"/>
                <a:cs typeface="Arial"/>
                <a:sym typeface="Arial"/>
              </a:rPr>
              <a:t>Erweiterter Ansatz als Ergebnis der halb gelockerten Beschränkungen und des wieder geöffneten öffentlichen Lebens</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0" st="0"/>
                                            </p:txEl>
                                          </p:spTgt>
                                        </p:tgtEl>
                                        <p:attrNameLst>
                                          <p:attrName>style.visibility</p:attrName>
                                        </p:attrNameLst>
                                      </p:cBhvr>
                                      <p:to>
                                        <p:strVal val="visible"/>
                                      </p:to>
                                    </p:set>
                                    <p:animEffect filter="fade" transition="in">
                                      <p:cBhvr>
                                        <p:cTn dur="500"/>
                                        <p:tgtEl>
                                          <p:spTgt spid="134">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animEffect filter="fade" transition="in">
                                      <p:cBhvr>
                                        <p:cTn dur="500"/>
                                        <p:tgtEl>
                                          <p:spTgt spid="13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animEffect filter="fade" transition="in">
                                      <p:cBhvr>
                                        <p:cTn dur="500"/>
                                        <p:tgtEl>
                                          <p:spTgt spid="138">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5" name="Shape 1055"/>
        <p:cNvGrpSpPr/>
        <p:nvPr/>
      </p:nvGrpSpPr>
      <p:grpSpPr>
        <a:xfrm>
          <a:off x="0" y="0"/>
          <a:ext cx="0" cy="0"/>
          <a:chOff x="0" y="0"/>
          <a:chExt cx="0" cy="0"/>
        </a:xfrm>
      </p:grpSpPr>
      <p:sp>
        <p:nvSpPr>
          <p:cNvPr id="1056" name="Google Shape;1056;p50"/>
          <p:cNvSpPr txBox="1"/>
          <p:nvPr>
            <p:ph type="title"/>
          </p:nvPr>
        </p:nvSpPr>
        <p:spPr>
          <a:xfrm>
            <a:off x="838200" y="2001807"/>
            <a:ext cx="10515600" cy="2317513"/>
          </a:xfrm>
          <a:prstGeom prst="rect">
            <a:avLst/>
          </a:prstGeom>
          <a:solidFill>
            <a:srgbClr val="FFFFFF">
              <a:alpha val="84705"/>
            </a:srgbClr>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Black"/>
              <a:buNone/>
            </a:pPr>
            <a:r>
              <a:rPr lang="sl-SI"/>
              <a:t>FAZIT UND AUSBLICK</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 name="Shape 1061"/>
        <p:cNvGrpSpPr/>
        <p:nvPr/>
      </p:nvGrpSpPr>
      <p:grpSpPr>
        <a:xfrm>
          <a:off x="0" y="0"/>
          <a:ext cx="0" cy="0"/>
          <a:chOff x="0" y="0"/>
          <a:chExt cx="0" cy="0"/>
        </a:xfrm>
      </p:grpSpPr>
      <p:grpSp>
        <p:nvGrpSpPr>
          <p:cNvPr id="1062" name="Google Shape;1062;p51"/>
          <p:cNvGrpSpPr/>
          <p:nvPr/>
        </p:nvGrpSpPr>
        <p:grpSpPr>
          <a:xfrm rot="377560">
            <a:off x="609395" y="1170511"/>
            <a:ext cx="3358087" cy="2955833"/>
            <a:chOff x="9296400" y="112712"/>
            <a:chExt cx="2562225" cy="2725738"/>
          </a:xfrm>
        </p:grpSpPr>
        <p:sp>
          <p:nvSpPr>
            <p:cNvPr id="1063" name="Google Shape;1063;p51"/>
            <p:cNvSpPr/>
            <p:nvPr/>
          </p:nvSpPr>
          <p:spPr>
            <a:xfrm>
              <a:off x="9296400" y="112712"/>
              <a:ext cx="2562225" cy="2651125"/>
            </a:xfrm>
            <a:prstGeom prst="foldedCorner">
              <a:avLst>
                <a:gd fmla="val 16667" name="adj"/>
              </a:avLst>
            </a:prstGeom>
            <a:solidFill>
              <a:srgbClr val="92D05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64" name="Google Shape;1064;p51"/>
            <p:cNvSpPr txBox="1"/>
            <p:nvPr/>
          </p:nvSpPr>
          <p:spPr>
            <a:xfrm>
              <a:off x="9382125" y="187325"/>
              <a:ext cx="2427260" cy="2651125"/>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42ACE6"/>
                </a:buClr>
                <a:buSzPts val="3000"/>
                <a:buFont typeface="Noto Sans Symbols"/>
                <a:buNone/>
              </a:pPr>
              <a:r>
                <a:rPr lang="sl-SI" sz="3000">
                  <a:solidFill>
                    <a:srgbClr val="000000"/>
                  </a:solidFill>
                  <a:latin typeface="Arial"/>
                  <a:ea typeface="Arial"/>
                  <a:cs typeface="Arial"/>
                  <a:sym typeface="Arial"/>
                </a:rPr>
                <a:t>Was nehmen Sie aus der heutigen Einheit mit?</a:t>
              </a:r>
              <a:endParaRPr/>
            </a:p>
            <a:p>
              <a:pPr indent="0" lvl="0" marL="0" marR="0" rtl="0" algn="ctr">
                <a:lnSpc>
                  <a:spcPct val="90000"/>
                </a:lnSpc>
                <a:spcBef>
                  <a:spcPts val="1000"/>
                </a:spcBef>
                <a:spcAft>
                  <a:spcPts val="0"/>
                </a:spcAft>
                <a:buClr>
                  <a:srgbClr val="42ACE6"/>
                </a:buClr>
                <a:buSzPts val="3000"/>
                <a:buFont typeface="Noto Sans Symbols"/>
                <a:buNone/>
              </a:pPr>
              <a:r>
                <a:rPr lang="sl-SI" sz="3000">
                  <a:solidFill>
                    <a:srgbClr val="000000"/>
                  </a:solidFill>
                  <a:latin typeface="Arial"/>
                  <a:ea typeface="Arial"/>
                  <a:cs typeface="Arial"/>
                  <a:sym typeface="Arial"/>
                </a:rPr>
                <a:t>Was war interessant und neu?</a:t>
              </a:r>
              <a:endParaRPr/>
            </a:p>
          </p:txBody>
        </p:sp>
      </p:grpSp>
      <p:grpSp>
        <p:nvGrpSpPr>
          <p:cNvPr id="1065" name="Google Shape;1065;p51"/>
          <p:cNvGrpSpPr/>
          <p:nvPr/>
        </p:nvGrpSpPr>
        <p:grpSpPr>
          <a:xfrm rot="152791">
            <a:off x="8116996" y="1217657"/>
            <a:ext cx="3358087" cy="2955833"/>
            <a:chOff x="9296400" y="112712"/>
            <a:chExt cx="2562225" cy="2725738"/>
          </a:xfrm>
        </p:grpSpPr>
        <p:sp>
          <p:nvSpPr>
            <p:cNvPr id="1066" name="Google Shape;1066;p51"/>
            <p:cNvSpPr/>
            <p:nvPr/>
          </p:nvSpPr>
          <p:spPr>
            <a:xfrm>
              <a:off x="9296400" y="112712"/>
              <a:ext cx="2562225" cy="2651125"/>
            </a:xfrm>
            <a:prstGeom prst="foldedCorner">
              <a:avLst>
                <a:gd fmla="val 16667" name="adj"/>
              </a:avLst>
            </a:prstGeom>
            <a:solidFill>
              <a:srgbClr val="FF000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67" name="Google Shape;1067;p51"/>
            <p:cNvSpPr txBox="1"/>
            <p:nvPr/>
          </p:nvSpPr>
          <p:spPr>
            <a:xfrm>
              <a:off x="9382125" y="187325"/>
              <a:ext cx="2427260" cy="2651125"/>
            </a:xfrm>
            <a:prstGeom prst="rect">
              <a:avLst/>
            </a:prstGeom>
            <a:noFill/>
            <a:ln>
              <a:noFill/>
            </a:ln>
          </p:spPr>
          <p:txBody>
            <a:bodyPr anchorCtr="0" anchor="ctr" bIns="45700" lIns="91425" spcFirstLastPara="1" rIns="91425" wrap="square" tIns="45700">
              <a:normAutofit lnSpcReduction="10000"/>
            </a:bodyPr>
            <a:lstStyle/>
            <a:p>
              <a:pPr indent="0" lvl="0" marL="0" marR="0" rtl="0" algn="ctr">
                <a:lnSpc>
                  <a:spcPct val="90000"/>
                </a:lnSpc>
                <a:spcBef>
                  <a:spcPts val="0"/>
                </a:spcBef>
                <a:spcAft>
                  <a:spcPts val="0"/>
                </a:spcAft>
                <a:buClr>
                  <a:srgbClr val="42ACE6"/>
                </a:buClr>
                <a:buSzPts val="3000"/>
                <a:buFont typeface="Noto Sans Symbols"/>
                <a:buNone/>
              </a:pPr>
              <a:r>
                <a:rPr lang="sl-SI" sz="3000">
                  <a:solidFill>
                    <a:srgbClr val="000000"/>
                  </a:solidFill>
                  <a:latin typeface="Arial"/>
                  <a:ea typeface="Arial"/>
                  <a:cs typeface="Arial"/>
                  <a:sym typeface="Arial"/>
                </a:rPr>
                <a:t>Welche DLT-Hardware ist für Ihren WBL-Kontext überhaupt nicht geeignet?</a:t>
              </a:r>
              <a:endParaRPr/>
            </a:p>
            <a:p>
              <a:pPr indent="0" lvl="0" marL="0" marR="0" rtl="0" algn="ctr">
                <a:lnSpc>
                  <a:spcPct val="90000"/>
                </a:lnSpc>
                <a:spcBef>
                  <a:spcPts val="1000"/>
                </a:spcBef>
                <a:spcAft>
                  <a:spcPts val="0"/>
                </a:spcAft>
                <a:buClr>
                  <a:srgbClr val="42ACE6"/>
                </a:buClr>
                <a:buSzPts val="3000"/>
                <a:buFont typeface="Noto Sans Symbols"/>
                <a:buNone/>
              </a:pPr>
              <a:r>
                <a:rPr lang="sl-SI" sz="3000">
                  <a:solidFill>
                    <a:srgbClr val="000000"/>
                  </a:solidFill>
                  <a:latin typeface="Arial"/>
                  <a:ea typeface="Arial"/>
                  <a:cs typeface="Arial"/>
                  <a:sym typeface="Arial"/>
                </a:rPr>
                <a:t>Warum?</a:t>
              </a:r>
              <a:endParaRPr/>
            </a:p>
          </p:txBody>
        </p:sp>
      </p:grpSp>
      <p:grpSp>
        <p:nvGrpSpPr>
          <p:cNvPr id="1068" name="Google Shape;1068;p51"/>
          <p:cNvGrpSpPr/>
          <p:nvPr/>
        </p:nvGrpSpPr>
        <p:grpSpPr>
          <a:xfrm rot="-687055">
            <a:off x="4416957" y="2652978"/>
            <a:ext cx="3358087" cy="2955833"/>
            <a:chOff x="9177200" y="-144695"/>
            <a:chExt cx="2562225" cy="2725738"/>
          </a:xfrm>
        </p:grpSpPr>
        <p:sp>
          <p:nvSpPr>
            <p:cNvPr id="1069" name="Google Shape;1069;p51"/>
            <p:cNvSpPr/>
            <p:nvPr/>
          </p:nvSpPr>
          <p:spPr>
            <a:xfrm>
              <a:off x="9177200" y="-144695"/>
              <a:ext cx="2562225" cy="2651125"/>
            </a:xfrm>
            <a:prstGeom prst="foldedCorner">
              <a:avLst>
                <a:gd fmla="val 16667" name="adj"/>
              </a:avLst>
            </a:prstGeom>
            <a:solidFill>
              <a:srgbClr val="FFFF0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70" name="Google Shape;1070;p51"/>
            <p:cNvSpPr txBox="1"/>
            <p:nvPr/>
          </p:nvSpPr>
          <p:spPr>
            <a:xfrm>
              <a:off x="9262924" y="-70082"/>
              <a:ext cx="2427260" cy="2651125"/>
            </a:xfrm>
            <a:prstGeom prst="rect">
              <a:avLst/>
            </a:prstGeom>
            <a:noFill/>
            <a:ln>
              <a:noFill/>
            </a:ln>
          </p:spPr>
          <p:txBody>
            <a:bodyPr anchorCtr="0" anchor="ctr" bIns="45700" lIns="91425" spcFirstLastPara="1" rIns="91425" wrap="square" tIns="45700">
              <a:normAutofit lnSpcReduction="10000"/>
            </a:bodyPr>
            <a:lstStyle/>
            <a:p>
              <a:pPr indent="0" lvl="0" marL="0" marR="0" rtl="0" algn="ctr">
                <a:lnSpc>
                  <a:spcPct val="90000"/>
                </a:lnSpc>
                <a:spcBef>
                  <a:spcPts val="0"/>
                </a:spcBef>
                <a:spcAft>
                  <a:spcPts val="0"/>
                </a:spcAft>
                <a:buClr>
                  <a:srgbClr val="42ACE6"/>
                </a:buClr>
                <a:buSzPts val="3000"/>
                <a:buFont typeface="Noto Sans Symbols"/>
                <a:buNone/>
              </a:pPr>
              <a:r>
                <a:rPr lang="sl-SI" sz="3000">
                  <a:solidFill>
                    <a:srgbClr val="000000"/>
                  </a:solidFill>
                  <a:latin typeface="Arial"/>
                  <a:ea typeface="Arial"/>
                  <a:cs typeface="Arial"/>
                  <a:sym typeface="Arial"/>
                </a:rPr>
                <a:t>Welche DLT-Hardware ist für Sie am besten geeignet?</a:t>
              </a:r>
              <a:endParaRPr/>
            </a:p>
            <a:p>
              <a:pPr indent="0" lvl="0" marL="0" marR="0" rtl="0" algn="ctr">
                <a:lnSpc>
                  <a:spcPct val="90000"/>
                </a:lnSpc>
                <a:spcBef>
                  <a:spcPts val="1000"/>
                </a:spcBef>
                <a:spcAft>
                  <a:spcPts val="0"/>
                </a:spcAft>
                <a:buClr>
                  <a:srgbClr val="42ACE6"/>
                </a:buClr>
                <a:buSzPts val="3000"/>
                <a:buFont typeface="Noto Sans Symbols"/>
                <a:buNone/>
              </a:pPr>
              <a:r>
                <a:rPr lang="sl-SI" sz="3000">
                  <a:solidFill>
                    <a:srgbClr val="000000"/>
                  </a:solidFill>
                  <a:latin typeface="Arial"/>
                  <a:ea typeface="Arial"/>
                  <a:cs typeface="Arial"/>
                  <a:sym typeface="Arial"/>
                </a:rPr>
                <a:t>Welche würden Sie gerne in Zukunft nutzen?</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062"/>
                                        </p:tgtEl>
                                        <p:attrNameLst>
                                          <p:attrName>style.visibility</p:attrName>
                                        </p:attrNameLst>
                                      </p:cBhvr>
                                      <p:to>
                                        <p:strVal val="visible"/>
                                      </p:to>
                                    </p:set>
                                    <p:anim calcmode="lin" valueType="num">
                                      <p:cBhvr additive="base">
                                        <p:cTn dur="500"/>
                                        <p:tgtEl>
                                          <p:spTgt spid="106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068"/>
                                        </p:tgtEl>
                                        <p:attrNameLst>
                                          <p:attrName>style.visibility</p:attrName>
                                        </p:attrNameLst>
                                      </p:cBhvr>
                                      <p:to>
                                        <p:strVal val="visible"/>
                                      </p:to>
                                    </p:set>
                                    <p:anim calcmode="lin" valueType="num">
                                      <p:cBhvr additive="base">
                                        <p:cTn dur="500"/>
                                        <p:tgtEl>
                                          <p:spTgt spid="106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065"/>
                                        </p:tgtEl>
                                        <p:attrNameLst>
                                          <p:attrName>style.visibility</p:attrName>
                                        </p:attrNameLst>
                                      </p:cBhvr>
                                      <p:to>
                                        <p:strVal val="visible"/>
                                      </p:to>
                                    </p:set>
                                    <p:anim calcmode="lin" valueType="num">
                                      <p:cBhvr additive="base">
                                        <p:cTn dur="500"/>
                                        <p:tgtEl>
                                          <p:spTgt spid="106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4" name="Shape 1074"/>
        <p:cNvGrpSpPr/>
        <p:nvPr/>
      </p:nvGrpSpPr>
      <p:grpSpPr>
        <a:xfrm>
          <a:off x="0" y="0"/>
          <a:ext cx="0" cy="0"/>
          <a:chOff x="0" y="0"/>
          <a:chExt cx="0" cy="0"/>
        </a:xfrm>
      </p:grpSpPr>
      <p:sp>
        <p:nvSpPr>
          <p:cNvPr id="1075" name="Google Shape;1075;p52"/>
          <p:cNvSpPr txBox="1"/>
          <p:nvPr>
            <p:ph type="title"/>
          </p:nvPr>
        </p:nvSpPr>
        <p:spPr>
          <a:xfrm>
            <a:off x="853107" y="1309829"/>
            <a:ext cx="10515600" cy="2317513"/>
          </a:xfrm>
          <a:prstGeom prst="rect">
            <a:avLst/>
          </a:prstGeom>
          <a:solidFill>
            <a:srgbClr val="FFFFFF">
              <a:alpha val="84705"/>
            </a:srgbClr>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Black"/>
              <a:buNone/>
            </a:pPr>
            <a:r>
              <a:rPr lang="sl-SI">
                <a:latin typeface="Arial Black"/>
                <a:ea typeface="Arial Black"/>
                <a:cs typeface="Arial Black"/>
                <a:sym typeface="Arial Black"/>
              </a:rPr>
              <a:t>AUSBLICK AUF DIE </a:t>
            </a:r>
            <a:br>
              <a:rPr lang="sl-SI">
                <a:latin typeface="Arial Black"/>
                <a:ea typeface="Arial Black"/>
                <a:cs typeface="Arial Black"/>
                <a:sym typeface="Arial Black"/>
              </a:rPr>
            </a:br>
            <a:r>
              <a:rPr lang="sl-SI">
                <a:latin typeface="Arial Black"/>
                <a:ea typeface="Arial Black"/>
                <a:cs typeface="Arial Black"/>
                <a:sym typeface="Arial Black"/>
              </a:rPr>
              <a:t>SGL-PHASE</a:t>
            </a:r>
            <a:endParaRPr>
              <a:latin typeface="Arial Black"/>
              <a:ea typeface="Arial Black"/>
              <a:cs typeface="Arial Black"/>
              <a:sym typeface="Arial Black"/>
            </a:endParaRPr>
          </a:p>
        </p:txBody>
      </p:sp>
      <p:sp>
        <p:nvSpPr>
          <p:cNvPr id="1076" name="Google Shape;1076;p52"/>
          <p:cNvSpPr txBox="1"/>
          <p:nvPr>
            <p:ph idx="1" type="body"/>
          </p:nvPr>
        </p:nvSpPr>
        <p:spPr>
          <a:xfrm>
            <a:off x="838200" y="3780640"/>
            <a:ext cx="10515600" cy="1500187"/>
          </a:xfrm>
          <a:prstGeom prst="rect">
            <a:avLst/>
          </a:prstGeom>
          <a:solidFill>
            <a:srgbClr val="FFFFFF">
              <a:alpha val="84705"/>
            </a:srgbClr>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None/>
            </a:pPr>
            <a:r>
              <a:rPr lang="sl-SI">
                <a:latin typeface="Arial"/>
                <a:ea typeface="Arial"/>
                <a:cs typeface="Arial"/>
                <a:sym typeface="Arial"/>
              </a:rPr>
              <a:t>Wie können Sie alles, was Sie gelernt haben, in die Praxis umsetzen?</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1" name="Shape 1081"/>
        <p:cNvGrpSpPr/>
        <p:nvPr/>
      </p:nvGrpSpPr>
      <p:grpSpPr>
        <a:xfrm>
          <a:off x="0" y="0"/>
          <a:ext cx="0" cy="0"/>
          <a:chOff x="0" y="0"/>
          <a:chExt cx="0" cy="0"/>
        </a:xfrm>
      </p:grpSpPr>
      <p:sp>
        <p:nvSpPr>
          <p:cNvPr id="1082" name="Google Shape;1082;p53"/>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5400"/>
              <a:buFont typeface="Arial Black"/>
              <a:buNone/>
            </a:pPr>
            <a:r>
              <a:rPr lang="sl-SI" sz="5400">
                <a:latin typeface="Arial Black"/>
                <a:ea typeface="Arial Black"/>
                <a:cs typeface="Arial Black"/>
                <a:sym typeface="Arial Black"/>
              </a:rPr>
              <a:t>SELBSTGESTEUERTES LERNEN</a:t>
            </a:r>
            <a:endParaRPr/>
          </a:p>
        </p:txBody>
      </p:sp>
      <p:sp>
        <p:nvSpPr>
          <p:cNvPr id="1083" name="Google Shape;1083;p53"/>
          <p:cNvSpPr txBox="1"/>
          <p:nvPr>
            <p:ph idx="1" type="body"/>
          </p:nvPr>
        </p:nvSpPr>
        <p:spPr>
          <a:xfrm>
            <a:off x="838200" y="1825625"/>
            <a:ext cx="8054786" cy="4351338"/>
          </a:xfrm>
          <a:prstGeom prst="rect">
            <a:avLst/>
          </a:prstGeom>
          <a:noFill/>
          <a:ln>
            <a:noFill/>
          </a:ln>
        </p:spPr>
        <p:txBody>
          <a:bodyPr anchorCtr="0" anchor="t" bIns="45700" lIns="91425" spcFirstLastPara="1" rIns="91425" wrap="square" tIns="45700">
            <a:normAutofit fontScale="92500"/>
          </a:bodyPr>
          <a:lstStyle/>
          <a:p>
            <a:pPr indent="-355600" lvl="0" marL="355600" rtl="0" algn="l">
              <a:lnSpc>
                <a:spcPct val="90000"/>
              </a:lnSpc>
              <a:spcBef>
                <a:spcPts val="0"/>
              </a:spcBef>
              <a:spcAft>
                <a:spcPts val="0"/>
              </a:spcAft>
              <a:buClr>
                <a:srgbClr val="42ACE6"/>
              </a:buClr>
              <a:buSzPct val="100000"/>
              <a:buFont typeface="Noto Sans Symbols"/>
              <a:buChar char="►"/>
            </a:pPr>
            <a:r>
              <a:rPr lang="sl-SI">
                <a:latin typeface="Arial"/>
                <a:ea typeface="Arial"/>
                <a:cs typeface="Arial"/>
                <a:sym typeface="Arial"/>
              </a:rPr>
              <a:t> Nutzen Sie die Phase des selbstgesteuerten Lernens, um</a:t>
            </a:r>
            <a:endParaRPr/>
          </a:p>
          <a:p>
            <a:pPr indent="-355600" lvl="1" marL="812800" rtl="0" algn="l">
              <a:lnSpc>
                <a:spcPct val="90000"/>
              </a:lnSpc>
              <a:spcBef>
                <a:spcPts val="500"/>
              </a:spcBef>
              <a:spcAft>
                <a:spcPts val="0"/>
              </a:spcAft>
              <a:buSzPct val="100000"/>
              <a:buChar char="▶"/>
            </a:pPr>
            <a:r>
              <a:rPr lang="sl-SI">
                <a:latin typeface="Arial"/>
                <a:ea typeface="Arial"/>
                <a:cs typeface="Arial"/>
                <a:sym typeface="Arial"/>
              </a:rPr>
              <a:t>über die behandelten Themen zu reflektieren</a:t>
            </a:r>
            <a:endParaRPr/>
          </a:p>
          <a:p>
            <a:pPr indent="0" lvl="0" marL="0" rtl="0" algn="l">
              <a:lnSpc>
                <a:spcPct val="90000"/>
              </a:lnSpc>
              <a:spcBef>
                <a:spcPts val="1000"/>
              </a:spcBef>
              <a:spcAft>
                <a:spcPts val="0"/>
              </a:spcAft>
              <a:buSzPct val="100000"/>
              <a:buNone/>
            </a:pPr>
            <a:r>
              <a:rPr lang="sl-SI">
                <a:latin typeface="Arial"/>
                <a:ea typeface="Arial"/>
                <a:cs typeface="Arial"/>
                <a:sym typeface="Arial"/>
              </a:rPr>
              <a:t>	und</a:t>
            </a:r>
            <a:endParaRPr/>
          </a:p>
          <a:p>
            <a:pPr indent="-355600" lvl="1" marL="812800" rtl="0" algn="l">
              <a:lnSpc>
                <a:spcPct val="90000"/>
              </a:lnSpc>
              <a:spcBef>
                <a:spcPts val="500"/>
              </a:spcBef>
              <a:spcAft>
                <a:spcPts val="0"/>
              </a:spcAft>
              <a:buSzPct val="100000"/>
              <a:buChar char="▶"/>
            </a:pPr>
            <a:r>
              <a:rPr lang="sl-SI">
                <a:latin typeface="Arial"/>
                <a:ea typeface="Arial"/>
                <a:cs typeface="Arial"/>
                <a:sym typeface="Arial"/>
              </a:rPr>
              <a:t>die beste DLT-Hardware auszuwählen, die Ihnen zur Verfügung steht, um Ihre WBL-Inhalte zu digitalisieren.</a:t>
            </a:r>
            <a:endParaRPr/>
          </a:p>
          <a:p>
            <a:pPr indent="-191135" lvl="0" marL="355600" rtl="0" algn="l">
              <a:lnSpc>
                <a:spcPct val="90000"/>
              </a:lnSpc>
              <a:spcBef>
                <a:spcPts val="1000"/>
              </a:spcBef>
              <a:spcAft>
                <a:spcPts val="0"/>
              </a:spcAft>
              <a:buClr>
                <a:srgbClr val="42ACE6"/>
              </a:buClr>
              <a:buSzPct val="100000"/>
              <a:buFont typeface="Noto Sans Symbols"/>
              <a:buNone/>
            </a:pPr>
            <a:r>
              <a:t/>
            </a:r>
            <a:endParaRPr>
              <a:latin typeface="Arial"/>
              <a:ea typeface="Arial"/>
              <a:cs typeface="Arial"/>
              <a:sym typeface="Arial"/>
            </a:endParaRPr>
          </a:p>
          <a:p>
            <a:pPr indent="-191135" lvl="0" marL="355600" rtl="0" algn="l">
              <a:lnSpc>
                <a:spcPct val="90000"/>
              </a:lnSpc>
              <a:spcBef>
                <a:spcPts val="1000"/>
              </a:spcBef>
              <a:spcAft>
                <a:spcPts val="0"/>
              </a:spcAft>
              <a:buClr>
                <a:srgbClr val="42ACE6"/>
              </a:buClr>
              <a:buSzPct val="100000"/>
              <a:buFont typeface="Noto Sans Symbols"/>
              <a:buNone/>
            </a:pPr>
            <a:r>
              <a:t/>
            </a:r>
            <a:endParaRPr>
              <a:latin typeface="Arial"/>
              <a:ea typeface="Arial"/>
              <a:cs typeface="Arial"/>
              <a:sym typeface="Arial"/>
            </a:endParaRPr>
          </a:p>
          <a:p>
            <a:pPr indent="-191135" lvl="0" marL="355600" rtl="0" algn="l">
              <a:lnSpc>
                <a:spcPct val="90000"/>
              </a:lnSpc>
              <a:spcBef>
                <a:spcPts val="1000"/>
              </a:spcBef>
              <a:spcAft>
                <a:spcPts val="0"/>
              </a:spcAft>
              <a:buClr>
                <a:srgbClr val="42ACE6"/>
              </a:buClr>
              <a:buSzPct val="100000"/>
              <a:buFont typeface="Noto Sans Symbols"/>
              <a:buNone/>
            </a:pPr>
            <a:r>
              <a:t/>
            </a:r>
            <a:endParaRPr>
              <a:latin typeface="Arial"/>
              <a:ea typeface="Arial"/>
              <a:cs typeface="Arial"/>
              <a:sym typeface="Arial"/>
            </a:endParaRPr>
          </a:p>
          <a:p>
            <a:pPr indent="-355600" lvl="0" marL="355600" rtl="0" algn="l">
              <a:lnSpc>
                <a:spcPct val="90000"/>
              </a:lnSpc>
              <a:spcBef>
                <a:spcPts val="1000"/>
              </a:spcBef>
              <a:spcAft>
                <a:spcPts val="0"/>
              </a:spcAft>
              <a:buClr>
                <a:srgbClr val="42ACE6"/>
              </a:buClr>
              <a:buSzPct val="100000"/>
              <a:buFont typeface="Noto Sans Symbols"/>
              <a:buChar char="►"/>
            </a:pPr>
            <a:r>
              <a:rPr lang="sl-SI">
                <a:latin typeface="Arial"/>
                <a:ea typeface="Arial"/>
                <a:cs typeface="Arial"/>
                <a:sym typeface="Arial"/>
              </a:rPr>
              <a:t>Alle Materialien zu diesem Kurs finden Sie </a:t>
            </a:r>
            <a:r>
              <a:rPr lang="sl-SI">
                <a:solidFill>
                  <a:srgbClr val="FF0000"/>
                </a:solidFill>
                <a:latin typeface="Arial"/>
                <a:ea typeface="Arial"/>
                <a:cs typeface="Arial"/>
                <a:sym typeface="Arial"/>
              </a:rPr>
              <a:t>hier</a:t>
            </a:r>
            <a:r>
              <a:rPr lang="sl-SI">
                <a:latin typeface="Arial"/>
                <a:ea typeface="Arial"/>
                <a:cs typeface="Arial"/>
                <a:sym typeface="Arial"/>
              </a:rPr>
              <a:t>. </a:t>
            </a:r>
            <a:endParaRPr>
              <a:latin typeface="Arial"/>
              <a:ea typeface="Arial"/>
              <a:cs typeface="Arial"/>
              <a:sym typeface="Arial"/>
            </a:endParaRPr>
          </a:p>
        </p:txBody>
      </p:sp>
      <p:grpSp>
        <p:nvGrpSpPr>
          <p:cNvPr id="1084" name="Google Shape;1084;p53"/>
          <p:cNvGrpSpPr/>
          <p:nvPr/>
        </p:nvGrpSpPr>
        <p:grpSpPr>
          <a:xfrm rot="377560">
            <a:off x="9173426" y="2638425"/>
            <a:ext cx="2562225" cy="2725738"/>
            <a:chOff x="9296400" y="112712"/>
            <a:chExt cx="2562225" cy="2725738"/>
          </a:xfrm>
        </p:grpSpPr>
        <p:sp>
          <p:nvSpPr>
            <p:cNvPr id="1085" name="Google Shape;1085;p53"/>
            <p:cNvSpPr/>
            <p:nvPr/>
          </p:nvSpPr>
          <p:spPr>
            <a:xfrm>
              <a:off x="9296400" y="112712"/>
              <a:ext cx="2562225" cy="2651125"/>
            </a:xfrm>
            <a:prstGeom prst="foldedCorner">
              <a:avLst>
                <a:gd fmla="val 16667" name="adj"/>
              </a:avLst>
            </a:prstGeom>
            <a:solidFill>
              <a:srgbClr val="FEE599"/>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86" name="Google Shape;1086;p53"/>
            <p:cNvSpPr txBox="1"/>
            <p:nvPr/>
          </p:nvSpPr>
          <p:spPr>
            <a:xfrm>
              <a:off x="9382125" y="187325"/>
              <a:ext cx="2427260" cy="2651125"/>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42ACE6"/>
                </a:buClr>
                <a:buSzPts val="2800"/>
                <a:buFont typeface="Noto Sans Symbols"/>
                <a:buNone/>
              </a:pPr>
              <a:r>
                <a:rPr lang="sl-SI" sz="2800">
                  <a:solidFill>
                    <a:srgbClr val="000000"/>
                  </a:solidFill>
                  <a:latin typeface="Arial"/>
                  <a:ea typeface="Arial"/>
                  <a:cs typeface="Arial"/>
                  <a:sym typeface="Arial"/>
                </a:rPr>
                <a:t>Nehmen Sie Kontakt auf, wenn Sie weitere Fragen haben!</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3">
                                            <p:txEl>
                                              <p:pRg end="0" st="0"/>
                                            </p:txEl>
                                          </p:spTgt>
                                        </p:tgtEl>
                                        <p:attrNameLst>
                                          <p:attrName>style.visibility</p:attrName>
                                        </p:attrNameLst>
                                      </p:cBhvr>
                                      <p:to>
                                        <p:strVal val="visible"/>
                                      </p:to>
                                    </p:set>
                                    <p:animEffect filter="fade" transition="in">
                                      <p:cBhvr>
                                        <p:cTn dur="500"/>
                                        <p:tgtEl>
                                          <p:spTgt spid="10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3">
                                            <p:txEl>
                                              <p:pRg end="1" st="1"/>
                                            </p:txEl>
                                          </p:spTgt>
                                        </p:tgtEl>
                                        <p:attrNameLst>
                                          <p:attrName>style.visibility</p:attrName>
                                        </p:attrNameLst>
                                      </p:cBhvr>
                                      <p:to>
                                        <p:strVal val="visible"/>
                                      </p:to>
                                    </p:set>
                                    <p:animEffect filter="fade" transition="in">
                                      <p:cBhvr>
                                        <p:cTn dur="500"/>
                                        <p:tgtEl>
                                          <p:spTgt spid="10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3">
                                            <p:txEl>
                                              <p:pRg end="2" st="2"/>
                                            </p:txEl>
                                          </p:spTgt>
                                        </p:tgtEl>
                                        <p:attrNameLst>
                                          <p:attrName>style.visibility</p:attrName>
                                        </p:attrNameLst>
                                      </p:cBhvr>
                                      <p:to>
                                        <p:strVal val="visible"/>
                                      </p:to>
                                    </p:set>
                                    <p:animEffect filter="fade" transition="in">
                                      <p:cBhvr>
                                        <p:cTn dur="500"/>
                                        <p:tgtEl>
                                          <p:spTgt spid="108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3">
                                            <p:txEl>
                                              <p:pRg end="3" st="3"/>
                                            </p:txEl>
                                          </p:spTgt>
                                        </p:tgtEl>
                                        <p:attrNameLst>
                                          <p:attrName>style.visibility</p:attrName>
                                        </p:attrNameLst>
                                      </p:cBhvr>
                                      <p:to>
                                        <p:strVal val="visible"/>
                                      </p:to>
                                    </p:set>
                                    <p:animEffect filter="fade" transition="in">
                                      <p:cBhvr>
                                        <p:cTn dur="500"/>
                                        <p:tgtEl>
                                          <p:spTgt spid="108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3">
                                            <p:txEl>
                                              <p:pRg end="4" st="4"/>
                                            </p:txEl>
                                          </p:spTgt>
                                        </p:tgtEl>
                                        <p:attrNameLst>
                                          <p:attrName>style.visibility</p:attrName>
                                        </p:attrNameLst>
                                      </p:cBhvr>
                                      <p:to>
                                        <p:strVal val="visible"/>
                                      </p:to>
                                    </p:set>
                                    <p:animEffect filter="fade" transition="in">
                                      <p:cBhvr>
                                        <p:cTn dur="500"/>
                                        <p:tgtEl>
                                          <p:spTgt spid="108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3">
                                            <p:txEl>
                                              <p:pRg end="5" st="5"/>
                                            </p:txEl>
                                          </p:spTgt>
                                        </p:tgtEl>
                                        <p:attrNameLst>
                                          <p:attrName>style.visibility</p:attrName>
                                        </p:attrNameLst>
                                      </p:cBhvr>
                                      <p:to>
                                        <p:strVal val="visible"/>
                                      </p:to>
                                    </p:set>
                                    <p:animEffect filter="fade" transition="in">
                                      <p:cBhvr>
                                        <p:cTn dur="500"/>
                                        <p:tgtEl>
                                          <p:spTgt spid="108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3">
                                            <p:txEl>
                                              <p:pRg end="6" st="6"/>
                                            </p:txEl>
                                          </p:spTgt>
                                        </p:tgtEl>
                                        <p:attrNameLst>
                                          <p:attrName>style.visibility</p:attrName>
                                        </p:attrNameLst>
                                      </p:cBhvr>
                                      <p:to>
                                        <p:strVal val="visible"/>
                                      </p:to>
                                    </p:set>
                                    <p:animEffect filter="fade" transition="in">
                                      <p:cBhvr>
                                        <p:cTn dur="500"/>
                                        <p:tgtEl>
                                          <p:spTgt spid="108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3">
                                            <p:txEl>
                                              <p:pRg end="7" st="7"/>
                                            </p:txEl>
                                          </p:spTgt>
                                        </p:tgtEl>
                                        <p:attrNameLst>
                                          <p:attrName>style.visibility</p:attrName>
                                        </p:attrNameLst>
                                      </p:cBhvr>
                                      <p:to>
                                        <p:strVal val="visible"/>
                                      </p:to>
                                    </p:set>
                                    <p:animEffect filter="fade" transition="in">
                                      <p:cBhvr>
                                        <p:cTn dur="500"/>
                                        <p:tgtEl>
                                          <p:spTgt spid="108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4"/>
                                        </p:tgtEl>
                                        <p:attrNameLst>
                                          <p:attrName>style.visibility</p:attrName>
                                        </p:attrNameLst>
                                      </p:cBhvr>
                                      <p:to>
                                        <p:strVal val="visible"/>
                                      </p:to>
                                    </p:set>
                                    <p:animEffect filter="fade" transition="in">
                                      <p:cBhvr>
                                        <p:cTn dur="500"/>
                                        <p:tgtEl>
                                          <p:spTgt spid="10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1" name="Shape 1091"/>
        <p:cNvGrpSpPr/>
        <p:nvPr/>
      </p:nvGrpSpPr>
      <p:grpSpPr>
        <a:xfrm>
          <a:off x="0" y="0"/>
          <a:ext cx="0" cy="0"/>
          <a:chOff x="0" y="0"/>
          <a:chExt cx="0" cy="0"/>
        </a:xfrm>
      </p:grpSpPr>
      <p:sp>
        <p:nvSpPr>
          <p:cNvPr id="1092" name="Google Shape;1092;p54"/>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5400"/>
              <a:buFont typeface="Arial Black"/>
              <a:buNone/>
            </a:pPr>
            <a:r>
              <a:rPr lang="sl-SI" sz="5400">
                <a:latin typeface="Arial Black"/>
                <a:ea typeface="Arial Black"/>
                <a:cs typeface="Arial Black"/>
                <a:sym typeface="Arial Black"/>
              </a:rPr>
              <a:t>SELF-DIRECTED LEARNING</a:t>
            </a:r>
            <a:endParaRPr/>
          </a:p>
        </p:txBody>
      </p:sp>
      <p:sp>
        <p:nvSpPr>
          <p:cNvPr id="1093" name="Google Shape;1093;p54"/>
          <p:cNvSpPr txBox="1"/>
          <p:nvPr>
            <p:ph idx="1" type="body"/>
          </p:nvPr>
        </p:nvSpPr>
        <p:spPr>
          <a:xfrm>
            <a:off x="838200" y="1825625"/>
            <a:ext cx="8054786" cy="4351338"/>
          </a:xfrm>
          <a:prstGeom prst="rect">
            <a:avLst/>
          </a:prstGeom>
          <a:noFill/>
          <a:ln>
            <a:noFill/>
          </a:ln>
        </p:spPr>
        <p:txBody>
          <a:bodyPr anchorCtr="0" anchor="t" bIns="45700" lIns="91425" spcFirstLastPara="1" rIns="91425" wrap="square" tIns="45700">
            <a:normAutofit fontScale="92500" lnSpcReduction="20000"/>
          </a:bodyPr>
          <a:lstStyle/>
          <a:p>
            <a:pPr indent="0" lvl="1" marL="85725" rtl="0" algn="l">
              <a:lnSpc>
                <a:spcPct val="90000"/>
              </a:lnSpc>
              <a:spcBef>
                <a:spcPts val="0"/>
              </a:spcBef>
              <a:spcAft>
                <a:spcPts val="0"/>
              </a:spcAft>
              <a:buSzPct val="100000"/>
              <a:buNone/>
            </a:pPr>
            <a:r>
              <a:rPr b="1" lang="sl-SI">
                <a:latin typeface="Arial"/>
                <a:ea typeface="Arial"/>
                <a:cs typeface="Arial"/>
                <a:sym typeface="Arial"/>
              </a:rPr>
              <a:t>Mögliche Ideen zur Reflexion:</a:t>
            </a:r>
            <a:endParaRPr/>
          </a:p>
          <a:p>
            <a:pPr indent="-355600" lvl="1" marL="812800" rtl="0" algn="l">
              <a:lnSpc>
                <a:spcPct val="90000"/>
              </a:lnSpc>
              <a:spcBef>
                <a:spcPts val="500"/>
              </a:spcBef>
              <a:spcAft>
                <a:spcPts val="0"/>
              </a:spcAft>
              <a:buSzPct val="100000"/>
              <a:buChar char="▶"/>
            </a:pPr>
            <a:r>
              <a:rPr lang="sl-SI">
                <a:latin typeface="Arial"/>
                <a:ea typeface="Arial"/>
                <a:cs typeface="Arial"/>
                <a:sym typeface="Arial"/>
              </a:rPr>
              <a:t>wie verschiedene Hardwaretypen in verschiedenen Lernumgebungen eingesetzt werden und welche Hardware bei der Implementierung von WBL-Inhalten in virtuellen Umgebungen zu wählen ist</a:t>
            </a:r>
            <a:endParaRPr/>
          </a:p>
          <a:p>
            <a:pPr indent="-355600" lvl="1" marL="812800" rtl="0" algn="l">
              <a:lnSpc>
                <a:spcPct val="90000"/>
              </a:lnSpc>
              <a:spcBef>
                <a:spcPts val="500"/>
              </a:spcBef>
              <a:spcAft>
                <a:spcPts val="0"/>
              </a:spcAft>
              <a:buSzPct val="100000"/>
              <a:buChar char="▶"/>
            </a:pPr>
            <a:r>
              <a:rPr lang="sl-SI">
                <a:latin typeface="Arial"/>
                <a:ea typeface="Arial"/>
                <a:cs typeface="Arial"/>
                <a:sym typeface="Arial"/>
              </a:rPr>
              <a:t>welche Alternativen und Möglichkeiten DLTH im Prozess der Virtualisierung von WBL im Vergleich zu F2F bietet</a:t>
            </a:r>
            <a:endParaRPr/>
          </a:p>
          <a:p>
            <a:pPr indent="-355600" lvl="1" marL="812800" rtl="0" algn="l">
              <a:lnSpc>
                <a:spcPct val="90000"/>
              </a:lnSpc>
              <a:spcBef>
                <a:spcPts val="500"/>
              </a:spcBef>
              <a:spcAft>
                <a:spcPts val="0"/>
              </a:spcAft>
              <a:buSzPct val="100000"/>
              <a:buChar char="▶"/>
            </a:pPr>
            <a:r>
              <a:rPr lang="sl-SI">
                <a:latin typeface="Arial"/>
                <a:ea typeface="Arial"/>
                <a:cs typeface="Arial"/>
                <a:sym typeface="Arial"/>
              </a:rPr>
              <a:t>welche Hardwaresysteme für WBL in Ihrem spezifischen Arbeitsumfeld geeignet sind, unter Berücksichtigung der spezifischen Funktionen und des Zwecks</a:t>
            </a:r>
            <a:endParaRPr/>
          </a:p>
          <a:p>
            <a:pPr indent="-355600" lvl="1" marL="812800" rtl="0" algn="l">
              <a:lnSpc>
                <a:spcPct val="90000"/>
              </a:lnSpc>
              <a:spcBef>
                <a:spcPts val="500"/>
              </a:spcBef>
              <a:spcAft>
                <a:spcPts val="0"/>
              </a:spcAft>
              <a:buSzPct val="100000"/>
              <a:buChar char="▶"/>
            </a:pPr>
            <a:r>
              <a:rPr lang="sl-SI">
                <a:latin typeface="Arial"/>
                <a:ea typeface="Arial"/>
                <a:cs typeface="Arial"/>
                <a:sym typeface="Arial"/>
              </a:rPr>
              <a:t>wie sicher Sie im Umgang mit den verschiedenen DLTH-Geräten sind und welche Unterstützung Sie eventuell noch benötigen</a:t>
            </a:r>
            <a:endParaRPr/>
          </a:p>
          <a:p>
            <a:pPr indent="-355600" lvl="1" marL="812800" rtl="0" algn="l">
              <a:lnSpc>
                <a:spcPct val="90000"/>
              </a:lnSpc>
              <a:spcBef>
                <a:spcPts val="500"/>
              </a:spcBef>
              <a:spcAft>
                <a:spcPts val="0"/>
              </a:spcAft>
              <a:buSzPct val="100000"/>
              <a:buChar char="▶"/>
            </a:pPr>
            <a:r>
              <a:rPr lang="sl-SI">
                <a:latin typeface="Arial"/>
                <a:ea typeface="Arial"/>
                <a:cs typeface="Arial"/>
                <a:sym typeface="Arial"/>
              </a:rPr>
              <a:t>welche möglichen Herausforderungen bei der Nutzung von DLTH auftreten können und wie Sie sich und Ihre Lernenden darauf vorbereiten können</a:t>
            </a:r>
            <a:endParaRPr>
              <a:latin typeface="Arial"/>
              <a:ea typeface="Arial"/>
              <a:cs typeface="Arial"/>
              <a:sym typeface="Arial"/>
            </a:endParaRPr>
          </a:p>
        </p:txBody>
      </p:sp>
      <p:grpSp>
        <p:nvGrpSpPr>
          <p:cNvPr id="1094" name="Google Shape;1094;p54"/>
          <p:cNvGrpSpPr/>
          <p:nvPr/>
        </p:nvGrpSpPr>
        <p:grpSpPr>
          <a:xfrm rot="377560">
            <a:off x="9173426" y="2638425"/>
            <a:ext cx="2562225" cy="2725738"/>
            <a:chOff x="9296400" y="112712"/>
            <a:chExt cx="2562225" cy="2725738"/>
          </a:xfrm>
        </p:grpSpPr>
        <p:sp>
          <p:nvSpPr>
            <p:cNvPr id="1095" name="Google Shape;1095;p54"/>
            <p:cNvSpPr/>
            <p:nvPr/>
          </p:nvSpPr>
          <p:spPr>
            <a:xfrm>
              <a:off x="9296400" y="112712"/>
              <a:ext cx="2562225" cy="2651125"/>
            </a:xfrm>
            <a:prstGeom prst="foldedCorner">
              <a:avLst>
                <a:gd fmla="val 16667" name="adj"/>
              </a:avLst>
            </a:prstGeom>
            <a:solidFill>
              <a:srgbClr val="FEE599"/>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96" name="Google Shape;1096;p54"/>
            <p:cNvSpPr txBox="1"/>
            <p:nvPr/>
          </p:nvSpPr>
          <p:spPr>
            <a:xfrm>
              <a:off x="9382125" y="187325"/>
              <a:ext cx="2427260" cy="2651125"/>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42ACE6"/>
                </a:buClr>
                <a:buSzPts val="2800"/>
                <a:buFont typeface="Noto Sans Symbols"/>
                <a:buNone/>
              </a:pPr>
              <a:r>
                <a:rPr lang="sl-SI" sz="2800">
                  <a:solidFill>
                    <a:srgbClr val="000000"/>
                  </a:solidFill>
                  <a:latin typeface="Arial"/>
                  <a:ea typeface="Arial"/>
                  <a:cs typeface="Arial"/>
                  <a:sym typeface="Arial"/>
                </a:rPr>
                <a:t>Nehmen Sie Kontakt auf, wenn Sie weitere Fragen haben!</a:t>
              </a:r>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0" name="Shape 1100"/>
        <p:cNvGrpSpPr/>
        <p:nvPr/>
      </p:nvGrpSpPr>
      <p:grpSpPr>
        <a:xfrm>
          <a:off x="0" y="0"/>
          <a:ext cx="0" cy="0"/>
          <a:chOff x="0" y="0"/>
          <a:chExt cx="0" cy="0"/>
        </a:xfrm>
      </p:grpSpPr>
      <p:sp>
        <p:nvSpPr>
          <p:cNvPr id="1101" name="Google Shape;1101;p55"/>
          <p:cNvSpPr txBox="1"/>
          <p:nvPr>
            <p:ph type="title"/>
          </p:nvPr>
        </p:nvSpPr>
        <p:spPr>
          <a:xfrm>
            <a:off x="853107" y="1309829"/>
            <a:ext cx="10515600" cy="2317513"/>
          </a:xfrm>
          <a:prstGeom prst="rect">
            <a:avLst/>
          </a:prstGeom>
          <a:solidFill>
            <a:srgbClr val="FFFFFF">
              <a:alpha val="84705"/>
            </a:srgbClr>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Black"/>
              <a:buNone/>
            </a:pPr>
            <a:r>
              <a:rPr lang="sl-SI">
                <a:latin typeface="Arial Black"/>
                <a:ea typeface="Arial Black"/>
                <a:cs typeface="Arial Black"/>
                <a:sym typeface="Arial Black"/>
              </a:rPr>
              <a:t>VIELEN DANK!</a:t>
            </a:r>
            <a:endParaRPr>
              <a:latin typeface="Arial Black"/>
              <a:ea typeface="Arial Black"/>
              <a:cs typeface="Arial Black"/>
              <a:sym typeface="Arial Black"/>
            </a:endParaRPr>
          </a:p>
        </p:txBody>
      </p:sp>
      <p:sp>
        <p:nvSpPr>
          <p:cNvPr id="1102" name="Google Shape;1102;p55"/>
          <p:cNvSpPr txBox="1"/>
          <p:nvPr>
            <p:ph idx="1" type="body"/>
          </p:nvPr>
        </p:nvSpPr>
        <p:spPr>
          <a:xfrm>
            <a:off x="838200" y="3780640"/>
            <a:ext cx="10515600" cy="1500187"/>
          </a:xfrm>
          <a:prstGeom prst="rect">
            <a:avLst/>
          </a:prstGeom>
          <a:solidFill>
            <a:srgbClr val="FFFFFF">
              <a:alpha val="84705"/>
            </a:srgbClr>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None/>
            </a:pPr>
            <a:r>
              <a:rPr lang="sl-SI">
                <a:latin typeface="Arial"/>
                <a:ea typeface="Arial"/>
                <a:cs typeface="Arial"/>
                <a:sym typeface="Arial"/>
              </a:rPr>
              <a:t>Mehr Informationen unter </a:t>
            </a:r>
            <a:br>
              <a:rPr lang="sl-SI">
                <a:latin typeface="Arial"/>
                <a:ea typeface="Arial"/>
                <a:cs typeface="Arial"/>
                <a:sym typeface="Arial"/>
              </a:rPr>
            </a:br>
            <a:r>
              <a:rPr lang="sl-SI" u="sng">
                <a:solidFill>
                  <a:schemeClr val="hlink"/>
                </a:solidFill>
                <a:latin typeface="Arial"/>
                <a:ea typeface="Arial"/>
                <a:cs typeface="Arial"/>
                <a:sym typeface="Arial"/>
                <a:hlinkClick r:id="rId3"/>
              </a:rPr>
              <a:t>www.wbl-goes-virtual.eu</a:t>
            </a:r>
            <a:r>
              <a:rPr lang="sl-SI">
                <a:latin typeface="Arial"/>
                <a:ea typeface="Arial"/>
                <a:cs typeface="Arial"/>
                <a:sym typeface="Arial"/>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6"/>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WIE SIND WBL-SETTINGS ZU VERGLEICHEN?</a:t>
            </a:r>
            <a:endParaRPr/>
          </a:p>
        </p:txBody>
      </p:sp>
      <p:sp>
        <p:nvSpPr>
          <p:cNvPr id="148" name="Google Shape;148;p6"/>
          <p:cNvSpPr/>
          <p:nvPr/>
        </p:nvSpPr>
        <p:spPr>
          <a:xfrm>
            <a:off x="764386" y="1851495"/>
            <a:ext cx="5110425" cy="3567163"/>
          </a:xfrm>
          <a:prstGeom prst="wedgeEllipseCallout">
            <a:avLst>
              <a:gd fmla="val 40328" name="adj1"/>
              <a:gd fmla="val 71650" name="adj2"/>
            </a:avLst>
          </a:prstGeom>
          <a:solidFill>
            <a:srgbClr val="81DDFC">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49" name="Google Shape;149;p6"/>
          <p:cNvSpPr txBox="1"/>
          <p:nvPr/>
        </p:nvSpPr>
        <p:spPr>
          <a:xfrm>
            <a:off x="1566692" y="2973354"/>
            <a:ext cx="3505812"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sl-SI" sz="4000" u="none" cap="none" strike="noStrike">
                <a:solidFill>
                  <a:srgbClr val="81DDFC"/>
                </a:solidFill>
                <a:latin typeface="Arial Black"/>
                <a:ea typeface="Arial Black"/>
                <a:cs typeface="Arial Black"/>
                <a:sym typeface="Arial Black"/>
              </a:rPr>
              <a:t>PRÄSENZ-LERNEN</a:t>
            </a:r>
            <a:endParaRPr b="0" i="0" sz="4000" u="none" cap="none" strike="noStrike">
              <a:solidFill>
                <a:schemeClr val="dk1"/>
              </a:solidFill>
              <a:latin typeface="Arial"/>
              <a:ea typeface="Arial"/>
              <a:cs typeface="Arial"/>
              <a:sym typeface="Arial"/>
            </a:endParaRPr>
          </a:p>
        </p:txBody>
      </p:sp>
      <p:sp>
        <p:nvSpPr>
          <p:cNvPr id="150" name="Google Shape;150;p6"/>
          <p:cNvSpPr/>
          <p:nvPr/>
        </p:nvSpPr>
        <p:spPr>
          <a:xfrm>
            <a:off x="6317190" y="1851494"/>
            <a:ext cx="5036610" cy="3567163"/>
          </a:xfrm>
          <a:prstGeom prst="wedgeRoundRectCallout">
            <a:avLst>
              <a:gd fmla="val -40681" name="adj1"/>
              <a:gd fmla="val 72898" name="adj2"/>
              <a:gd fmla="val 16667" name="adj3"/>
            </a:avLst>
          </a:prstGeom>
          <a:solidFill>
            <a:srgbClr val="BFE38F">
              <a:alpha val="29803"/>
            </a:srgbClr>
          </a:solidFill>
          <a:ln cap="flat" cmpd="sng" w="38100">
            <a:solidFill>
              <a:srgbClr val="BFE38F"/>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51" name="Google Shape;151;p6"/>
          <p:cNvSpPr txBox="1"/>
          <p:nvPr/>
        </p:nvSpPr>
        <p:spPr>
          <a:xfrm>
            <a:off x="6436647" y="2973355"/>
            <a:ext cx="4797695"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sl-SI" sz="4000" u="none" cap="none" strike="noStrike">
                <a:solidFill>
                  <a:srgbClr val="BFE38F"/>
                </a:solidFill>
                <a:latin typeface="Arial Black"/>
                <a:ea typeface="Arial Black"/>
                <a:cs typeface="Arial Black"/>
                <a:sym typeface="Arial Black"/>
              </a:rPr>
              <a:t>VIRTUELLES LERNEN</a:t>
            </a:r>
            <a:endParaRPr b="0" i="0" sz="4000" u="none" cap="none" strike="noStrike">
              <a:solidFill>
                <a:srgbClr val="BFE38F"/>
              </a:solidFill>
              <a:latin typeface="Arial Black"/>
              <a:ea typeface="Arial Black"/>
              <a:cs typeface="Arial Black"/>
              <a:sym typeface="Arial Bla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0" st="0"/>
                                            </p:txEl>
                                          </p:spTgt>
                                        </p:tgtEl>
                                        <p:attrNameLst>
                                          <p:attrName>style.visibility</p:attrName>
                                        </p:attrNameLst>
                                      </p:cBhvr>
                                      <p:to>
                                        <p:strVal val="visible"/>
                                      </p:to>
                                    </p:set>
                                    <p:animEffect filter="fade" transition="in">
                                      <p:cBhvr>
                                        <p:cTn dur="500"/>
                                        <p:tgtEl>
                                          <p:spTgt spid="14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animEffect filter="fade" transition="in">
                                      <p:cBhvr>
                                        <p:cTn dur="500"/>
                                        <p:tgtEl>
                                          <p:spTgt spid="15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7"/>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VERÄNDERUNGEN UND TRENDS IN WBL</a:t>
            </a:r>
            <a:endParaRPr/>
          </a:p>
        </p:txBody>
      </p:sp>
      <p:sp>
        <p:nvSpPr>
          <p:cNvPr id="158" name="Google Shape;158;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55600" lvl="0" marL="355600" rtl="0" algn="l">
              <a:lnSpc>
                <a:spcPct val="90000"/>
              </a:lnSpc>
              <a:spcBef>
                <a:spcPts val="0"/>
              </a:spcBef>
              <a:spcAft>
                <a:spcPts val="0"/>
              </a:spcAft>
              <a:buClr>
                <a:srgbClr val="42ACE6"/>
              </a:buClr>
              <a:buSzPts val="2400"/>
              <a:buFont typeface="Noto Sans Symbols"/>
              <a:buChar char="►"/>
            </a:pPr>
            <a:r>
              <a:rPr lang="sl-SI" sz="2400"/>
              <a:t>Welche Erfahrungen haben Sie mit dem Trend zur Digitalisierung in Ihrem Arbeitsumfeld gemacht?</a:t>
            </a:r>
            <a:endParaRPr/>
          </a:p>
          <a:p>
            <a:pPr indent="-355600" lvl="0" marL="355600" rtl="0" algn="l">
              <a:lnSpc>
                <a:spcPct val="90000"/>
              </a:lnSpc>
              <a:spcBef>
                <a:spcPts val="1000"/>
              </a:spcBef>
              <a:spcAft>
                <a:spcPts val="0"/>
              </a:spcAft>
              <a:buClr>
                <a:srgbClr val="42ACE6"/>
              </a:buClr>
              <a:buSzPts val="2400"/>
              <a:buFont typeface="Noto Sans Symbols"/>
              <a:buChar char="►"/>
            </a:pPr>
            <a:r>
              <a:rPr lang="sl-SI" sz="2400"/>
              <a:t>Welche Anpassungen an Ihr Arbeitsumfeld hat COVID in Bezug auf WBL mit sich gebracht?</a:t>
            </a:r>
            <a:endParaRPr/>
          </a:p>
          <a:p>
            <a:pPr indent="-203200" lvl="0" marL="355600" rtl="0" algn="l">
              <a:lnSpc>
                <a:spcPct val="90000"/>
              </a:lnSpc>
              <a:spcBef>
                <a:spcPts val="1000"/>
              </a:spcBef>
              <a:spcAft>
                <a:spcPts val="0"/>
              </a:spcAft>
              <a:buClr>
                <a:srgbClr val="42ACE6"/>
              </a:buClr>
              <a:buSzPts val="2400"/>
              <a:buFont typeface="Noto Sans Symbols"/>
              <a:buNone/>
            </a:pPr>
            <a:r>
              <a:t/>
            </a:r>
            <a:endParaRPr sz="2400"/>
          </a:p>
          <a:p>
            <a:pPr indent="-355600" lvl="0" marL="355600" rtl="0" algn="l">
              <a:lnSpc>
                <a:spcPct val="90000"/>
              </a:lnSpc>
              <a:spcBef>
                <a:spcPts val="1000"/>
              </a:spcBef>
              <a:spcAft>
                <a:spcPts val="0"/>
              </a:spcAft>
              <a:buClr>
                <a:srgbClr val="42ACE6"/>
              </a:buClr>
              <a:buSzPts val="2000"/>
              <a:buFont typeface="Noto Sans Symbols"/>
              <a:buChar char="►"/>
            </a:pPr>
            <a:r>
              <a:rPr i="1" lang="sl-SI" sz="2000"/>
              <a:t>„Wie wird die Hochschulbildung in fünf Jahren aussehen – </a:t>
            </a:r>
            <a:br>
              <a:rPr i="1" lang="sl-SI" sz="2000"/>
            </a:br>
            <a:r>
              <a:rPr i="1" lang="sl-SI" sz="2000"/>
              <a:t>überwiegend persönlich, überwiegend online oder gemischt?“</a:t>
            </a:r>
            <a:br>
              <a:rPr i="1" lang="sl-SI" sz="2000"/>
            </a:br>
            <a:r>
              <a:rPr i="1" lang="sl-SI" sz="2000"/>
              <a:t>Weltwirtschaftsforum (Ipsos) globale Umfrage</a:t>
            </a:r>
            <a:endParaRPr/>
          </a:p>
          <a:p>
            <a:pPr indent="-203200" lvl="0" marL="355600" rtl="0" algn="l">
              <a:lnSpc>
                <a:spcPct val="90000"/>
              </a:lnSpc>
              <a:spcBef>
                <a:spcPts val="1000"/>
              </a:spcBef>
              <a:spcAft>
                <a:spcPts val="0"/>
              </a:spcAft>
              <a:buClr>
                <a:srgbClr val="42ACE6"/>
              </a:buClr>
              <a:buSzPts val="2400"/>
              <a:buFont typeface="Noto Sans Symbols"/>
              <a:buNone/>
            </a:pPr>
            <a:r>
              <a:t/>
            </a:r>
            <a:endParaRPr sz="2400"/>
          </a:p>
          <a:p>
            <a:pPr indent="-355600" lvl="0" marL="355600" rtl="0" algn="l">
              <a:lnSpc>
                <a:spcPct val="90000"/>
              </a:lnSpc>
              <a:spcBef>
                <a:spcPts val="1000"/>
              </a:spcBef>
              <a:spcAft>
                <a:spcPts val="0"/>
              </a:spcAft>
              <a:buClr>
                <a:srgbClr val="42ACE6"/>
              </a:buClr>
              <a:buSzPts val="2400"/>
              <a:buFont typeface="Noto Sans Symbols"/>
              <a:buChar char="►"/>
            </a:pPr>
            <a:r>
              <a:rPr lang="sl-SI" sz="2400"/>
              <a:t>Ist e-learning die Zukunft der Bildung?</a:t>
            </a:r>
            <a:endParaRPr/>
          </a:p>
          <a:p>
            <a:pPr indent="-355600" lvl="1" marL="812800" rtl="0" algn="l">
              <a:lnSpc>
                <a:spcPct val="90000"/>
              </a:lnSpc>
              <a:spcBef>
                <a:spcPts val="500"/>
              </a:spcBef>
              <a:spcAft>
                <a:spcPts val="0"/>
              </a:spcAft>
              <a:buSzPts val="2000"/>
              <a:buChar char="▶"/>
            </a:pPr>
            <a:r>
              <a:rPr lang="sl-SI" sz="2000"/>
              <a:t>Und wenn ja, (wie) kann es besser werden?</a:t>
            </a:r>
            <a:endParaRPr sz="2000"/>
          </a:p>
        </p:txBody>
      </p:sp>
      <p:graphicFrame>
        <p:nvGraphicFramePr>
          <p:cNvPr id="159" name="Google Shape;159;p7"/>
          <p:cNvGraphicFramePr/>
          <p:nvPr/>
        </p:nvGraphicFramePr>
        <p:xfrm>
          <a:off x="7595755" y="2826327"/>
          <a:ext cx="5691909" cy="3741822"/>
        </p:xfrm>
        <a:graphic>
          <a:graphicData uri="http://schemas.openxmlformats.org/drawingml/2006/chart">
            <c:chart r:id="rId3"/>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500"/>
                                        <p:tgtEl>
                                          <p:spTgt spid="1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1" st="1"/>
                                            </p:txEl>
                                          </p:spTgt>
                                        </p:tgtEl>
                                        <p:attrNameLst>
                                          <p:attrName>style.visibility</p:attrName>
                                        </p:attrNameLst>
                                      </p:cBhvr>
                                      <p:to>
                                        <p:strVal val="visible"/>
                                      </p:to>
                                    </p:set>
                                    <p:animEffect filter="fade" transition="in">
                                      <p:cBhvr>
                                        <p:cTn dur="500"/>
                                        <p:tgtEl>
                                          <p:spTgt spid="15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2" st="2"/>
                                            </p:txEl>
                                          </p:spTgt>
                                        </p:tgtEl>
                                        <p:attrNameLst>
                                          <p:attrName>style.visibility</p:attrName>
                                        </p:attrNameLst>
                                      </p:cBhvr>
                                      <p:to>
                                        <p:strVal val="visible"/>
                                      </p:to>
                                    </p:set>
                                    <p:animEffect filter="fade" transition="in">
                                      <p:cBhvr>
                                        <p:cTn dur="500"/>
                                        <p:tgtEl>
                                          <p:spTgt spid="15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3" st="3"/>
                                            </p:txEl>
                                          </p:spTgt>
                                        </p:tgtEl>
                                        <p:attrNameLst>
                                          <p:attrName>style.visibility</p:attrName>
                                        </p:attrNameLst>
                                      </p:cBhvr>
                                      <p:to>
                                        <p:strVal val="visible"/>
                                      </p:to>
                                    </p:set>
                                    <p:animEffect filter="fade" transition="in">
                                      <p:cBhvr>
                                        <p:cTn dur="500"/>
                                        <p:tgtEl>
                                          <p:spTgt spid="15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4" st="4"/>
                                            </p:txEl>
                                          </p:spTgt>
                                        </p:tgtEl>
                                        <p:attrNameLst>
                                          <p:attrName>style.visibility</p:attrName>
                                        </p:attrNameLst>
                                      </p:cBhvr>
                                      <p:to>
                                        <p:strVal val="visible"/>
                                      </p:to>
                                    </p:set>
                                    <p:animEffect filter="fade" transition="in">
                                      <p:cBhvr>
                                        <p:cTn dur="500"/>
                                        <p:tgtEl>
                                          <p:spTgt spid="15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5" st="5"/>
                                            </p:txEl>
                                          </p:spTgt>
                                        </p:tgtEl>
                                        <p:attrNameLst>
                                          <p:attrName>style.visibility</p:attrName>
                                        </p:attrNameLst>
                                      </p:cBhvr>
                                      <p:to>
                                        <p:strVal val="visible"/>
                                      </p:to>
                                    </p:set>
                                    <p:animEffect filter="fade" transition="in">
                                      <p:cBhvr>
                                        <p:cTn dur="500"/>
                                        <p:tgtEl>
                                          <p:spTgt spid="15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6" st="6"/>
                                            </p:txEl>
                                          </p:spTgt>
                                        </p:tgtEl>
                                        <p:attrNameLst>
                                          <p:attrName>style.visibility</p:attrName>
                                        </p:attrNameLst>
                                      </p:cBhvr>
                                      <p:to>
                                        <p:strVal val="visible"/>
                                      </p:to>
                                    </p:set>
                                    <p:animEffect filter="fade" transition="in">
                                      <p:cBhvr>
                                        <p:cTn dur="500"/>
                                        <p:tgtEl>
                                          <p:spTgt spid="15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8"/>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INFORMATIONSSYSTEM</a:t>
            </a:r>
            <a:endParaRPr/>
          </a:p>
        </p:txBody>
      </p:sp>
      <p:sp>
        <p:nvSpPr>
          <p:cNvPr id="166" name="Google Shape;166;p8"/>
          <p:cNvSpPr/>
          <p:nvPr/>
        </p:nvSpPr>
        <p:spPr>
          <a:xfrm>
            <a:off x="8044069" y="3334429"/>
            <a:ext cx="2180492" cy="740603"/>
          </a:xfrm>
          <a:prstGeom prst="rect">
            <a:avLst/>
          </a:prstGeom>
          <a:solidFill>
            <a:schemeClr val="lt1"/>
          </a:solidFill>
          <a:ln cap="flat" cmpd="sng" w="31750">
            <a:solidFill>
              <a:srgbClr val="42ACE6"/>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sl-SI" sz="2400" u="none" cap="none" strike="noStrike">
                <a:solidFill>
                  <a:srgbClr val="42ACE6"/>
                </a:solidFill>
                <a:latin typeface="Arial Black"/>
                <a:ea typeface="Arial Black"/>
                <a:cs typeface="Arial Black"/>
                <a:sym typeface="Arial Black"/>
              </a:rPr>
              <a:t>SOFTWARE</a:t>
            </a:r>
            <a:endParaRPr/>
          </a:p>
        </p:txBody>
      </p:sp>
      <p:sp>
        <p:nvSpPr>
          <p:cNvPr id="167" name="Google Shape;167;p8"/>
          <p:cNvSpPr/>
          <p:nvPr/>
        </p:nvSpPr>
        <p:spPr>
          <a:xfrm>
            <a:off x="1502593" y="3334429"/>
            <a:ext cx="2180492" cy="740603"/>
          </a:xfrm>
          <a:prstGeom prst="rect">
            <a:avLst/>
          </a:prstGeom>
          <a:solidFill>
            <a:schemeClr val="lt1"/>
          </a:solidFill>
          <a:ln cap="flat" cmpd="sng" w="31750">
            <a:solidFill>
              <a:srgbClr val="42ACE6"/>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sl-SI" sz="2400" u="none" cap="none" strike="noStrike">
                <a:solidFill>
                  <a:srgbClr val="42ACE6"/>
                </a:solidFill>
                <a:latin typeface="Arial Black"/>
                <a:ea typeface="Arial Black"/>
                <a:cs typeface="Arial Black"/>
                <a:sym typeface="Arial Black"/>
              </a:rPr>
              <a:t>HARDWARE</a:t>
            </a:r>
            <a:endParaRPr/>
          </a:p>
        </p:txBody>
      </p:sp>
      <p:sp>
        <p:nvSpPr>
          <p:cNvPr id="168" name="Google Shape;168;p8"/>
          <p:cNvSpPr/>
          <p:nvPr/>
        </p:nvSpPr>
        <p:spPr>
          <a:xfrm>
            <a:off x="4733837" y="2047435"/>
            <a:ext cx="2180492" cy="740603"/>
          </a:xfrm>
          <a:prstGeom prst="rect">
            <a:avLst/>
          </a:prstGeom>
          <a:solidFill>
            <a:schemeClr val="lt1"/>
          </a:solidFill>
          <a:ln cap="flat" cmpd="sng" w="31750">
            <a:solidFill>
              <a:srgbClr val="42ACE6"/>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sl-SI" sz="2400" u="none" cap="none" strike="noStrike">
                <a:solidFill>
                  <a:srgbClr val="42ACE6"/>
                </a:solidFill>
                <a:latin typeface="Arial Black"/>
                <a:ea typeface="Arial Black"/>
                <a:cs typeface="Arial Black"/>
                <a:sym typeface="Arial Black"/>
              </a:rPr>
              <a:t>DATEN</a:t>
            </a:r>
            <a:endParaRPr b="0" i="0" sz="2400" u="none" cap="none" strike="noStrike">
              <a:solidFill>
                <a:srgbClr val="42ACE6"/>
              </a:solidFill>
              <a:latin typeface="Arial Black"/>
              <a:ea typeface="Arial Black"/>
              <a:cs typeface="Arial Black"/>
              <a:sym typeface="Arial Black"/>
            </a:endParaRPr>
          </a:p>
        </p:txBody>
      </p:sp>
      <p:sp>
        <p:nvSpPr>
          <p:cNvPr id="169" name="Google Shape;169;p8"/>
          <p:cNvSpPr/>
          <p:nvPr/>
        </p:nvSpPr>
        <p:spPr>
          <a:xfrm>
            <a:off x="2632333" y="5510096"/>
            <a:ext cx="2180492" cy="740603"/>
          </a:xfrm>
          <a:prstGeom prst="rect">
            <a:avLst/>
          </a:prstGeom>
          <a:solidFill>
            <a:schemeClr val="lt1"/>
          </a:solidFill>
          <a:ln cap="flat" cmpd="sng" w="31750">
            <a:solidFill>
              <a:srgbClr val="42ACE6"/>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sl-SI" sz="2400" u="none" cap="none" strike="noStrike">
                <a:solidFill>
                  <a:srgbClr val="42ACE6"/>
                </a:solidFill>
                <a:latin typeface="Arial Black"/>
                <a:ea typeface="Arial Black"/>
                <a:cs typeface="Arial Black"/>
                <a:sym typeface="Arial Black"/>
              </a:rPr>
              <a:t>PROZESSE</a:t>
            </a:r>
            <a:endParaRPr b="0" i="0" sz="2400" u="none" cap="none" strike="noStrike">
              <a:solidFill>
                <a:srgbClr val="42ACE6"/>
              </a:solidFill>
              <a:latin typeface="Arial Black"/>
              <a:ea typeface="Arial Black"/>
              <a:cs typeface="Arial Black"/>
              <a:sym typeface="Arial Black"/>
            </a:endParaRPr>
          </a:p>
        </p:txBody>
      </p:sp>
      <p:sp>
        <p:nvSpPr>
          <p:cNvPr id="170" name="Google Shape;170;p8"/>
          <p:cNvSpPr/>
          <p:nvPr/>
        </p:nvSpPr>
        <p:spPr>
          <a:xfrm>
            <a:off x="6953823" y="5510099"/>
            <a:ext cx="2180492" cy="740603"/>
          </a:xfrm>
          <a:prstGeom prst="rect">
            <a:avLst/>
          </a:prstGeom>
          <a:solidFill>
            <a:schemeClr val="lt1"/>
          </a:solidFill>
          <a:ln cap="flat" cmpd="sng" w="31750">
            <a:solidFill>
              <a:srgbClr val="42ACE6"/>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sl-SI" sz="2400" u="none" cap="none" strike="noStrike">
                <a:solidFill>
                  <a:srgbClr val="42ACE6"/>
                </a:solidFill>
                <a:latin typeface="Arial Black"/>
                <a:ea typeface="Arial Black"/>
                <a:cs typeface="Arial Black"/>
                <a:sym typeface="Arial Black"/>
              </a:rPr>
              <a:t>MENSCHEN</a:t>
            </a:r>
            <a:endParaRPr b="0" i="0" sz="2400" u="none" cap="none" strike="noStrike">
              <a:solidFill>
                <a:srgbClr val="42ACE6"/>
              </a:solidFill>
              <a:latin typeface="Arial Black"/>
              <a:ea typeface="Arial Black"/>
              <a:cs typeface="Arial Black"/>
              <a:sym typeface="Arial Bla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5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9"/>
          <p:cNvSpPr txBox="1"/>
          <p:nvPr>
            <p:ph type="title"/>
          </p:nvPr>
        </p:nvSpPr>
        <p:spPr>
          <a:xfrm>
            <a:off x="838200" y="289851"/>
            <a:ext cx="10515600" cy="15235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Black"/>
              <a:buNone/>
            </a:pPr>
            <a:r>
              <a:rPr lang="sl-SI"/>
              <a:t>INFORMATION SYSTEM</a:t>
            </a:r>
            <a:endParaRPr/>
          </a:p>
        </p:txBody>
      </p:sp>
      <p:sp>
        <p:nvSpPr>
          <p:cNvPr id="177" name="Google Shape;177;p9"/>
          <p:cNvSpPr/>
          <p:nvPr/>
        </p:nvSpPr>
        <p:spPr>
          <a:xfrm>
            <a:off x="8044069" y="3371498"/>
            <a:ext cx="2180492" cy="740603"/>
          </a:xfrm>
          <a:prstGeom prst="rect">
            <a:avLst/>
          </a:prstGeom>
          <a:solidFill>
            <a:schemeClr val="lt1"/>
          </a:solidFill>
          <a:ln cap="flat" cmpd="dbl" w="76200">
            <a:solidFill>
              <a:srgbClr val="42ACE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sl-SI" sz="2400" u="none" cap="none" strike="noStrike">
                <a:solidFill>
                  <a:srgbClr val="42ACE6"/>
                </a:solidFill>
                <a:latin typeface="Arial Black"/>
                <a:ea typeface="Arial Black"/>
                <a:cs typeface="Arial Black"/>
                <a:sym typeface="Arial Black"/>
              </a:rPr>
              <a:t>SOFTWARE</a:t>
            </a:r>
            <a:endParaRPr/>
          </a:p>
        </p:txBody>
      </p:sp>
      <p:sp>
        <p:nvSpPr>
          <p:cNvPr id="178" name="Google Shape;178;p9"/>
          <p:cNvSpPr/>
          <p:nvPr/>
        </p:nvSpPr>
        <p:spPr>
          <a:xfrm>
            <a:off x="1502588" y="3371498"/>
            <a:ext cx="2180492" cy="740603"/>
          </a:xfrm>
          <a:prstGeom prst="rect">
            <a:avLst/>
          </a:prstGeom>
          <a:solidFill>
            <a:schemeClr val="lt1"/>
          </a:solidFill>
          <a:ln cap="flat" cmpd="dbl" w="76200">
            <a:solidFill>
              <a:srgbClr val="42ACE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sl-SI" sz="2400" u="none" cap="none" strike="noStrike">
                <a:solidFill>
                  <a:srgbClr val="42ACE6"/>
                </a:solidFill>
                <a:latin typeface="Arial Black"/>
                <a:ea typeface="Arial Black"/>
                <a:cs typeface="Arial Black"/>
                <a:sym typeface="Arial Black"/>
              </a:rPr>
              <a:t>HARDWARE</a:t>
            </a:r>
            <a:endParaRPr/>
          </a:p>
        </p:txBody>
      </p:sp>
      <p:sp>
        <p:nvSpPr>
          <p:cNvPr id="179" name="Google Shape;179;p9"/>
          <p:cNvSpPr/>
          <p:nvPr/>
        </p:nvSpPr>
        <p:spPr>
          <a:xfrm>
            <a:off x="4733837" y="2084504"/>
            <a:ext cx="2180492" cy="740603"/>
          </a:xfrm>
          <a:prstGeom prst="rect">
            <a:avLst/>
          </a:prstGeom>
          <a:solidFill>
            <a:schemeClr val="lt1"/>
          </a:solidFill>
          <a:ln cap="flat" cmpd="dbl" w="76200">
            <a:solidFill>
              <a:srgbClr val="42ACE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sl-SI" sz="2400" u="none" cap="none" strike="noStrike">
                <a:solidFill>
                  <a:srgbClr val="42ACE6"/>
                </a:solidFill>
                <a:latin typeface="Arial Black"/>
                <a:ea typeface="Arial Black"/>
                <a:cs typeface="Arial Black"/>
                <a:sym typeface="Arial Black"/>
              </a:rPr>
              <a:t>DATEN</a:t>
            </a:r>
            <a:endParaRPr b="0" i="0" sz="2400" u="none" cap="none" strike="noStrike">
              <a:solidFill>
                <a:srgbClr val="42ACE6"/>
              </a:solidFill>
              <a:latin typeface="Arial Black"/>
              <a:ea typeface="Arial Black"/>
              <a:cs typeface="Arial Black"/>
              <a:sym typeface="Arial Black"/>
            </a:endParaRPr>
          </a:p>
        </p:txBody>
      </p:sp>
      <p:sp>
        <p:nvSpPr>
          <p:cNvPr id="180" name="Google Shape;180;p9"/>
          <p:cNvSpPr/>
          <p:nvPr/>
        </p:nvSpPr>
        <p:spPr>
          <a:xfrm>
            <a:off x="2632333" y="5547165"/>
            <a:ext cx="2180492" cy="740603"/>
          </a:xfrm>
          <a:prstGeom prst="rect">
            <a:avLst/>
          </a:prstGeom>
          <a:solidFill>
            <a:schemeClr val="lt1"/>
          </a:solidFill>
          <a:ln cap="flat" cmpd="dbl" w="76200">
            <a:solidFill>
              <a:srgbClr val="42ACE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sl-SI" sz="2400" u="none" cap="none" strike="noStrike">
                <a:solidFill>
                  <a:srgbClr val="42ACE6"/>
                </a:solidFill>
                <a:latin typeface="Arial Black"/>
                <a:ea typeface="Arial Black"/>
                <a:cs typeface="Arial Black"/>
                <a:sym typeface="Arial Black"/>
              </a:rPr>
              <a:t>PROZESSE</a:t>
            </a:r>
            <a:endParaRPr b="0" i="0" sz="2400" u="none" cap="none" strike="noStrike">
              <a:solidFill>
                <a:srgbClr val="42ACE6"/>
              </a:solidFill>
              <a:latin typeface="Arial Black"/>
              <a:ea typeface="Arial Black"/>
              <a:cs typeface="Arial Black"/>
              <a:sym typeface="Arial Black"/>
            </a:endParaRPr>
          </a:p>
        </p:txBody>
      </p:sp>
      <p:sp>
        <p:nvSpPr>
          <p:cNvPr id="181" name="Google Shape;181;p9"/>
          <p:cNvSpPr/>
          <p:nvPr/>
        </p:nvSpPr>
        <p:spPr>
          <a:xfrm>
            <a:off x="6953823" y="5547168"/>
            <a:ext cx="2180492" cy="740603"/>
          </a:xfrm>
          <a:prstGeom prst="rect">
            <a:avLst/>
          </a:prstGeom>
          <a:solidFill>
            <a:schemeClr val="lt1"/>
          </a:solidFill>
          <a:ln cap="flat" cmpd="dbl" w="76200">
            <a:solidFill>
              <a:srgbClr val="42ACE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sl-SI" sz="2400" u="none" cap="none" strike="noStrike">
                <a:solidFill>
                  <a:srgbClr val="42ACE6"/>
                </a:solidFill>
                <a:latin typeface="Arial Black"/>
                <a:ea typeface="Arial Black"/>
                <a:cs typeface="Arial Black"/>
                <a:sym typeface="Arial Black"/>
              </a:rPr>
              <a:t>MENSCHEN</a:t>
            </a:r>
            <a:endParaRPr b="0" i="0" sz="2400" u="none" cap="none" strike="noStrike">
              <a:solidFill>
                <a:srgbClr val="42ACE6"/>
              </a:solidFill>
              <a:latin typeface="Arial Black"/>
              <a:ea typeface="Arial Black"/>
              <a:cs typeface="Arial Black"/>
              <a:sym typeface="Arial Black"/>
            </a:endParaRPr>
          </a:p>
        </p:txBody>
      </p:sp>
      <p:cxnSp>
        <p:nvCxnSpPr>
          <p:cNvPr id="182" name="Google Shape;182;p9"/>
          <p:cNvCxnSpPr/>
          <p:nvPr/>
        </p:nvCxnSpPr>
        <p:spPr>
          <a:xfrm>
            <a:off x="5824083" y="2825109"/>
            <a:ext cx="2180400" cy="908700"/>
          </a:xfrm>
          <a:prstGeom prst="curvedConnector2">
            <a:avLst/>
          </a:prstGeom>
          <a:noFill/>
          <a:ln cap="flat" cmpd="sng" w="76200">
            <a:solidFill>
              <a:srgbClr val="42ACE6"/>
            </a:solidFill>
            <a:prstDash val="solid"/>
            <a:miter lim="800000"/>
            <a:headEnd len="med" w="med" type="triangle"/>
            <a:tailEnd len="med" w="med" type="triangle"/>
          </a:ln>
        </p:spPr>
      </p:cxnSp>
      <p:cxnSp>
        <p:nvCxnSpPr>
          <p:cNvPr id="183" name="Google Shape;183;p9"/>
          <p:cNvCxnSpPr/>
          <p:nvPr/>
        </p:nvCxnSpPr>
        <p:spPr>
          <a:xfrm flipH="1" rot="-5400000">
            <a:off x="5570849" y="3105553"/>
            <a:ext cx="2706300" cy="2161200"/>
          </a:xfrm>
          <a:prstGeom prst="curvedConnector3">
            <a:avLst>
              <a:gd fmla="val 49999" name="adj1"/>
            </a:avLst>
          </a:prstGeom>
          <a:noFill/>
          <a:ln cap="flat" cmpd="sng" w="76200">
            <a:solidFill>
              <a:srgbClr val="42AB3F"/>
            </a:solidFill>
            <a:prstDash val="solid"/>
            <a:miter lim="800000"/>
            <a:headEnd len="med" w="med" type="triangle"/>
            <a:tailEnd len="med" w="med" type="triangle"/>
          </a:ln>
        </p:spPr>
      </p:cxnSp>
      <p:cxnSp>
        <p:nvCxnSpPr>
          <p:cNvPr id="184" name="Google Shape;184;p9"/>
          <p:cNvCxnSpPr/>
          <p:nvPr/>
        </p:nvCxnSpPr>
        <p:spPr>
          <a:xfrm rot="5400000">
            <a:off x="3396483" y="3111605"/>
            <a:ext cx="2714100" cy="2141100"/>
          </a:xfrm>
          <a:prstGeom prst="curvedConnector3">
            <a:avLst>
              <a:gd fmla="val 50001" name="adj1"/>
            </a:avLst>
          </a:prstGeom>
          <a:noFill/>
          <a:ln cap="flat" cmpd="sng" w="76200">
            <a:solidFill>
              <a:srgbClr val="BFE38F"/>
            </a:solidFill>
            <a:prstDash val="solid"/>
            <a:miter lim="800000"/>
            <a:headEnd len="med" w="med" type="triangle"/>
            <a:tailEnd len="med" w="med" type="triangle"/>
          </a:ln>
        </p:spPr>
      </p:cxnSp>
      <p:cxnSp>
        <p:nvCxnSpPr>
          <p:cNvPr id="185" name="Google Shape;185;p9"/>
          <p:cNvCxnSpPr/>
          <p:nvPr/>
        </p:nvCxnSpPr>
        <p:spPr>
          <a:xfrm flipH="1">
            <a:off x="3643682" y="2825104"/>
            <a:ext cx="2180400" cy="908700"/>
          </a:xfrm>
          <a:prstGeom prst="curvedConnector2">
            <a:avLst/>
          </a:prstGeom>
          <a:noFill/>
          <a:ln cap="flat" cmpd="sng" w="76200">
            <a:solidFill>
              <a:srgbClr val="1982BD"/>
            </a:solidFill>
            <a:prstDash val="solid"/>
            <a:miter lim="800000"/>
            <a:headEnd len="med" w="med" type="triangle"/>
            <a:tailEnd len="med" w="med" type="triangle"/>
          </a:ln>
        </p:spPr>
      </p:cxnSp>
      <p:cxnSp>
        <p:nvCxnSpPr>
          <p:cNvPr id="186" name="Google Shape;186;p9"/>
          <p:cNvCxnSpPr>
            <a:stCxn id="180" idx="1"/>
            <a:endCxn id="178" idx="1"/>
          </p:cNvCxnSpPr>
          <p:nvPr/>
        </p:nvCxnSpPr>
        <p:spPr>
          <a:xfrm rot="10800000">
            <a:off x="1502533" y="3741867"/>
            <a:ext cx="1129800" cy="2175600"/>
          </a:xfrm>
          <a:prstGeom prst="curvedConnector3">
            <a:avLst>
              <a:gd fmla="val 120229" name="adj1"/>
            </a:avLst>
          </a:prstGeom>
          <a:noFill/>
          <a:ln cap="flat" cmpd="sng" w="76200">
            <a:solidFill>
              <a:srgbClr val="57BD87"/>
            </a:solidFill>
            <a:prstDash val="solid"/>
            <a:miter lim="800000"/>
            <a:headEnd len="med" w="med" type="triangle"/>
            <a:tailEnd len="med" w="med" type="triangle"/>
          </a:ln>
        </p:spPr>
      </p:cxnSp>
      <p:cxnSp>
        <p:nvCxnSpPr>
          <p:cNvPr id="187" name="Google Shape;187;p9"/>
          <p:cNvCxnSpPr/>
          <p:nvPr/>
        </p:nvCxnSpPr>
        <p:spPr>
          <a:xfrm flipH="1">
            <a:off x="2553482" y="2084501"/>
            <a:ext cx="3270600" cy="1279200"/>
          </a:xfrm>
          <a:prstGeom prst="curvedConnector3">
            <a:avLst>
              <a:gd fmla="val 0" name="adj1"/>
            </a:avLst>
          </a:prstGeom>
          <a:noFill/>
          <a:ln cap="flat" cmpd="sng" w="76200">
            <a:solidFill>
              <a:srgbClr val="9DCFE2"/>
            </a:solidFill>
            <a:prstDash val="solid"/>
            <a:miter lim="800000"/>
            <a:headEnd len="med" w="med" type="triangle"/>
            <a:tailEnd len="med" w="med" type="triangle"/>
          </a:ln>
        </p:spPr>
      </p:cxnSp>
      <p:cxnSp>
        <p:nvCxnSpPr>
          <p:cNvPr id="188" name="Google Shape;188;p9"/>
          <p:cNvCxnSpPr>
            <a:stCxn id="179" idx="0"/>
          </p:cNvCxnSpPr>
          <p:nvPr/>
        </p:nvCxnSpPr>
        <p:spPr>
          <a:xfrm flipH="1" rot="-5400000">
            <a:off x="6819783" y="1088804"/>
            <a:ext cx="1279200" cy="3270600"/>
          </a:xfrm>
          <a:prstGeom prst="curvedConnector3">
            <a:avLst>
              <a:gd fmla="val -17871" name="adj1"/>
            </a:avLst>
          </a:prstGeom>
          <a:noFill/>
          <a:ln cap="flat" cmpd="sng" w="76200">
            <a:solidFill>
              <a:srgbClr val="0E2C8E"/>
            </a:solidFill>
            <a:prstDash val="solid"/>
            <a:miter lim="800000"/>
            <a:headEnd len="med" w="med" type="triangle"/>
            <a:tailEnd len="med" w="med" type="triangle"/>
          </a:ln>
        </p:spPr>
      </p:cxnSp>
      <p:cxnSp>
        <p:nvCxnSpPr>
          <p:cNvPr id="189" name="Google Shape;189;p9"/>
          <p:cNvCxnSpPr>
            <a:stCxn id="177" idx="3"/>
            <a:endCxn id="181" idx="3"/>
          </p:cNvCxnSpPr>
          <p:nvPr/>
        </p:nvCxnSpPr>
        <p:spPr>
          <a:xfrm flipH="1">
            <a:off x="9134361" y="3741800"/>
            <a:ext cx="1090200" cy="2175600"/>
          </a:xfrm>
          <a:prstGeom prst="curvedConnector3">
            <a:avLst>
              <a:gd fmla="val -20969" name="adj1"/>
            </a:avLst>
          </a:prstGeom>
          <a:noFill/>
          <a:ln cap="flat" cmpd="sng" w="76200">
            <a:solidFill>
              <a:srgbClr val="42ACE6"/>
            </a:solidFill>
            <a:prstDash val="solid"/>
            <a:miter lim="800000"/>
            <a:headEnd len="med" w="med" type="triangle"/>
            <a:tailEnd len="med" w="med" type="triangle"/>
          </a:ln>
        </p:spPr>
      </p:cxnSp>
      <p:cxnSp>
        <p:nvCxnSpPr>
          <p:cNvPr id="190" name="Google Shape;190;p9"/>
          <p:cNvCxnSpPr/>
          <p:nvPr/>
        </p:nvCxnSpPr>
        <p:spPr>
          <a:xfrm>
            <a:off x="4773331" y="5909573"/>
            <a:ext cx="2141100" cy="600"/>
          </a:xfrm>
          <a:prstGeom prst="curvedConnector3">
            <a:avLst>
              <a:gd fmla="val 49998" name="adj1"/>
            </a:avLst>
          </a:prstGeom>
          <a:noFill/>
          <a:ln cap="flat" cmpd="sng" w="76200">
            <a:solidFill>
              <a:srgbClr val="42AB3F"/>
            </a:solidFill>
            <a:prstDash val="solid"/>
            <a:miter lim="800000"/>
            <a:headEnd len="med" w="med" type="triangle"/>
            <a:tailEnd len="med" w="med" type="triangle"/>
          </a:ln>
        </p:spPr>
      </p:cxnSp>
      <p:cxnSp>
        <p:nvCxnSpPr>
          <p:cNvPr id="191" name="Google Shape;191;p9"/>
          <p:cNvCxnSpPr/>
          <p:nvPr/>
        </p:nvCxnSpPr>
        <p:spPr>
          <a:xfrm flipH="1">
            <a:off x="3683121" y="4104207"/>
            <a:ext cx="5411700" cy="1435200"/>
          </a:xfrm>
          <a:prstGeom prst="curvedConnector3">
            <a:avLst>
              <a:gd fmla="val 0" name="adj1"/>
            </a:avLst>
          </a:prstGeom>
          <a:noFill/>
          <a:ln cap="flat" cmpd="sng" w="76200">
            <a:solidFill>
              <a:srgbClr val="81DDFC"/>
            </a:solidFill>
            <a:prstDash val="solid"/>
            <a:miter lim="800000"/>
            <a:headEnd len="med" w="med" type="triangle"/>
            <a:tailEnd len="med" w="med" type="triangle"/>
          </a:ln>
        </p:spPr>
      </p:cxnSp>
      <p:cxnSp>
        <p:nvCxnSpPr>
          <p:cNvPr id="192" name="Google Shape;192;p9"/>
          <p:cNvCxnSpPr/>
          <p:nvPr/>
        </p:nvCxnSpPr>
        <p:spPr>
          <a:xfrm rot="10800000">
            <a:off x="2553276" y="4104075"/>
            <a:ext cx="5451300" cy="1435200"/>
          </a:xfrm>
          <a:prstGeom prst="curvedConnector3">
            <a:avLst>
              <a:gd fmla="val 0" name="adj1"/>
            </a:avLst>
          </a:prstGeom>
          <a:noFill/>
          <a:ln cap="flat" cmpd="sng" w="76200">
            <a:solidFill>
              <a:srgbClr val="42ACE6"/>
            </a:solidFill>
            <a:prstDash val="solid"/>
            <a:miter lim="800000"/>
            <a:headEnd len="med" w="med" type="triangle"/>
            <a:tailEnd len="med" w="med" type="triangle"/>
          </a:ln>
        </p:spPr>
      </p:cxnSp>
      <p:cxnSp>
        <p:nvCxnSpPr>
          <p:cNvPr id="193" name="Google Shape;193;p9"/>
          <p:cNvCxnSpPr/>
          <p:nvPr/>
        </p:nvCxnSpPr>
        <p:spPr>
          <a:xfrm flipH="1">
            <a:off x="2553482" y="2084498"/>
            <a:ext cx="3270600" cy="1279200"/>
          </a:xfrm>
          <a:prstGeom prst="curvedConnector3">
            <a:avLst>
              <a:gd fmla="val 0" name="adj1"/>
            </a:avLst>
          </a:prstGeom>
          <a:noFill/>
          <a:ln cap="flat" cmpd="sng" w="76200">
            <a:solidFill>
              <a:srgbClr val="9DCFE2"/>
            </a:solidFill>
            <a:prstDash val="solid"/>
            <a:miter lim="800000"/>
            <a:headEnd len="med" w="med" type="triangle"/>
            <a:tailEnd len="med" w="med" type="triangle"/>
          </a:ln>
        </p:spPr>
      </p:cxnSp>
      <p:cxnSp>
        <p:nvCxnSpPr>
          <p:cNvPr id="194" name="Google Shape;194;p9"/>
          <p:cNvCxnSpPr/>
          <p:nvPr/>
        </p:nvCxnSpPr>
        <p:spPr>
          <a:xfrm flipH="1">
            <a:off x="3643682" y="2825105"/>
            <a:ext cx="2180400" cy="908700"/>
          </a:xfrm>
          <a:prstGeom prst="curvedConnector2">
            <a:avLst/>
          </a:prstGeom>
          <a:noFill/>
          <a:ln cap="flat" cmpd="sng" w="76200">
            <a:solidFill>
              <a:srgbClr val="1982BD"/>
            </a:solidFill>
            <a:prstDash val="solid"/>
            <a:miter lim="800000"/>
            <a:headEnd len="med" w="med" type="triangle"/>
            <a:tailEnd len="med" w="med" type="triangle"/>
          </a:ln>
        </p:spPr>
      </p:cxnSp>
      <p:cxnSp>
        <p:nvCxnSpPr>
          <p:cNvPr id="195" name="Google Shape;195;p9"/>
          <p:cNvCxnSpPr/>
          <p:nvPr/>
        </p:nvCxnSpPr>
        <p:spPr>
          <a:xfrm rot="10800000">
            <a:off x="2553276" y="4104076"/>
            <a:ext cx="5451300" cy="1435200"/>
          </a:xfrm>
          <a:prstGeom prst="curvedConnector3">
            <a:avLst>
              <a:gd fmla="val 0" name="adj1"/>
            </a:avLst>
          </a:prstGeom>
          <a:noFill/>
          <a:ln cap="flat" cmpd="sng" w="76200">
            <a:solidFill>
              <a:srgbClr val="42ACE6"/>
            </a:solidFill>
            <a:prstDash val="solid"/>
            <a:miter lim="800000"/>
            <a:headEnd len="med" w="med" type="triangle"/>
            <a:tailEnd len="med" w="med" type="triangle"/>
          </a:ln>
        </p:spPr>
      </p:cxnSp>
      <p:cxnSp>
        <p:nvCxnSpPr>
          <p:cNvPr id="196" name="Google Shape;196;p9"/>
          <p:cNvCxnSpPr/>
          <p:nvPr/>
        </p:nvCxnSpPr>
        <p:spPr>
          <a:xfrm flipH="1">
            <a:off x="2553482" y="2084499"/>
            <a:ext cx="3270600" cy="1279200"/>
          </a:xfrm>
          <a:prstGeom prst="curvedConnector3">
            <a:avLst>
              <a:gd fmla="val 0" name="adj1"/>
            </a:avLst>
          </a:prstGeom>
          <a:noFill/>
          <a:ln cap="flat" cmpd="sng" w="76200">
            <a:solidFill>
              <a:srgbClr val="9DCFE2"/>
            </a:solidFill>
            <a:prstDash val="solid"/>
            <a:miter lim="800000"/>
            <a:headEnd len="med" w="med" type="triangle"/>
            <a:tailEnd len="med" w="med" type="triangle"/>
          </a:ln>
        </p:spPr>
      </p:cxnSp>
      <p:cxnSp>
        <p:nvCxnSpPr>
          <p:cNvPr id="197" name="Google Shape;197;p9"/>
          <p:cNvCxnSpPr/>
          <p:nvPr/>
        </p:nvCxnSpPr>
        <p:spPr>
          <a:xfrm>
            <a:off x="5824085" y="2825110"/>
            <a:ext cx="2180400" cy="908700"/>
          </a:xfrm>
          <a:prstGeom prst="curvedConnector2">
            <a:avLst/>
          </a:prstGeom>
          <a:noFill/>
          <a:ln cap="flat" cmpd="sng" w="76200">
            <a:solidFill>
              <a:srgbClr val="42ACE6"/>
            </a:solidFill>
            <a:prstDash val="solid"/>
            <a:miter lim="800000"/>
            <a:headEnd len="med" w="med" type="triangle"/>
            <a:tailEnd len="med" w="med" type="triangle"/>
          </a:ln>
        </p:spPr>
      </p:cxnSp>
      <p:cxnSp>
        <p:nvCxnSpPr>
          <p:cNvPr id="198" name="Google Shape;198;p9"/>
          <p:cNvCxnSpPr/>
          <p:nvPr/>
        </p:nvCxnSpPr>
        <p:spPr>
          <a:xfrm>
            <a:off x="5824084" y="2084505"/>
            <a:ext cx="3270600" cy="1279200"/>
          </a:xfrm>
          <a:prstGeom prst="curvedConnector3">
            <a:avLst>
              <a:gd fmla="val 0" name="adj1"/>
            </a:avLst>
          </a:prstGeom>
          <a:noFill/>
          <a:ln cap="flat" cmpd="sng" w="76200">
            <a:solidFill>
              <a:srgbClr val="0E2C8E"/>
            </a:solidFill>
            <a:prstDash val="solid"/>
            <a:miter lim="800000"/>
            <a:headEnd len="med" w="med" type="triangle"/>
            <a:tailEnd len="med" w="med" type="triangle"/>
          </a:ln>
        </p:spPr>
      </p:cxnSp>
      <p:cxnSp>
        <p:nvCxnSpPr>
          <p:cNvPr id="199" name="Google Shape;199;p9"/>
          <p:cNvCxnSpPr/>
          <p:nvPr/>
        </p:nvCxnSpPr>
        <p:spPr>
          <a:xfrm flipH="1">
            <a:off x="3643682" y="2825106"/>
            <a:ext cx="2180400" cy="908700"/>
          </a:xfrm>
          <a:prstGeom prst="curvedConnector2">
            <a:avLst/>
          </a:prstGeom>
          <a:noFill/>
          <a:ln cap="flat" cmpd="sng" w="76200">
            <a:solidFill>
              <a:srgbClr val="1982BD"/>
            </a:solidFill>
            <a:prstDash val="solid"/>
            <a:miter lim="800000"/>
            <a:headEnd len="med" w="med" type="triangle"/>
            <a:tailEnd len="med" w="med" type="triangle"/>
          </a:ln>
        </p:spPr>
      </p:cxnSp>
      <p:cxnSp>
        <p:nvCxnSpPr>
          <p:cNvPr id="200" name="Google Shape;200;p9"/>
          <p:cNvCxnSpPr/>
          <p:nvPr/>
        </p:nvCxnSpPr>
        <p:spPr>
          <a:xfrm rot="10800000">
            <a:off x="2553277" y="4104077"/>
            <a:ext cx="5451300" cy="1435200"/>
          </a:xfrm>
          <a:prstGeom prst="curvedConnector3">
            <a:avLst>
              <a:gd fmla="val 0" name="adj1"/>
            </a:avLst>
          </a:prstGeom>
          <a:noFill/>
          <a:ln cap="flat" cmpd="sng" w="76200">
            <a:solidFill>
              <a:srgbClr val="42ACE6"/>
            </a:solidFill>
            <a:prstDash val="solid"/>
            <a:miter lim="800000"/>
            <a:headEnd len="med" w="med" type="triangle"/>
            <a:tailEnd len="med" w="med" type="triangle"/>
          </a:ln>
        </p:spPr>
      </p:cxnSp>
      <p:cxnSp>
        <p:nvCxnSpPr>
          <p:cNvPr id="201" name="Google Shape;201;p9"/>
          <p:cNvCxnSpPr/>
          <p:nvPr/>
        </p:nvCxnSpPr>
        <p:spPr>
          <a:xfrm flipH="1">
            <a:off x="2553483" y="2084500"/>
            <a:ext cx="3270600" cy="1279200"/>
          </a:xfrm>
          <a:prstGeom prst="curvedConnector3">
            <a:avLst>
              <a:gd fmla="val 0" name="adj1"/>
            </a:avLst>
          </a:prstGeom>
          <a:noFill/>
          <a:ln cap="flat" cmpd="sng" w="76200">
            <a:solidFill>
              <a:srgbClr val="9DCFE2"/>
            </a:solidFill>
            <a:prstDash val="solid"/>
            <a:miter lim="800000"/>
            <a:headEnd len="med" w="med" type="triangle"/>
            <a:tailEnd len="med" w="med" type="triangle"/>
          </a:ln>
        </p:spPr>
      </p:cxnSp>
      <p:cxnSp>
        <p:nvCxnSpPr>
          <p:cNvPr id="202" name="Google Shape;202;p9"/>
          <p:cNvCxnSpPr/>
          <p:nvPr/>
        </p:nvCxnSpPr>
        <p:spPr>
          <a:xfrm flipH="1" rot="-5400000">
            <a:off x="5570849" y="3105554"/>
            <a:ext cx="2706300" cy="2161200"/>
          </a:xfrm>
          <a:prstGeom prst="curvedConnector3">
            <a:avLst>
              <a:gd fmla="val 49999" name="adj1"/>
            </a:avLst>
          </a:prstGeom>
          <a:noFill/>
          <a:ln cap="flat" cmpd="sng" w="76200">
            <a:solidFill>
              <a:srgbClr val="42AB3F"/>
            </a:solidFill>
            <a:prstDash val="solid"/>
            <a:miter lim="800000"/>
            <a:headEnd len="med" w="med" type="triangle"/>
            <a:tailEnd len="med" w="med" type="triangle"/>
          </a:ln>
        </p:spPr>
      </p:cxnSp>
      <p:cxnSp>
        <p:nvCxnSpPr>
          <p:cNvPr id="203" name="Google Shape;203;p9"/>
          <p:cNvCxnSpPr/>
          <p:nvPr/>
        </p:nvCxnSpPr>
        <p:spPr>
          <a:xfrm>
            <a:off x="5824086" y="2825110"/>
            <a:ext cx="2180400" cy="908700"/>
          </a:xfrm>
          <a:prstGeom prst="curvedConnector2">
            <a:avLst/>
          </a:prstGeom>
          <a:noFill/>
          <a:ln cap="flat" cmpd="sng" w="76200">
            <a:solidFill>
              <a:srgbClr val="42ACE6"/>
            </a:solidFill>
            <a:prstDash val="solid"/>
            <a:miter lim="800000"/>
            <a:headEnd len="med" w="med" type="triangle"/>
            <a:tailEnd len="med" w="med" type="triangle"/>
          </a:ln>
        </p:spPr>
      </p:cxnSp>
      <p:cxnSp>
        <p:nvCxnSpPr>
          <p:cNvPr id="204" name="Google Shape;204;p9"/>
          <p:cNvCxnSpPr/>
          <p:nvPr/>
        </p:nvCxnSpPr>
        <p:spPr>
          <a:xfrm>
            <a:off x="5824085" y="2084506"/>
            <a:ext cx="3270600" cy="1279200"/>
          </a:xfrm>
          <a:prstGeom prst="curvedConnector3">
            <a:avLst>
              <a:gd fmla="val 0" name="adj1"/>
            </a:avLst>
          </a:prstGeom>
          <a:noFill/>
          <a:ln cap="flat" cmpd="sng" w="76200">
            <a:solidFill>
              <a:srgbClr val="0E2C8E"/>
            </a:solidFill>
            <a:prstDash val="solid"/>
            <a:miter lim="800000"/>
            <a:headEnd len="med" w="med" type="triangle"/>
            <a:tailEnd len="med" w="med" type="triangle"/>
          </a:ln>
        </p:spPr>
      </p:cxnSp>
      <p:cxnSp>
        <p:nvCxnSpPr>
          <p:cNvPr id="205" name="Google Shape;205;p9"/>
          <p:cNvCxnSpPr/>
          <p:nvPr/>
        </p:nvCxnSpPr>
        <p:spPr>
          <a:xfrm flipH="1">
            <a:off x="3643684" y="2825107"/>
            <a:ext cx="2180400" cy="908700"/>
          </a:xfrm>
          <a:prstGeom prst="curvedConnector2">
            <a:avLst/>
          </a:prstGeom>
          <a:noFill/>
          <a:ln cap="flat" cmpd="sng" w="76200">
            <a:solidFill>
              <a:srgbClr val="1982BD"/>
            </a:solidFill>
            <a:prstDash val="solid"/>
            <a:miter lim="800000"/>
            <a:headEnd len="med" w="med" type="triangle"/>
            <a:tailEnd len="med" w="med" type="triangle"/>
          </a:ln>
        </p:spPr>
      </p:cxnSp>
      <p:cxnSp>
        <p:nvCxnSpPr>
          <p:cNvPr id="206" name="Google Shape;206;p9"/>
          <p:cNvCxnSpPr/>
          <p:nvPr/>
        </p:nvCxnSpPr>
        <p:spPr>
          <a:xfrm rot="10800000">
            <a:off x="2553274" y="4104069"/>
            <a:ext cx="5451300" cy="1435200"/>
          </a:xfrm>
          <a:prstGeom prst="curvedConnector3">
            <a:avLst>
              <a:gd fmla="val 0" name="adj1"/>
            </a:avLst>
          </a:prstGeom>
          <a:noFill/>
          <a:ln cap="flat" cmpd="sng" w="76200">
            <a:solidFill>
              <a:srgbClr val="42ACE6"/>
            </a:solidFill>
            <a:prstDash val="solid"/>
            <a:miter lim="800000"/>
            <a:headEnd len="med" w="med" type="triangle"/>
            <a:tailEnd len="med" w="med" type="triangle"/>
          </a:ln>
        </p:spPr>
      </p:cxnSp>
      <p:cxnSp>
        <p:nvCxnSpPr>
          <p:cNvPr id="207" name="Google Shape;207;p9"/>
          <p:cNvCxnSpPr/>
          <p:nvPr/>
        </p:nvCxnSpPr>
        <p:spPr>
          <a:xfrm flipH="1">
            <a:off x="2553484" y="2084501"/>
            <a:ext cx="3270600" cy="1279200"/>
          </a:xfrm>
          <a:prstGeom prst="curvedConnector3">
            <a:avLst>
              <a:gd fmla="val 0" name="adj1"/>
            </a:avLst>
          </a:prstGeom>
          <a:noFill/>
          <a:ln cap="flat" cmpd="sng" w="76200">
            <a:solidFill>
              <a:srgbClr val="9DCFE2"/>
            </a:solidFill>
            <a:prstDash val="solid"/>
            <a:miter lim="800000"/>
            <a:headEnd len="med" w="med" type="triangle"/>
            <a:tailEnd len="med" w="med" type="triangle"/>
          </a:ln>
        </p:spPr>
      </p:cxnSp>
      <p:cxnSp>
        <p:nvCxnSpPr>
          <p:cNvPr id="208" name="Google Shape;208;p9"/>
          <p:cNvCxnSpPr/>
          <p:nvPr/>
        </p:nvCxnSpPr>
        <p:spPr>
          <a:xfrm>
            <a:off x="5824083" y="2084499"/>
            <a:ext cx="3270600" cy="1279200"/>
          </a:xfrm>
          <a:prstGeom prst="curvedConnector3">
            <a:avLst>
              <a:gd fmla="val 0" name="adj1"/>
            </a:avLst>
          </a:prstGeom>
          <a:noFill/>
          <a:ln cap="flat" cmpd="sng" w="76200">
            <a:solidFill>
              <a:srgbClr val="0E2C8E"/>
            </a:solidFill>
            <a:prstDash val="solid"/>
            <a:miter lim="800000"/>
            <a:headEnd len="med" w="med" type="triangle"/>
            <a:tailEnd len="med" w="med" type="triangle"/>
          </a:ln>
        </p:spPr>
      </p:cxnSp>
      <p:cxnSp>
        <p:nvCxnSpPr>
          <p:cNvPr id="209" name="Google Shape;209;p9"/>
          <p:cNvCxnSpPr/>
          <p:nvPr/>
        </p:nvCxnSpPr>
        <p:spPr>
          <a:xfrm flipH="1">
            <a:off x="3643681" y="2825098"/>
            <a:ext cx="2180400" cy="908700"/>
          </a:xfrm>
          <a:prstGeom prst="curvedConnector2">
            <a:avLst/>
          </a:prstGeom>
          <a:noFill/>
          <a:ln cap="flat" cmpd="sng" w="76200">
            <a:solidFill>
              <a:srgbClr val="1982BD"/>
            </a:solidFill>
            <a:prstDash val="solid"/>
            <a:miter lim="800000"/>
            <a:headEnd len="med" w="med" type="triangle"/>
            <a:tailEnd len="med" w="med" type="triangle"/>
          </a:ln>
        </p:spPr>
      </p:cxnSp>
      <p:cxnSp>
        <p:nvCxnSpPr>
          <p:cNvPr id="210" name="Google Shape;210;p9"/>
          <p:cNvCxnSpPr/>
          <p:nvPr/>
        </p:nvCxnSpPr>
        <p:spPr>
          <a:xfrm flipH="1">
            <a:off x="2553482" y="2084499"/>
            <a:ext cx="3270600" cy="1279200"/>
          </a:xfrm>
          <a:prstGeom prst="curvedConnector3">
            <a:avLst>
              <a:gd fmla="val 0" name="adj1"/>
            </a:avLst>
          </a:prstGeom>
          <a:noFill/>
          <a:ln cap="flat" cmpd="sng" w="76200">
            <a:solidFill>
              <a:srgbClr val="9DCFE2"/>
            </a:solidFill>
            <a:prstDash val="dash"/>
            <a:miter lim="800000"/>
            <a:headEnd len="med" w="med" type="triangle"/>
            <a:tailEnd len="med" w="med" type="triangle"/>
          </a:ln>
        </p:spPr>
      </p:cxnSp>
      <p:cxnSp>
        <p:nvCxnSpPr>
          <p:cNvPr id="211" name="Google Shape;211;p9"/>
          <p:cNvCxnSpPr>
            <a:stCxn id="177" idx="1"/>
            <a:endCxn id="178" idx="3"/>
          </p:cNvCxnSpPr>
          <p:nvPr/>
        </p:nvCxnSpPr>
        <p:spPr>
          <a:xfrm flipH="1">
            <a:off x="3682969" y="3741800"/>
            <a:ext cx="4361100" cy="600"/>
          </a:xfrm>
          <a:prstGeom prst="curvedConnector3">
            <a:avLst>
              <a:gd fmla="val 49999" name="adj1"/>
            </a:avLst>
          </a:prstGeom>
          <a:noFill/>
          <a:ln cap="flat" cmpd="sng" w="76200">
            <a:solidFill>
              <a:srgbClr val="57BD87"/>
            </a:solidFill>
            <a:prstDash val="solid"/>
            <a:miter lim="800000"/>
            <a:headEnd len="med" w="med" type="triangle"/>
            <a:tailEnd len="med" w="med" type="triangle"/>
          </a:ln>
        </p:spPr>
      </p:cxnSp>
      <p:cxnSp>
        <p:nvCxnSpPr>
          <p:cNvPr id="212" name="Google Shape;212;p9"/>
          <p:cNvCxnSpPr/>
          <p:nvPr/>
        </p:nvCxnSpPr>
        <p:spPr>
          <a:xfrm>
            <a:off x="5824086" y="2825112"/>
            <a:ext cx="2180400" cy="908700"/>
          </a:xfrm>
          <a:prstGeom prst="curvedConnector2">
            <a:avLst/>
          </a:prstGeom>
          <a:noFill/>
          <a:ln cap="flat" cmpd="sng" w="76200">
            <a:solidFill>
              <a:srgbClr val="42ACE6"/>
            </a:solidFill>
            <a:prstDash val="solid"/>
            <a:miter lim="800000"/>
            <a:headEnd len="med" w="med" type="triangle"/>
            <a:tailEnd len="med" w="med" type="triangle"/>
          </a:ln>
        </p:spPr>
      </p:cxnSp>
      <p:cxnSp>
        <p:nvCxnSpPr>
          <p:cNvPr id="213" name="Google Shape;213;p9"/>
          <p:cNvCxnSpPr/>
          <p:nvPr/>
        </p:nvCxnSpPr>
        <p:spPr>
          <a:xfrm flipH="1">
            <a:off x="3643682" y="2825099"/>
            <a:ext cx="2180400" cy="908700"/>
          </a:xfrm>
          <a:prstGeom prst="curvedConnector2">
            <a:avLst/>
          </a:prstGeom>
          <a:noFill/>
          <a:ln cap="flat" cmpd="sng" w="76200">
            <a:solidFill>
              <a:srgbClr val="1982BD"/>
            </a:solidFill>
            <a:prstDash val="solid"/>
            <a:miter lim="800000"/>
            <a:headEnd len="med" w="med" type="triangle"/>
            <a:tailEnd len="med" w="med" type="triangle"/>
          </a:ln>
        </p:spPr>
      </p:cxnSp>
      <p:cxnSp>
        <p:nvCxnSpPr>
          <p:cNvPr id="214" name="Google Shape;214;p9"/>
          <p:cNvCxnSpPr/>
          <p:nvPr/>
        </p:nvCxnSpPr>
        <p:spPr>
          <a:xfrm rot="5400000">
            <a:off x="3396478" y="3111605"/>
            <a:ext cx="2714100" cy="2141100"/>
          </a:xfrm>
          <a:prstGeom prst="curvedConnector3">
            <a:avLst>
              <a:gd fmla="val 50001" name="adj1"/>
            </a:avLst>
          </a:prstGeom>
          <a:noFill/>
          <a:ln cap="flat" cmpd="sng" w="76200">
            <a:solidFill>
              <a:srgbClr val="BFE38F"/>
            </a:solidFill>
            <a:prstDash val="solid"/>
            <a:miter lim="800000"/>
            <a:headEnd len="med" w="med" type="triangle"/>
            <a:tailEnd len="med" w="med" type="triangle"/>
          </a:ln>
        </p:spPr>
      </p:cxnSp>
      <p:cxnSp>
        <p:nvCxnSpPr>
          <p:cNvPr id="215" name="Google Shape;215;p9"/>
          <p:cNvCxnSpPr/>
          <p:nvPr/>
        </p:nvCxnSpPr>
        <p:spPr>
          <a:xfrm flipH="1" rot="-5400000">
            <a:off x="5570852" y="3105557"/>
            <a:ext cx="2706300" cy="2161200"/>
          </a:xfrm>
          <a:prstGeom prst="curvedConnector3">
            <a:avLst>
              <a:gd fmla="val 49999" name="adj1"/>
            </a:avLst>
          </a:prstGeom>
          <a:noFill/>
          <a:ln cap="flat" cmpd="sng" w="76200">
            <a:solidFill>
              <a:srgbClr val="42AB3F"/>
            </a:solidFill>
            <a:prstDash val="solid"/>
            <a:miter lim="800000"/>
            <a:headEnd len="med" w="med" type="triangle"/>
            <a:tailEnd len="med" w="med" type="triangle"/>
          </a:ln>
        </p:spPr>
      </p:cxnSp>
      <p:cxnSp>
        <p:nvCxnSpPr>
          <p:cNvPr id="216" name="Google Shape;216;p9"/>
          <p:cNvCxnSpPr/>
          <p:nvPr/>
        </p:nvCxnSpPr>
        <p:spPr>
          <a:xfrm>
            <a:off x="5824077" y="2825096"/>
            <a:ext cx="2180400" cy="908700"/>
          </a:xfrm>
          <a:prstGeom prst="curvedConnector2">
            <a:avLst/>
          </a:prstGeom>
          <a:noFill/>
          <a:ln cap="flat" cmpd="sng" w="76200">
            <a:solidFill>
              <a:srgbClr val="42ACE6"/>
            </a:solidFill>
            <a:prstDash val="solid"/>
            <a:miter lim="800000"/>
            <a:headEnd len="med" w="med" type="triangle"/>
            <a:tailEnd len="med" w="med" type="triangle"/>
          </a:ln>
        </p:spPr>
      </p:cxnSp>
      <p:cxnSp>
        <p:nvCxnSpPr>
          <p:cNvPr id="217" name="Google Shape;217;p9"/>
          <p:cNvCxnSpPr/>
          <p:nvPr/>
        </p:nvCxnSpPr>
        <p:spPr>
          <a:xfrm flipH="1">
            <a:off x="3643678" y="2825096"/>
            <a:ext cx="2180400" cy="908700"/>
          </a:xfrm>
          <a:prstGeom prst="curvedConnector2">
            <a:avLst/>
          </a:prstGeom>
          <a:noFill/>
          <a:ln cap="flat" cmpd="sng" w="76200">
            <a:solidFill>
              <a:srgbClr val="1982BD"/>
            </a:solidFill>
            <a:prstDash val="solid"/>
            <a:miter lim="800000"/>
            <a:headEnd len="med" w="med" type="triangl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2021-06-23T06:50:06Z</dcterms:created>
  <dc:creator>Carina Posch</dc:creator>
</cp:coreProperties>
</file>