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57"/>
  </p:notesMasterIdLst>
  <p:handoutMasterIdLst>
    <p:handoutMasterId r:id="rId58"/>
  </p:handoutMasterIdLst>
  <p:sldIdLst>
    <p:sldId id="256" r:id="rId2"/>
    <p:sldId id="257" r:id="rId3"/>
    <p:sldId id="284" r:id="rId4"/>
    <p:sldId id="285" r:id="rId5"/>
    <p:sldId id="362" r:id="rId6"/>
    <p:sldId id="340" r:id="rId7"/>
    <p:sldId id="287" r:id="rId8"/>
    <p:sldId id="334" r:id="rId9"/>
    <p:sldId id="335" r:id="rId10"/>
    <p:sldId id="289" r:id="rId11"/>
    <p:sldId id="288" r:id="rId12"/>
    <p:sldId id="299" r:id="rId13"/>
    <p:sldId id="300" r:id="rId14"/>
    <p:sldId id="295" r:id="rId15"/>
    <p:sldId id="301" r:id="rId16"/>
    <p:sldId id="302" r:id="rId17"/>
    <p:sldId id="294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4" r:id="rId26"/>
    <p:sldId id="355" r:id="rId27"/>
    <p:sldId id="356" r:id="rId28"/>
    <p:sldId id="357" r:id="rId29"/>
    <p:sldId id="358" r:id="rId30"/>
    <p:sldId id="359" r:id="rId31"/>
    <p:sldId id="360" r:id="rId32"/>
    <p:sldId id="318" r:id="rId33"/>
    <p:sldId id="296" r:id="rId34"/>
    <p:sldId id="344" r:id="rId35"/>
    <p:sldId id="322" r:id="rId36"/>
    <p:sldId id="361" r:id="rId37"/>
    <p:sldId id="341" r:id="rId38"/>
    <p:sldId id="338" r:id="rId39"/>
    <p:sldId id="339" r:id="rId40"/>
    <p:sldId id="303" r:id="rId41"/>
    <p:sldId id="297" r:id="rId42"/>
    <p:sldId id="333" r:id="rId43"/>
    <p:sldId id="327" r:id="rId44"/>
    <p:sldId id="312" r:id="rId45"/>
    <p:sldId id="293" r:id="rId46"/>
    <p:sldId id="345" r:id="rId47"/>
    <p:sldId id="325" r:id="rId48"/>
    <p:sldId id="310" r:id="rId49"/>
    <p:sldId id="311" r:id="rId50"/>
    <p:sldId id="326" r:id="rId51"/>
    <p:sldId id="298" r:id="rId52"/>
    <p:sldId id="265" r:id="rId53"/>
    <p:sldId id="269" r:id="rId54"/>
    <p:sldId id="343" r:id="rId55"/>
    <p:sldId id="283" r:id="rId5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ACE6"/>
    <a:srgbClr val="42AB3F"/>
    <a:srgbClr val="BFE38F"/>
    <a:srgbClr val="9DCFE2"/>
    <a:srgbClr val="81DDFC"/>
    <a:srgbClr val="57BD87"/>
    <a:srgbClr val="002060"/>
    <a:srgbClr val="1982BD"/>
    <a:srgbClr val="0E2C8E"/>
    <a:srgbClr val="1A1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B4B98B0-60AC-42C2-AFA5-B58CD77FA1E5}" styleName="Svetel slog 1 – poudarek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vetel slog 3 – poudarek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395" autoAdjust="0"/>
  </p:normalViewPr>
  <p:slideViewPr>
    <p:cSldViewPr snapToGrid="0">
      <p:cViewPr varScale="1">
        <p:scale>
          <a:sx n="92" d="100"/>
          <a:sy n="92" d="100"/>
        </p:scale>
        <p:origin x="1176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668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Stolpec1</c:v>
                </c:pt>
              </c:strCache>
            </c:strRef>
          </c:tx>
          <c:dPt>
            <c:idx val="0"/>
            <c:bubble3D val="0"/>
            <c:spPr>
              <a:solidFill>
                <a:srgbClr val="81DDF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E1-48AB-85B9-378C00FA0671}"/>
              </c:ext>
            </c:extLst>
          </c:dPt>
          <c:dPt>
            <c:idx val="1"/>
            <c:bubble3D val="0"/>
            <c:spPr>
              <a:solidFill>
                <a:srgbClr val="57BD8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AE1-48AB-85B9-378C00FA0671}"/>
              </c:ext>
            </c:extLst>
          </c:dPt>
          <c:dPt>
            <c:idx val="2"/>
            <c:bubble3D val="0"/>
            <c:spPr>
              <a:solidFill>
                <a:srgbClr val="BFE38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AE1-48AB-85B9-378C00FA067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06E-48FD-A48E-080ACF26EBA8}"/>
              </c:ext>
            </c:extLst>
          </c:dPt>
          <c:dLbls>
            <c:dLbl>
              <c:idx val="0"/>
              <c:layout>
                <c:manualLayout>
                  <c:x val="-0.15457292096553205"/>
                  <c:y val="0.21273433102910838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err="1">
                        <a:latin typeface="+mn-lt"/>
                      </a:rPr>
                      <a:t>Sobre</a:t>
                    </a:r>
                    <a:r>
                      <a:rPr lang="en-US" sz="1800" dirty="0">
                        <a:latin typeface="+mn-lt"/>
                      </a:rPr>
                      <a:t> </a:t>
                    </a:r>
                    <a:r>
                      <a:rPr lang="en-US" sz="1800" dirty="0" err="1">
                        <a:latin typeface="+mn-lt"/>
                      </a:rPr>
                      <a:t>todo</a:t>
                    </a:r>
                    <a:r>
                      <a:rPr lang="en-US" sz="1800" dirty="0">
                        <a:latin typeface="+mn-lt"/>
                      </a:rPr>
                      <a:t> online</a:t>
                    </a:r>
                    <a:endParaRPr lang="en-US" sz="18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AE1-48AB-85B9-378C00FA067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err="1">
                        <a:latin typeface="+mn-lt"/>
                      </a:rPr>
                      <a:t>Híbrida</a:t>
                    </a:r>
                    <a:r>
                      <a:rPr lang="en-US" baseline="0" dirty="0">
                        <a:latin typeface="+mn-lt"/>
                      </a:rPr>
                      <a:t> 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EAE1-48AB-85B9-378C00FA0671}"/>
                </c:ext>
              </c:extLst>
            </c:dLbl>
            <c:dLbl>
              <c:idx val="2"/>
              <c:layout>
                <c:manualLayout>
                  <c:x val="0.19050462683082253"/>
                  <c:y val="0.2146344748627808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n-US" sz="20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dirty="0" err="1">
                        <a:latin typeface="+mn-lt"/>
                      </a:rPr>
                      <a:t>Sobre</a:t>
                    </a:r>
                    <a:r>
                      <a:rPr lang="en-US" sz="1800" dirty="0">
                        <a:latin typeface="+mn-lt"/>
                      </a:rPr>
                      <a:t> </a:t>
                    </a:r>
                    <a:r>
                      <a:rPr lang="en-US" sz="1800" dirty="0" err="1">
                        <a:latin typeface="+mn-lt"/>
                      </a:rPr>
                      <a:t>todo</a:t>
                    </a:r>
                    <a:r>
                      <a:rPr lang="en-US" sz="1800" dirty="0">
                        <a:latin typeface="+mn-lt"/>
                      </a:rPr>
                      <a:t> </a:t>
                    </a:r>
                    <a:r>
                      <a:rPr lang="en-US" sz="1800" dirty="0" err="1">
                        <a:latin typeface="+mn-lt"/>
                      </a:rPr>
                      <a:t>presencial</a:t>
                    </a:r>
                    <a:endParaRPr lang="en-US" sz="1800" dirty="0">
                      <a:latin typeface="+mn-lt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0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AE1-48AB-85B9-378C00FA067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06E-48FD-A48E-080ACF26EB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000" b="0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3"/>
                <c:pt idx="0">
                  <c:v>mostly online</c:v>
                </c:pt>
                <c:pt idx="1">
                  <c:v>hybrid</c:v>
                </c:pt>
                <c:pt idx="2">
                  <c:v>face to face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23</c:v>
                </c:pt>
                <c:pt idx="1">
                  <c:v>49</c:v>
                </c:pt>
                <c:pt idx="2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E1-48AB-85B9-378C00FA06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A04DD6-C26F-4C09-8D3E-4982193169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EB5BF1-F438-47D7-B2C0-7835FD0A89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55DBD-DAAC-48AD-8D30-F70205E5F437}" type="datetimeFigureOut">
              <a:rPr lang="de-AT" smtClean="0"/>
              <a:pPr/>
              <a:t>21.03.2022</a:t>
            </a:fld>
            <a:endParaRPr lang="de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188FB3-E94A-4AEE-A622-6D13AD1B38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E6C5CA-E03D-40A4-8B04-C8455053D7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3AC4B-F3DF-48A6-AD1D-514BE1ABE2D3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217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92A1F-FD75-41A9-805A-E629129C3CB8}" type="datetimeFigureOut">
              <a:rPr lang="de-AT" smtClean="0"/>
              <a:pPr/>
              <a:t>21.03.2022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F1788-C2F0-4FA4-8882-3E883373B8C5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14332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bl-goes-virtual.eu/es/aprendizaje-autodirigido/" TargetMode="External"/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bl-goes-virtual.eu/es/aprendizaje-autodirigido/" TargetMode="External"/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El modelo educativo tradicional solo presencial está</a:t>
            </a:r>
            <a:r>
              <a:rPr lang="es-ES" baseline="0" dirty="0"/>
              <a:t> cambiando en los últimos años.</a:t>
            </a:r>
          </a:p>
          <a:p>
            <a:r>
              <a:rPr lang="es-ES" baseline="0" dirty="0"/>
              <a:t>En particular, se ha producido una notable tendencia a la virtualización y digitalización del estudio y aprendizaje: </a:t>
            </a:r>
            <a:endParaRPr lang="es-ES" dirty="0"/>
          </a:p>
          <a:p>
            <a:pPr lvl="1"/>
            <a:r>
              <a:rPr lang="es-ES" b="0" dirty="0"/>
              <a:t>La</a:t>
            </a:r>
            <a:r>
              <a:rPr lang="es-ES" b="1" dirty="0"/>
              <a:t> Revolución digital (tercera revolución industrial) </a:t>
            </a:r>
            <a:r>
              <a:rPr lang="es-ES" b="0" dirty="0"/>
              <a:t>ha traído</a:t>
            </a:r>
            <a:r>
              <a:rPr lang="es-ES" b="0" baseline="0" dirty="0"/>
              <a:t> la tendencia de ofrecer opciones de aprendizaje a distancia (especialmente, aunque no limitada a: estudiantes no tradicionales, por ejemplo personas trabajadoras adultas, con opciones de aprendizaje a distancia, que utilizan herramientas o transmisiones online; cursos en directo y/o a su propio ritmo).</a:t>
            </a:r>
          </a:p>
          <a:p>
            <a:pPr lvl="1"/>
            <a:r>
              <a:rPr lang="es-ES" b="0" baseline="0" dirty="0"/>
              <a:t>Las </a:t>
            </a:r>
            <a:r>
              <a:rPr lang="es-ES" b="1" baseline="0" dirty="0"/>
              <a:t>Nuevas tecnologías </a:t>
            </a:r>
            <a:r>
              <a:rPr lang="es-ES" b="0" baseline="0" dirty="0"/>
              <a:t>ofrecen interesantes posibilidades y nuevas formas de aprender y animar al alumnado (ej. Realidad Virtual/ Realidad Aumentada; simulaciones)</a:t>
            </a:r>
          </a:p>
          <a:p>
            <a:pPr lvl="1"/>
            <a:r>
              <a:rPr lang="es-ES" b="1" baseline="0" dirty="0"/>
              <a:t>Flexibilidad, accesibilidad, </a:t>
            </a:r>
            <a:r>
              <a:rPr lang="es-ES" b="1" baseline="0" dirty="0" err="1"/>
              <a:t>inclusividad</a:t>
            </a:r>
            <a:r>
              <a:rPr lang="es-ES" b="1" baseline="0" dirty="0"/>
              <a:t> y personalización de los contenidos </a:t>
            </a:r>
            <a:r>
              <a:rPr lang="es-ES" b="0" baseline="0" dirty="0"/>
              <a:t>– el aprendizaje virtual no se basa en la movilidad, se puede acceder a él de manera flexible, según el programa de cada uno/a, aprender al ritmo de quien aprende…</a:t>
            </a:r>
          </a:p>
          <a:p>
            <a:pPr lvl="1"/>
            <a:r>
              <a:rPr lang="es-ES" b="0" baseline="0" dirty="0"/>
              <a:t>Las restricciones y normas de distanciamiento físico por la </a:t>
            </a:r>
            <a:r>
              <a:rPr lang="es-ES" b="1" baseline="0" dirty="0"/>
              <a:t>COVID-19</a:t>
            </a:r>
            <a:r>
              <a:rPr lang="es-ES" b="0" baseline="0" dirty="0"/>
              <a:t> han dificultado la experiencia presencial en el aprendizaje (basado en el trabajo) para todo el alumnado, dando paso, en su lugar, a opciones virtuales, como medio de adaptación. </a:t>
            </a:r>
            <a:endParaRPr lang="es-ES" b="1" dirty="0"/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1788-C2F0-4FA4-8882-3E883373B8C5}" type="slidenum">
              <a:rPr lang="de-AT" smtClean="0"/>
              <a:pPr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3168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Ejemplos de conectividad: Conexión a través de cables, sin cable, conexión a través de </a:t>
            </a:r>
            <a:r>
              <a:rPr lang="es-ES" dirty="0" err="1"/>
              <a:t>Wi</a:t>
            </a:r>
            <a:r>
              <a:rPr lang="es-ES" dirty="0"/>
              <a:t>-Fi e internet, LAN, 4G, conectividad por Bluetooth.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1788-C2F0-4FA4-8882-3E883373B8C5}" type="slidenum">
              <a:rPr lang="de-AT" smtClean="0"/>
              <a:pPr/>
              <a:t>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6487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¿Necesitaré utilizar dispositivos</a:t>
            </a:r>
            <a:r>
              <a:rPr lang="es-ES" baseline="0" dirty="0"/>
              <a:t> de expansión, como lectores externos, tarjetas de red, adaptadores… para completar eficazmente las tareas deseadas?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/>
              <a:t>Si es así ¿qué dispositivos necesitaré y deberé ser capaz de utilizar?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/>
              <a:t>¿Cómo se conectan con mi dispositivo elegido? ¿necesito puertos, cables o lectores adicionales para poder utilizar estos dispositivos?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1788-C2F0-4FA4-8882-3E883373B8C5}" type="slidenum">
              <a:rPr lang="de-AT" smtClean="0"/>
              <a:pPr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2136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s-ES" dirty="0"/>
              <a:t>¿Es compatible este dispositivo para poder utilizarse en conexión con otros dispositivos que ya utilizo?</a:t>
            </a:r>
          </a:p>
          <a:p>
            <a:pPr lvl="1"/>
            <a:r>
              <a:rPr lang="es-ES" dirty="0"/>
              <a:t>¿Necesito actualizaciones o sustituciones de algunas partes de dispositivos que ya uso para utilizar el</a:t>
            </a:r>
            <a:r>
              <a:rPr lang="es-ES" baseline="0" dirty="0"/>
              <a:t> nuevo dispositivo </a:t>
            </a:r>
            <a:r>
              <a:rPr lang="es-ES" dirty="0"/>
              <a:t>(eficazmente)?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1788-C2F0-4FA4-8882-3E883373B8C5}" type="slidenum">
              <a:rPr lang="de-AT" smtClean="0"/>
              <a:pPr/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80502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s-ES" dirty="0"/>
              <a:t>¿Puede este dispositivo desempeñar múltiples funciones?</a:t>
            </a:r>
          </a:p>
          <a:p>
            <a:pPr lvl="1"/>
            <a:r>
              <a:rPr lang="es-ES" dirty="0"/>
              <a:t>Si es así ¿elegir este dispositivo ayuda</a:t>
            </a:r>
            <a:r>
              <a:rPr lang="es-ES" baseline="0" dirty="0"/>
              <a:t> a omitir</a:t>
            </a:r>
            <a:r>
              <a:rPr lang="es-ES" dirty="0"/>
              <a:t> costes, espacio, tiempo y esfuerzo al reducir los dispositivos que necesito utilizar para desempeñar</a:t>
            </a:r>
            <a:r>
              <a:rPr lang="es-ES" baseline="0" dirty="0"/>
              <a:t> cierta tarea</a:t>
            </a:r>
            <a:r>
              <a:rPr lang="es-ES" dirty="0"/>
              <a:t>?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1788-C2F0-4FA4-8882-3E883373B8C5}" type="slidenum">
              <a:rPr lang="de-AT" smtClean="0"/>
              <a:pPr/>
              <a:t>22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83047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s-ES" dirty="0"/>
              <a:t>Los ataques por ondas electromagnéticas-</a:t>
            </a:r>
            <a:r>
              <a:rPr lang="es-ES" baseline="0" dirty="0"/>
              <a:t> uso remoto de ondas electromagnéticas para burlar las entradas de audio e inyectar comandos a través del interfaz de sonido.</a:t>
            </a:r>
          </a:p>
          <a:p>
            <a:pPr marL="171450" indent="-171450">
              <a:buFontTx/>
              <a:buChar char="-"/>
            </a:pPr>
            <a:r>
              <a:rPr lang="es-ES" baseline="0" dirty="0"/>
              <a:t>Juice-</a:t>
            </a:r>
            <a:r>
              <a:rPr lang="es-ES" baseline="0" dirty="0" err="1"/>
              <a:t>jacking</a:t>
            </a:r>
            <a:r>
              <a:rPr lang="es-ES" baseline="0" dirty="0"/>
              <a:t> – </a:t>
            </a:r>
            <a:r>
              <a:rPr lang="es-ES" baseline="0" dirty="0" err="1"/>
              <a:t>exfiltración</a:t>
            </a:r>
            <a:r>
              <a:rPr lang="es-ES" baseline="0" dirty="0"/>
              <a:t> de datos o instalación de malware mediante la mala utilización del doble uso del puerto de carga USB por utilizar estaciones de carga maliciosas.</a:t>
            </a:r>
          </a:p>
          <a:p>
            <a:pPr marL="171450" indent="-171450">
              <a:buFontTx/>
              <a:buChar char="-"/>
            </a:pPr>
            <a:r>
              <a:rPr lang="es-ES" baseline="0" dirty="0" err="1"/>
              <a:t>Jail-breaking</a:t>
            </a:r>
            <a:r>
              <a:rPr lang="es-ES" baseline="0" dirty="0"/>
              <a:t> y </a:t>
            </a:r>
            <a:r>
              <a:rPr lang="es-ES" baseline="0" dirty="0" err="1"/>
              <a:t>rooting</a:t>
            </a:r>
            <a:r>
              <a:rPr lang="es-ES" baseline="0" dirty="0"/>
              <a:t> – los usuarios explotan las debilidades del sistema operativo del dispositivo (modifican los dispositivos y los desbloquean, para personalizar el interfaz o instalar aplicaciones), lo que, a su vez, deja al dispositivo susceptible a ataques maliciosos a través del software. </a:t>
            </a:r>
            <a:endParaRPr lang="es-ES" dirty="0"/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1788-C2F0-4FA4-8882-3E883373B8C5}" type="slidenum">
              <a:rPr lang="de-AT" smtClean="0"/>
              <a:pPr/>
              <a:t>24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17062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s-ES" dirty="0"/>
              <a:t>Cantidades de datos que el dispositivo puede almacenar /</a:t>
            </a:r>
            <a:r>
              <a:rPr lang="es-ES" baseline="0" dirty="0"/>
              <a:t> capacidad de memoria</a:t>
            </a:r>
          </a:p>
          <a:p>
            <a:pPr lvl="1"/>
            <a:r>
              <a:rPr lang="es-ES" dirty="0"/>
              <a:t>¿Necesitaré almacenar cantidades sustanciales de información en mi dispositivo? ¿Podrían almacenarse estos datos en otro lugar (por ejemplo almacenamiento</a:t>
            </a:r>
            <a:r>
              <a:rPr lang="es-ES" baseline="0" dirty="0"/>
              <a:t> en la nube)</a:t>
            </a:r>
            <a:r>
              <a:rPr lang="es-ES" dirty="0"/>
              <a:t>? En este caso, ¿Cómo es de fácil y seguro transferir los datos entre las distintas opciones?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1788-C2F0-4FA4-8882-3E883373B8C5}" type="slidenum">
              <a:rPr lang="de-AT" smtClean="0"/>
              <a:pPr/>
              <a:t>25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44119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¿Cuánta energía consume este dispositivo para desempeñar una tarea</a:t>
            </a:r>
            <a:r>
              <a:rPr lang="es-ES" baseline="0" dirty="0"/>
              <a:t> específica</a:t>
            </a:r>
            <a:r>
              <a:rPr lang="es-ES" dirty="0"/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¿Podría un dispositivo similar (puede que alguno del que ya dispongas) ofrecer una ejecución de tareas comparable, de manera más eficiente energéticamente?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1788-C2F0-4FA4-8882-3E883373B8C5}" type="slidenum">
              <a:rPr lang="de-AT" smtClean="0"/>
              <a:pPr/>
              <a:t>27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17209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1788-C2F0-4FA4-8882-3E883373B8C5}" type="slidenum">
              <a:rPr lang="de-AT" smtClean="0"/>
              <a:pPr/>
              <a:t>30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608969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1788-C2F0-4FA4-8882-3E883373B8C5}" type="slidenum">
              <a:rPr lang="de-AT" smtClean="0"/>
              <a:pPr/>
              <a:t>32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366166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s-ES" dirty="0"/>
              <a:t>La pérdida de funcionalidad del </a:t>
            </a:r>
            <a:r>
              <a:rPr lang="es-ES" dirty="0" err="1"/>
              <a:t>HTAD</a:t>
            </a:r>
            <a:r>
              <a:rPr lang="es-ES" dirty="0"/>
              <a:t> (por ejemplo, mal funcionamiento de la cámara</a:t>
            </a:r>
            <a:r>
              <a:rPr lang="es-ES" baseline="0" dirty="0"/>
              <a:t> incorporada en el portátil)</a:t>
            </a:r>
          </a:p>
          <a:p>
            <a:pPr lvl="1"/>
            <a:r>
              <a:rPr lang="es-ES" baseline="0" dirty="0"/>
              <a:t>Problemas de fiabilidad (por ejemplo, fallos en sistemas antiguos, mayor necesidad de apoyo TIC</a:t>
            </a:r>
          </a:p>
          <a:p>
            <a:pPr lvl="1"/>
            <a:r>
              <a:rPr lang="es-ES" baseline="0" dirty="0"/>
              <a:t>Necesidad de mejor desempeño (tiempo de respuesta más rápido, más productivo)</a:t>
            </a:r>
          </a:p>
          <a:p>
            <a:pPr lvl="1"/>
            <a:r>
              <a:rPr lang="es-ES" baseline="0" dirty="0" err="1"/>
              <a:t>Ciberseguridad</a:t>
            </a:r>
            <a:r>
              <a:rPr lang="es-ES" baseline="0" dirty="0"/>
              <a:t> (los sistemas más nuevos ofrecen mayor protección, disponibilidad de soporte que los viejos sistemas)</a:t>
            </a:r>
          </a:p>
          <a:p>
            <a:pPr lvl="1"/>
            <a:r>
              <a:rPr lang="es-ES" baseline="0" dirty="0"/>
              <a:t>Mejora de la comunicación (ej. cámara 360º o 4 K en lugar de la cámara instalada en el portátil)</a:t>
            </a:r>
          </a:p>
          <a:p>
            <a:pPr lvl="1"/>
            <a:r>
              <a:rPr lang="es-ES" baseline="0" dirty="0"/>
              <a:t>Mejor experiencia de usuario</a:t>
            </a:r>
            <a:endParaRPr lang="sl-SI" dirty="0"/>
          </a:p>
          <a:p>
            <a:pPr lvl="1"/>
            <a:endParaRPr lang="sl-SI" dirty="0"/>
          </a:p>
          <a:p>
            <a:r>
              <a:rPr lang="es-ES" dirty="0"/>
              <a:t>Pregunta a tu alumnado:</a:t>
            </a:r>
          </a:p>
          <a:p>
            <a:r>
              <a:rPr lang="es-ES" dirty="0"/>
              <a:t>¿Qué experiencia habéis tenido en la colocación/sustitución</a:t>
            </a:r>
            <a:r>
              <a:rPr lang="es-ES" baseline="0" dirty="0"/>
              <a:t> de componentes en distintos dispositivos </a:t>
            </a:r>
            <a:r>
              <a:rPr lang="es-ES" baseline="0" dirty="0" err="1"/>
              <a:t>HTAD</a:t>
            </a:r>
            <a:r>
              <a:rPr lang="es-ES" baseline="0" dirty="0"/>
              <a:t>?</a:t>
            </a:r>
          </a:p>
          <a:p>
            <a:r>
              <a:rPr lang="es-ES" baseline="0" dirty="0"/>
              <a:t>¿Cuándo creéis que se necesitan actualizaciones y renovaciones?</a:t>
            </a:r>
          </a:p>
          <a:p>
            <a:r>
              <a:rPr lang="es-ES" baseline="0" dirty="0"/>
              <a:t>¿Qué actualizaciones habéis hecho con la tecnología que utilizáis en vuestra vida diaria?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1788-C2F0-4FA4-8882-3E883373B8C5}" type="slidenum">
              <a:rPr lang="de-AT" smtClean="0"/>
              <a:pPr/>
              <a:t>33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26467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dirty="0"/>
              <a:t>El aprendizaje presencial (F2F – cara a cara) y</a:t>
            </a:r>
            <a:r>
              <a:rPr lang="es-ES" sz="1200" baseline="0" dirty="0"/>
              <a:t> </a:t>
            </a:r>
            <a:r>
              <a:rPr lang="es-ES" sz="1200" baseline="0" dirty="0" err="1"/>
              <a:t>LBD</a:t>
            </a:r>
            <a:r>
              <a:rPr lang="es-ES" sz="1200" baseline="0" dirty="0"/>
              <a:t> (aprender haciendo) imposibles con el estallido de la pandemia </a:t>
            </a:r>
            <a:r>
              <a:rPr lang="es-ES" sz="1200" baseline="0" dirty="0" err="1"/>
              <a:t>COVID</a:t>
            </a:r>
            <a:r>
              <a:rPr lang="es-ES" sz="1200" baseline="0" dirty="0"/>
              <a:t>.</a:t>
            </a:r>
          </a:p>
          <a:p>
            <a:r>
              <a:rPr lang="es-ES" sz="1200" baseline="0" dirty="0"/>
              <a:t>Uso de instrumentos modernos y digitales como medios para lograr maneras alternativas de guiar los procesos </a:t>
            </a:r>
            <a:r>
              <a:rPr lang="es-ES" sz="1200" baseline="0" dirty="0" err="1"/>
              <a:t>WBL</a:t>
            </a:r>
            <a:r>
              <a:rPr lang="es-ES" sz="1200" baseline="0" dirty="0"/>
              <a:t> cuando es imposible aprender en persona.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1788-C2F0-4FA4-8882-3E883373B8C5}" type="slidenum">
              <a:rPr lang="de-AT" smtClean="0"/>
              <a:pPr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058835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Prevención de sucesos potencialmente peligrosos</a:t>
            </a:r>
          </a:p>
          <a:p>
            <a:pPr lvl="1"/>
            <a:r>
              <a:rPr lang="es-ES" dirty="0"/>
              <a:t>Condiciones seguras de utilización (ej. evitar el contacto con el agua, a menos que el equipo sea resistente al agua)</a:t>
            </a:r>
          </a:p>
          <a:p>
            <a:r>
              <a:rPr lang="es-ES" dirty="0"/>
              <a:t>Uso de equipos de seguridad</a:t>
            </a:r>
          </a:p>
          <a:p>
            <a:pPr lvl="1"/>
            <a:r>
              <a:rPr lang="es-ES" dirty="0"/>
              <a:t>Carcasas protectoras, bolsas de viaje,</a:t>
            </a:r>
            <a:r>
              <a:rPr lang="es-ES" baseline="0" dirty="0"/>
              <a:t> espacios diseñados para los dispositivos</a:t>
            </a:r>
            <a:endParaRPr lang="es-ES" dirty="0"/>
          </a:p>
          <a:p>
            <a:r>
              <a:rPr lang="es-ES" dirty="0"/>
              <a:t>Prolongar la vida de las baterías</a:t>
            </a:r>
          </a:p>
          <a:p>
            <a:r>
              <a:rPr lang="es-ES" dirty="0"/>
              <a:t>Limpiar el dispositivo regularmente – con soluciones autorizadas</a:t>
            </a:r>
            <a:r>
              <a:rPr lang="es-ES" baseline="0" dirty="0"/>
              <a:t> (ej. trapos para monitores)</a:t>
            </a:r>
            <a:endParaRPr lang="es-ES" dirty="0"/>
          </a:p>
          <a:p>
            <a:r>
              <a:rPr lang="es-ES" dirty="0"/>
              <a:t>Apagar los dispositivos regularmente (apagar completamente)</a:t>
            </a:r>
          </a:p>
          <a:p>
            <a:r>
              <a:rPr lang="es-ES" dirty="0"/>
              <a:t>Ser consciente del tratamiento potencialmente peligroso</a:t>
            </a:r>
          </a:p>
          <a:p>
            <a:pPr lvl="1"/>
            <a:r>
              <a:rPr lang="es-ES" dirty="0"/>
              <a:t>Ej. levantar el portátil</a:t>
            </a:r>
            <a:r>
              <a:rPr lang="es-ES" baseline="0" dirty="0"/>
              <a:t> por la base, no por la pantalla</a:t>
            </a:r>
            <a:endParaRPr lang="es-ES" dirty="0"/>
          </a:p>
          <a:p>
            <a:r>
              <a:rPr lang="es-ES" dirty="0"/>
              <a:t>Utilizar con cuidado los dispositivos de expansión</a:t>
            </a:r>
          </a:p>
          <a:p>
            <a:pPr lvl="1"/>
            <a:r>
              <a:rPr lang="es-ES" dirty="0"/>
              <a:t>Utilizar puertos adecuados para tus</a:t>
            </a:r>
            <a:r>
              <a:rPr lang="es-ES" baseline="0" dirty="0"/>
              <a:t> dispositivos de almacenamiento, auriculares, cables, adaptadores…</a:t>
            </a:r>
          </a:p>
          <a:p>
            <a:pPr lvl="1"/>
            <a:r>
              <a:rPr lang="es-ES" dirty="0"/>
              <a:t>Extraer</a:t>
            </a:r>
            <a:r>
              <a:rPr lang="es-ES" baseline="0" dirty="0"/>
              <a:t> dispositivos USB, </a:t>
            </a:r>
            <a:r>
              <a:rPr lang="es-ES" baseline="0" dirty="0" err="1"/>
              <a:t>DVDs</a:t>
            </a:r>
            <a:r>
              <a:rPr lang="es-ES" baseline="0" dirty="0"/>
              <a:t> u otros dispositivos de almacenamiento al mover el </a:t>
            </a:r>
            <a:r>
              <a:rPr lang="es-ES" baseline="0" dirty="0" err="1"/>
              <a:t>HTAD</a:t>
            </a:r>
            <a:r>
              <a:rPr lang="es-ES" baseline="0" dirty="0"/>
              <a:t> y asegurarse de almacenarlos y protegerlos debidamente</a:t>
            </a:r>
          </a:p>
          <a:p>
            <a:pPr lvl="1"/>
            <a:endParaRPr lang="es-ES" baseline="0" dirty="0"/>
          </a:p>
          <a:p>
            <a:pPr lvl="0"/>
            <a:r>
              <a:rPr lang="es-ES" baseline="0" dirty="0"/>
              <a:t>Pregunta al alumnado:</a:t>
            </a:r>
          </a:p>
          <a:p>
            <a:pPr lvl="0"/>
            <a:r>
              <a:rPr lang="es-ES" baseline="0" dirty="0"/>
              <a:t>¿qué hay que hacer </a:t>
            </a:r>
            <a:r>
              <a:rPr lang="es-ES" baseline="0" dirty="0" err="1"/>
              <a:t>yqué</a:t>
            </a:r>
            <a:r>
              <a:rPr lang="es-ES" baseline="0" dirty="0"/>
              <a:t> no al manejar los dispositivos?</a:t>
            </a:r>
            <a:endParaRPr lang="sl-SI" dirty="0"/>
          </a:p>
          <a:p>
            <a:pPr marL="457200" lvl="1" indent="0">
              <a:buNone/>
            </a:pPr>
            <a:endParaRPr lang="sl-SI" dirty="0"/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1788-C2F0-4FA4-8882-3E883373B8C5}" type="slidenum">
              <a:rPr lang="de-AT" smtClean="0"/>
              <a:pPr/>
              <a:t>34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844181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F1788-C2F0-4FA4-8882-3E883373B8C5}" type="slidenum">
              <a:rPr lang="de-AT" smtClean="0"/>
              <a:pPr/>
              <a:t>36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363634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1788-C2F0-4FA4-8882-3E883373B8C5}" type="slidenum">
              <a:rPr lang="de-AT" smtClean="0"/>
              <a:pPr/>
              <a:t>38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787476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1788-C2F0-4FA4-8882-3E883373B8C5}" type="slidenum">
              <a:rPr lang="de-AT" smtClean="0"/>
              <a:pPr/>
              <a:t>39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451710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="1" dirty="0"/>
              <a:t>Escenario de aprendizaje </a:t>
            </a:r>
            <a:r>
              <a:rPr lang="es-ES" b="0" dirty="0"/>
              <a:t>F2F,</a:t>
            </a:r>
            <a:r>
              <a:rPr lang="es-ES" b="0" baseline="0" dirty="0"/>
              <a:t> híbrido, aprendizaje remoto, aprendizaje virtual y </a:t>
            </a:r>
            <a:r>
              <a:rPr lang="es-ES" b="1" dirty="0"/>
              <a:t>Actividades de aprendizaje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="1" dirty="0"/>
              <a:t>Accesibilidad </a:t>
            </a:r>
            <a:r>
              <a:rPr lang="es-ES" b="0" dirty="0"/>
              <a:t>del hardware / tecnología tanto para el mentor como para el alumnado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="1" dirty="0"/>
              <a:t>Características </a:t>
            </a:r>
            <a:r>
              <a:rPr lang="es-ES" b="0" dirty="0"/>
              <a:t>del </a:t>
            </a:r>
            <a:r>
              <a:rPr lang="es-ES" b="0" dirty="0" err="1"/>
              <a:t>HTAD</a:t>
            </a:r>
            <a:r>
              <a:rPr lang="es-ES" b="0" dirty="0"/>
              <a:t> (ej. conectividad, capacidad de almacenamiento, portabilidad, compatibilidad…)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="1" dirty="0"/>
              <a:t>Permisos </a:t>
            </a:r>
            <a:r>
              <a:rPr lang="es-ES" b="0" dirty="0"/>
              <a:t>necesarios</a:t>
            </a:r>
            <a:r>
              <a:rPr lang="es-ES" b="1" dirty="0"/>
              <a:t>, protecciones y guía para el uso </a:t>
            </a:r>
            <a:r>
              <a:rPr lang="es-ES" b="0" dirty="0"/>
              <a:t>del </a:t>
            </a:r>
            <a:r>
              <a:rPr lang="es-ES" b="0" dirty="0" err="1"/>
              <a:t>HTAD</a:t>
            </a:r>
            <a:endParaRPr lang="es-ES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="1" dirty="0"/>
              <a:t>Posibles barreras tecnológicas </a:t>
            </a:r>
            <a:r>
              <a:rPr lang="es-ES" b="0" dirty="0"/>
              <a:t>para el</a:t>
            </a:r>
            <a:r>
              <a:rPr lang="es-ES" b="0" baseline="0" dirty="0"/>
              <a:t> mentor/a y el alumnado</a:t>
            </a:r>
            <a:endParaRPr lang="es-ES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="0" dirty="0"/>
              <a:t>Lo</a:t>
            </a:r>
            <a:r>
              <a:rPr lang="es-ES" b="1" dirty="0"/>
              <a:t> experimentados digitalmente </a:t>
            </a:r>
            <a:r>
              <a:rPr lang="es-ES" b="0" dirty="0"/>
              <a:t>que estén el mentor/a</a:t>
            </a:r>
            <a:r>
              <a:rPr lang="es-ES" b="0" baseline="0" dirty="0"/>
              <a:t> y el alumnado</a:t>
            </a:r>
            <a:r>
              <a:rPr lang="es-ES" b="1" baseline="0" dirty="0"/>
              <a:t>.</a:t>
            </a:r>
            <a:endParaRPr lang="es-ES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="0" dirty="0"/>
              <a:t>Posibles formas de reconstruir contenidos para formatos digitales / </a:t>
            </a:r>
            <a:r>
              <a:rPr lang="es-ES" b="1" dirty="0"/>
              <a:t>Virtualización del contenido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="0" dirty="0"/>
              <a:t>Formas de </a:t>
            </a:r>
            <a:r>
              <a:rPr lang="es-ES" b="1" dirty="0"/>
              <a:t>compromiso </a:t>
            </a:r>
            <a:r>
              <a:rPr lang="es-ES" b="0" dirty="0"/>
              <a:t>del alumnado con</a:t>
            </a:r>
            <a:r>
              <a:rPr lang="es-ES" b="0" baseline="0" dirty="0"/>
              <a:t> una tecnología </a:t>
            </a:r>
            <a:r>
              <a:rPr lang="es-ES" b="0" dirty="0"/>
              <a:t>y necesidades de participación activa del alumnado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="1" dirty="0"/>
              <a:t>Soporte técnico </a:t>
            </a:r>
            <a:r>
              <a:rPr lang="es-ES" b="0" dirty="0"/>
              <a:t>y resolución de problemas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b="1" dirty="0"/>
          </a:p>
          <a:p>
            <a:r>
              <a:rPr lang="es-ES" dirty="0"/>
              <a:t>Pregunta al alumnado:</a:t>
            </a:r>
          </a:p>
          <a:p>
            <a:r>
              <a:rPr lang="es-ES" dirty="0"/>
              <a:t>¿Cómo</a:t>
            </a:r>
            <a:r>
              <a:rPr lang="es-ES" baseline="0" dirty="0"/>
              <a:t> elegís vuestros dispositivos de </a:t>
            </a:r>
            <a:r>
              <a:rPr lang="es-ES" baseline="0" dirty="0" err="1"/>
              <a:t>HTAD</a:t>
            </a:r>
            <a:r>
              <a:rPr lang="es-ES" baseline="0" dirty="0"/>
              <a:t>? ¿Cuál es la cualidad más importante que debe tener un </a:t>
            </a:r>
            <a:r>
              <a:rPr lang="es-ES" baseline="0" dirty="0" err="1"/>
              <a:t>HTAD</a:t>
            </a:r>
            <a:r>
              <a:rPr lang="es-ES" baseline="0" dirty="0"/>
              <a:t>?</a:t>
            </a:r>
            <a:endParaRPr lang="sl-SI" dirty="0"/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1788-C2F0-4FA4-8882-3E883373B8C5}" type="slidenum">
              <a:rPr lang="de-AT" smtClean="0"/>
              <a:pPr/>
              <a:t>45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910477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Discute ideas con el alumnado</a:t>
            </a:r>
          </a:p>
          <a:p>
            <a:r>
              <a:rPr lang="es-ES" dirty="0"/>
              <a:t>¿Qué</a:t>
            </a:r>
            <a:r>
              <a:rPr lang="es-ES" baseline="0" dirty="0"/>
              <a:t> hardware se necesita para …?</a:t>
            </a:r>
          </a:p>
          <a:p>
            <a:r>
              <a:rPr lang="es-ES" baseline="0" dirty="0"/>
              <a:t>La comunicación</a:t>
            </a:r>
          </a:p>
          <a:p>
            <a:pPr lvl="1"/>
            <a:r>
              <a:rPr lang="es-ES" baseline="0" dirty="0"/>
              <a:t>Comunicación virtual, compartir tareas, supervisar al alumnado en el proceso de aprendizaje</a:t>
            </a:r>
          </a:p>
          <a:p>
            <a:r>
              <a:rPr lang="es-ES" baseline="0" dirty="0"/>
              <a:t>La gestión</a:t>
            </a:r>
          </a:p>
          <a:p>
            <a:pPr lvl="1"/>
            <a:r>
              <a:rPr lang="es-ES" baseline="0" dirty="0"/>
              <a:t>Gestión del aprendizaje, autoría (creación) de los contenidos digitales</a:t>
            </a:r>
          </a:p>
          <a:p>
            <a:r>
              <a:rPr lang="es-ES" baseline="0" dirty="0"/>
              <a:t>Elaboración de tutoriales</a:t>
            </a:r>
          </a:p>
          <a:p>
            <a:r>
              <a:rPr lang="es-ES" baseline="0" dirty="0"/>
              <a:t>Interacción digital</a:t>
            </a:r>
          </a:p>
          <a:p>
            <a:pPr lvl="1"/>
            <a:r>
              <a:rPr lang="es-ES" baseline="0" dirty="0" err="1"/>
              <a:t>RV</a:t>
            </a:r>
            <a:r>
              <a:rPr lang="es-ES" baseline="0" dirty="0"/>
              <a:t>/RA/</a:t>
            </a:r>
            <a:r>
              <a:rPr lang="es-ES" baseline="0" dirty="0" err="1"/>
              <a:t>XR</a:t>
            </a:r>
            <a:endParaRPr lang="es-ES" dirty="0"/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1788-C2F0-4FA4-8882-3E883373B8C5}" type="slidenum">
              <a:rPr lang="de-AT" smtClean="0"/>
              <a:pPr/>
              <a:t>46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756801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1788-C2F0-4FA4-8882-3E883373B8C5}" type="slidenum">
              <a:rPr lang="de-AT" smtClean="0"/>
              <a:pPr/>
              <a:t>51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841151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Reflexiona sobre</a:t>
            </a:r>
            <a:r>
              <a:rPr lang="sl-SI" dirty="0"/>
              <a:t>… </a:t>
            </a:r>
            <a:endParaRPr lang="de-AT" dirty="0"/>
          </a:p>
          <a:p>
            <a:r>
              <a:rPr lang="de-AT" dirty="0">
                <a:hlinkClick r:id="rId3"/>
              </a:rPr>
              <a:t>https://www.wbl-goes-virtual.eu/es/aprendizaje-autodirigido/</a:t>
            </a:r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1788-C2F0-4FA4-8882-3E883373B8C5}" type="slidenum">
              <a:rPr lang="de-AT" smtClean="0"/>
              <a:pPr/>
              <a:t>53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882853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>
                <a:hlinkClick r:id="rId3"/>
              </a:rPr>
              <a:t>https://www.wbl-goes-virtual.eu/es/aprendizaje-autodirigido/</a:t>
            </a:r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1788-C2F0-4FA4-8882-3E883373B8C5}" type="slidenum">
              <a:rPr lang="de-AT" smtClean="0"/>
              <a:pPr/>
              <a:t>54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43638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/>
              <a:t>Los escenarios de aprendizaje virtual requieren y emplean distintos métodos en comparación con los</a:t>
            </a:r>
            <a:r>
              <a:rPr lang="es-ES" sz="1200" baseline="0" dirty="0"/>
              <a:t> escenarios de aprendizaje presencial. ¿cuáles son las características básicas de cada escenario?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aseline="0" dirty="0"/>
              <a:t>Tratad de discutir: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aseline="0" dirty="0"/>
              <a:t>APRENDIZAJE PRESENCIAL</a:t>
            </a:r>
            <a:endParaRPr lang="es-ES" sz="1200" dirty="0"/>
          </a:p>
          <a:p>
            <a:pPr marL="228600" indent="-228600">
              <a:lnSpc>
                <a:spcPct val="106000"/>
              </a:lnSpc>
              <a:spcAft>
                <a:spcPts val="800"/>
              </a:spcAft>
              <a:buFont typeface="Calibri" panose="020F0502020204030204" pitchFamily="34" charset="0"/>
              <a:buChar char="•"/>
              <a:tabLst>
                <a:tab pos="1371600" algn="l"/>
              </a:tabLst>
            </a:pP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alumnado recibe los métodos y materiales de aprendizaje</a:t>
            </a:r>
            <a:endParaRPr lang="es-ES" sz="1200" baseline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06000"/>
              </a:lnSpc>
              <a:spcAft>
                <a:spcPts val="800"/>
              </a:spcAft>
              <a:buFont typeface="Calibri" panose="020F0502020204030204" pitchFamily="34" charset="0"/>
              <a:buChar char="•"/>
              <a:tabLst>
                <a:tab pos="1371600" algn="l"/>
              </a:tabLst>
            </a:pPr>
            <a:r>
              <a:rPr lang="es-ES" sz="1200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Nivel de actividad del alumnado en distintos tipos de actividades en aprendizaje F2F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Font typeface="Calibri" panose="020F0502020204030204" pitchFamily="34" charset="0"/>
              <a:buNone/>
              <a:tabLst>
                <a:tab pos="1371600" algn="l"/>
              </a:tabLst>
            </a:pPr>
            <a:r>
              <a:rPr lang="es-ES" dirty="0">
                <a:solidFill>
                  <a:srgbClr val="BFE38F"/>
                </a:solidFill>
                <a:latin typeface="+mj-lt"/>
              </a:rPr>
              <a:t>ESCENARIOS VIRTUALES</a:t>
            </a:r>
            <a:endParaRPr lang="sl-SI" dirty="0">
              <a:solidFill>
                <a:srgbClr val="BFE38F"/>
              </a:solidFill>
              <a:latin typeface="+mj-lt"/>
            </a:endParaRPr>
          </a:p>
          <a:p>
            <a:pPr marL="228600" indent="-228600">
              <a:lnSpc>
                <a:spcPct val="106000"/>
              </a:lnSpc>
              <a:spcAft>
                <a:spcPts val="800"/>
              </a:spcAft>
              <a:buFont typeface="Calibri" panose="020F0502020204030204" pitchFamily="34" charset="0"/>
              <a:buChar char="•"/>
              <a:tabLst>
                <a:tab pos="1371600" algn="l"/>
              </a:tabLst>
            </a:pP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s-ES" sz="1200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alumnado participa activamente en la elección de sus métodos de aprendizaje y búsqueda de materiales relevantes.</a:t>
            </a:r>
          </a:p>
          <a:p>
            <a:pPr marL="228600" indent="-228600">
              <a:lnSpc>
                <a:spcPct val="106000"/>
              </a:lnSpc>
              <a:spcAft>
                <a:spcPts val="800"/>
              </a:spcAft>
              <a:buFont typeface="Calibri" panose="020F0502020204030204" pitchFamily="34" charset="0"/>
              <a:buChar char="•"/>
              <a:tabLst>
                <a:tab pos="1371600" algn="l"/>
              </a:tabLst>
            </a:pPr>
            <a:r>
              <a:rPr lang="es-ES" sz="1200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alumnado es un </a:t>
            </a:r>
            <a:r>
              <a:rPr lang="es-ES" sz="1200" baseline="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es-ES" sz="1200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-creador activo del proceso de aprendizaje, sin embargo, los tipos de aprendizaje definen en gran medida el nivel de actividad del alumnado: </a:t>
            </a:r>
          </a:p>
          <a:p>
            <a:pPr marL="685800" lvl="1" indent="-228600">
              <a:lnSpc>
                <a:spcPct val="106000"/>
              </a:lnSpc>
              <a:spcAft>
                <a:spcPts val="800"/>
              </a:spcAft>
              <a:buFont typeface="Calibri" panose="020F0502020204030204" pitchFamily="34" charset="0"/>
              <a:buChar char="•"/>
              <a:tabLst>
                <a:tab pos="1371600" algn="l"/>
              </a:tabLst>
            </a:pPr>
            <a:r>
              <a:rPr lang="es-ES" sz="1200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Menos activo: ver tutoriales, leer diversos materiales, escuchar podcasts, visualizar contenidos</a:t>
            </a:r>
          </a:p>
          <a:p>
            <a:pPr marL="685800" lvl="1" indent="-228600">
              <a:lnSpc>
                <a:spcPct val="106000"/>
              </a:lnSpc>
              <a:spcAft>
                <a:spcPts val="800"/>
              </a:spcAft>
              <a:buFont typeface="Calibri" panose="020F0502020204030204" pitchFamily="34" charset="0"/>
              <a:buChar char="•"/>
              <a:tabLst>
                <a:tab pos="1371600" algn="l"/>
              </a:tabLst>
            </a:pPr>
            <a:r>
              <a:rPr lang="es-ES" sz="12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Webinars</a:t>
            </a:r>
            <a:r>
              <a:rPr lang="es-ES" sz="12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clases online, actividades grupales?</a:t>
            </a:r>
          </a:p>
          <a:p>
            <a:pPr marL="685800" lvl="1" indent="-228600">
              <a:lnSpc>
                <a:spcPct val="106000"/>
              </a:lnSpc>
              <a:spcAft>
                <a:spcPts val="800"/>
              </a:spcAft>
              <a:buFont typeface="Calibri" panose="020F0502020204030204" pitchFamily="34" charset="0"/>
              <a:buChar char="•"/>
              <a:tabLst>
                <a:tab pos="1371600" algn="l"/>
              </a:tabLst>
            </a:pPr>
            <a:r>
              <a:rPr lang="es-ES" sz="12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Muy activo: tareas colaborativas, creación de contenidos.</a:t>
            </a:r>
          </a:p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Calibri" panose="020F0502020204030204" pitchFamily="34" charset="0"/>
              <a:buNone/>
              <a:tabLst>
                <a:tab pos="1371600" algn="l"/>
              </a:tabLst>
              <a:defRPr/>
            </a:pP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06000"/>
              </a:lnSpc>
              <a:spcAft>
                <a:spcPts val="800"/>
              </a:spcAft>
              <a:buFont typeface="Calibri" panose="020F0502020204030204" pitchFamily="34" charset="0"/>
              <a:buChar char="•"/>
              <a:tabLst>
                <a:tab pos="1371600" algn="l"/>
              </a:tabLst>
            </a:pP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1788-C2F0-4FA4-8882-3E883373B8C5}" type="slidenum">
              <a:rPr lang="de-AT" smtClean="0"/>
              <a:pPr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13751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1788-C2F0-4FA4-8882-3E883373B8C5}" type="slidenum">
              <a:rPr lang="de-AT" smtClean="0"/>
              <a:pPr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81217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Los sistemas</a:t>
            </a:r>
            <a:r>
              <a:rPr lang="es-ES" baseline="0" dirty="0"/>
              <a:t> de información se construyen a partir de cinco componentes básicos: hardware, software, datos, procesos y personas.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1788-C2F0-4FA4-8882-3E883373B8C5}" type="slidenum">
              <a:rPr lang="de-AT" smtClean="0"/>
              <a:pPr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79812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/>
              <a:t>Todos los componentes están interconectados y todos</a:t>
            </a:r>
            <a:r>
              <a:rPr lang="es-ES" sz="1200" baseline="0" dirty="0"/>
              <a:t> los componentes influencian al resto – en ambos sentidos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aseline="0" dirty="0"/>
              <a:t>¿Cómo ha cambiado el </a:t>
            </a:r>
            <a:r>
              <a:rPr lang="es-ES" sz="1200" baseline="0" dirty="0" err="1"/>
              <a:t>WBL</a:t>
            </a:r>
            <a:r>
              <a:rPr lang="es-ES" sz="1200" baseline="0" dirty="0"/>
              <a:t> en relación con estos componentes? ¿cuál ha sido el mayor cambio en los últimos años? ¿cuáles son las novedades más destacables que afronta el alumnado?</a:t>
            </a:r>
            <a:endParaRPr lang="sl-SI" sz="120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1788-C2F0-4FA4-8882-3E883373B8C5}" type="slidenum">
              <a:rPr lang="de-AT" smtClean="0"/>
              <a:pPr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02061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¿Cuáles de estas</a:t>
            </a:r>
            <a:r>
              <a:rPr lang="es-ES" baseline="0" dirty="0"/>
              <a:t> </a:t>
            </a:r>
            <a:r>
              <a:rPr lang="es-ES" baseline="0" dirty="0" err="1"/>
              <a:t>TAD</a:t>
            </a:r>
            <a:r>
              <a:rPr lang="es-ES" baseline="0" dirty="0"/>
              <a:t> utilizas en tu escenario laboral?</a:t>
            </a:r>
          </a:p>
          <a:p>
            <a:r>
              <a:rPr lang="es-ES" baseline="0" dirty="0"/>
              <a:t>¿Cuáles dirías que son imprescindibles en el aprendizaje digital </a:t>
            </a:r>
          </a:p>
          <a:p>
            <a:pPr lvl="1"/>
            <a:r>
              <a:rPr lang="es-ES" baseline="0" dirty="0"/>
              <a:t>para los mentores/as?</a:t>
            </a:r>
          </a:p>
          <a:p>
            <a:pPr lvl="1"/>
            <a:r>
              <a:rPr lang="es-ES" baseline="0" dirty="0"/>
              <a:t>para el alumnado?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1788-C2F0-4FA4-8882-3E883373B8C5}" type="slidenum">
              <a:rPr lang="de-AT" smtClean="0"/>
              <a:pPr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05071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1788-C2F0-4FA4-8882-3E883373B8C5}" type="slidenum">
              <a:rPr lang="de-AT" smtClean="0"/>
              <a:pPr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62853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Requisitos</a:t>
            </a:r>
            <a:r>
              <a:rPr lang="es-ES" baseline="0" dirty="0"/>
              <a:t> y características básicas:</a:t>
            </a:r>
            <a:endParaRPr lang="sl-SI" dirty="0"/>
          </a:p>
          <a:p>
            <a:pPr lvl="1"/>
            <a:r>
              <a:rPr lang="es-ES" b="1" dirty="0"/>
              <a:t>¿Para</a:t>
            </a:r>
            <a:r>
              <a:rPr lang="es-ES" b="1" baseline="0" dirty="0"/>
              <a:t> qué necesito utilizar este dispositivo? </a:t>
            </a:r>
            <a:r>
              <a:rPr lang="es-ES" b="0" baseline="0" dirty="0"/>
              <a:t>Qué tipo de infraestructura se necesita para soportar o complementar el uso de este dispositivo (por ejemplo, conexión a internet, dispositivos adicionales de entrada o salida…)</a:t>
            </a:r>
          </a:p>
          <a:p>
            <a:pPr lvl="1"/>
            <a:r>
              <a:rPr lang="es-ES" b="0" baseline="0" dirty="0"/>
              <a:t>¿Cuáles son las </a:t>
            </a:r>
            <a:r>
              <a:rPr lang="es-ES" b="1" baseline="0" dirty="0"/>
              <a:t>características más importantes </a:t>
            </a:r>
            <a:r>
              <a:rPr lang="es-ES" b="0" baseline="0" dirty="0"/>
              <a:t>que debe tener el dispositivo?</a:t>
            </a:r>
          </a:p>
          <a:p>
            <a:pPr lvl="1"/>
            <a:r>
              <a:rPr lang="es-ES" b="0" baseline="0" dirty="0"/>
              <a:t>¿Qué tipo de </a:t>
            </a:r>
            <a:r>
              <a:rPr lang="es-ES" b="1" baseline="0" dirty="0"/>
              <a:t>tecnología</a:t>
            </a:r>
            <a:r>
              <a:rPr lang="es-ES" b="0" baseline="0" dirty="0"/>
              <a:t> (en términos de software) estoy pensando utilizar con la ayuda de este dispositivo?</a:t>
            </a:r>
          </a:p>
          <a:p>
            <a:pPr lvl="1"/>
            <a:r>
              <a:rPr lang="es-ES" b="0" baseline="0" dirty="0"/>
              <a:t>¿Ofrece el dispositivo una </a:t>
            </a:r>
            <a:r>
              <a:rPr lang="es-ES" b="1" baseline="0" dirty="0"/>
              <a:t>buena experiencia digital</a:t>
            </a:r>
            <a:r>
              <a:rPr lang="es-ES" b="0" baseline="0" dirty="0"/>
              <a:t>, o es posible que provoque barreras tecnológicas dificultando el aprendizaje a distancia a mi alumnado?</a:t>
            </a:r>
          </a:p>
          <a:p>
            <a:pPr lvl="1"/>
            <a:r>
              <a:rPr lang="es-ES" b="0" baseline="0" dirty="0"/>
              <a:t>¿Ofrece el dispositivo </a:t>
            </a:r>
            <a:r>
              <a:rPr lang="es-ES" b="1" baseline="0" dirty="0"/>
              <a:t>posibilidades eficientes, útiles y factibles</a:t>
            </a:r>
            <a:r>
              <a:rPr lang="es-ES" b="0" baseline="0" dirty="0"/>
              <a:t> para reconstruir mis contenidos de aprendizaje en formatos digitales?</a:t>
            </a:r>
          </a:p>
          <a:p>
            <a:pPr lvl="1"/>
            <a:r>
              <a:rPr lang="es-ES" b="0" baseline="0" dirty="0"/>
              <a:t>¿qué tipo de </a:t>
            </a:r>
            <a:r>
              <a:rPr lang="es-ES" b="1" baseline="0" dirty="0"/>
              <a:t>soporte técnico </a:t>
            </a:r>
            <a:r>
              <a:rPr lang="es-ES" b="0" baseline="0" dirty="0"/>
              <a:t>(resolución de problemas) puedo necesitar al utilizar este dispositivo? ¿Seré capaz de ayudar a resolver también los problemas de mi alumnado?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1788-C2F0-4FA4-8882-3E883373B8C5}" type="slidenum">
              <a:rPr lang="de-AT" smtClean="0"/>
              <a:pPr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7614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0C06E-3663-4558-938B-980DAB67C4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230" y="1041400"/>
            <a:ext cx="6824474" cy="2387600"/>
          </a:xfrm>
        </p:spPr>
        <p:txBody>
          <a:bodyPr anchor="b">
            <a:noAutofit/>
          </a:bodyPr>
          <a:lstStyle>
            <a:lvl1pPr algn="l">
              <a:defRPr lang="de-AT" sz="4400" b="1" kern="1200" dirty="0">
                <a:ln>
                  <a:solidFill>
                    <a:srgbClr val="BFE38F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DCF2BB-37B8-4956-B49C-8182BBF89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230" y="3706583"/>
            <a:ext cx="6824474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de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0CE14-B241-49A4-ABD6-0824BE11C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384D-1A10-4715-AAD8-F603304139C1}" type="datetimeFigureOut">
              <a:rPr lang="de-AT" smtClean="0"/>
              <a:pPr/>
              <a:t>21.03.2022</a:t>
            </a:fld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961EE-C2AE-4D22-A6A3-B025740F7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AT" dirty="0"/>
              <a:t>Project N° 2020-1-AT01-KA226-VET-092549)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BA2CB-652B-4FCA-A7A4-089CD44E2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EAA9-F0E8-465B-87C2-CBF38CF7C888}" type="slidenum">
              <a:rPr lang="de-AT" smtClean="0"/>
              <a:pPr/>
              <a:t>‹#›</a:t>
            </a:fld>
            <a:endParaRPr lang="de-AT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547AEC-2357-4DDC-9DD8-7FC7BE426B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99" y="5610197"/>
            <a:ext cx="2578262" cy="1142541"/>
          </a:xfrm>
          <a:prstGeom prst="rect">
            <a:avLst/>
          </a:prstGeom>
        </p:spPr>
      </p:pic>
      <p:pic>
        <p:nvPicPr>
          <p:cNvPr id="13" name="Grafik 15">
            <a:extLst>
              <a:ext uri="{FF2B5EF4-FFF2-40B4-BE49-F238E27FC236}">
                <a16:creationId xmlns:a16="http://schemas.microsoft.com/office/drawing/2014/main" id="{9E441092-B87B-44C3-9562-42E922299F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915" y="5919316"/>
            <a:ext cx="1828959" cy="5243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9C65D30-1BAC-4353-8A3D-2C402B6175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6" r="20742" b="17676"/>
          <a:stretch/>
        </p:blipFill>
        <p:spPr>
          <a:xfrm>
            <a:off x="3009900" y="-1"/>
            <a:ext cx="9182100" cy="687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51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D10D4-FAC0-4A20-A41A-868424F04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82EDC6-E025-4423-B60D-3055F3A36C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7BE6D-858E-40BF-BFB0-B3B00E022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384D-1A10-4715-AAD8-F603304139C1}" type="datetimeFigureOut">
              <a:rPr lang="de-AT" smtClean="0"/>
              <a:pPr/>
              <a:t>21.03.2022</a:t>
            </a:fld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9692B-DAC5-46BA-8BDA-6DA7D7EA3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1ECC1-9032-49B7-BB14-EF3BEAF50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EAA9-F0E8-465B-87C2-CBF38CF7C888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4971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321266-1F8A-4702-82B1-90814DC8FB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E86D77-5FB9-4C9A-8CB7-4855136E4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CDD92-0FAC-4DCA-BEFA-99367C7A5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384D-1A10-4715-AAD8-F603304139C1}" type="datetimeFigureOut">
              <a:rPr lang="de-AT" smtClean="0"/>
              <a:pPr/>
              <a:t>21.03.2022</a:t>
            </a:fld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EB073-0974-4BF3-BF65-D5640EA39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27165-8EAC-4D1B-BDD8-D72D9ED4C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EAA9-F0E8-465B-87C2-CBF38CF7C888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1912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7579753-788E-4DE5-9DC0-02CDBAF763FC}"/>
              </a:ext>
            </a:extLst>
          </p:cNvPr>
          <p:cNvSpPr/>
          <p:nvPr userDrawn="1"/>
        </p:nvSpPr>
        <p:spPr>
          <a:xfrm>
            <a:off x="0" y="-68825"/>
            <a:ext cx="12192000" cy="1759513"/>
          </a:xfrm>
          <a:prstGeom prst="rect">
            <a:avLst/>
          </a:prstGeom>
          <a:gradFill flip="none" rotWithShape="1">
            <a:gsLst>
              <a:gs pos="30000">
                <a:srgbClr val="42ACE6"/>
              </a:gs>
              <a:gs pos="0">
                <a:srgbClr val="819DCD"/>
              </a:gs>
              <a:gs pos="56000">
                <a:srgbClr val="81DDFF"/>
              </a:gs>
              <a:gs pos="79000">
                <a:srgbClr val="90D68F"/>
              </a:gs>
              <a:gs pos="100000">
                <a:srgbClr val="CFE78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530976-F296-4395-A8A6-D471791FEC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9851"/>
            <a:ext cx="10515600" cy="1523544"/>
          </a:xfrm>
        </p:spPr>
        <p:txBody>
          <a:bodyPr>
            <a:noAutofit/>
          </a:bodyPr>
          <a:lstStyle>
            <a:lvl1pPr>
              <a:defRPr lang="de-AT" sz="4800" b="1" kern="1200" dirty="0">
                <a:ln>
                  <a:solidFill>
                    <a:srgbClr val="BFE38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690EE-B694-4578-892B-BE7C46E733BB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55600" indent="-355600">
              <a:buClr>
                <a:srgbClr val="42ACE6"/>
              </a:buClr>
              <a:buFont typeface="Wingdings 3" panose="05040102010807070707" pitchFamily="18" charset="2"/>
              <a:buChar char=""/>
              <a:defRPr/>
            </a:lvl1pPr>
            <a:lvl2pPr marL="812800" indent="-355600">
              <a:buClr>
                <a:srgbClr val="81DDFF"/>
              </a:buClr>
              <a:buFont typeface="Wingdings 3" panose="05040102010807070707" pitchFamily="18" charset="2"/>
              <a:buChar char=""/>
              <a:defRPr/>
            </a:lvl2pPr>
            <a:lvl3pPr marL="1143000" indent="-228600">
              <a:buClr>
                <a:srgbClr val="CFE78F"/>
              </a:buClr>
              <a:buFont typeface="Calibri" panose="020F0502020204030204" pitchFamily="34" charset="0"/>
              <a:buChar char="•"/>
              <a:defRPr/>
            </a:lvl3pPr>
            <a:lvl4pPr marL="1600200" indent="-228600">
              <a:buClr>
                <a:srgbClr val="90D68F"/>
              </a:buClr>
              <a:buFont typeface="Calibri" panose="020F0502020204030204" pitchFamily="34" charset="0"/>
              <a:buChar char="-"/>
              <a:defRPr/>
            </a:lvl4pPr>
            <a:lvl5pPr marL="2057400" indent="-228600">
              <a:buClr>
                <a:srgbClr val="90D68F"/>
              </a:buClr>
              <a:buFont typeface="Calibri" panose="020F0502020204030204" pitchFamily="34" charset="0"/>
              <a:buChar char="-"/>
              <a:defRPr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2F8C0-CA2B-4704-9C0D-E541851B6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384D-1A10-4715-AAD8-F603304139C1}" type="datetimeFigureOut">
              <a:rPr lang="de-AT" smtClean="0"/>
              <a:pPr/>
              <a:t>21.03.2022</a:t>
            </a:fld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F7288-B9CB-478B-8159-F07C57375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Project N° 2020-1-AT01-KA226-VET-092549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DFCCB-823F-45D0-A981-DAF0CCAAD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EAA9-F0E8-465B-87C2-CBF38CF7C888}" type="slidenum">
              <a:rPr lang="de-AT" smtClean="0"/>
              <a:pPr/>
              <a:t>‹#›</a:t>
            </a:fld>
            <a:endParaRPr lang="de-AT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51A460F-4265-467A-9DDC-469B37BB0D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4" y="6038452"/>
            <a:ext cx="1700981" cy="753779"/>
          </a:xfrm>
          <a:prstGeom prst="rect">
            <a:avLst/>
          </a:prstGeom>
        </p:spPr>
      </p:pic>
      <p:pic>
        <p:nvPicPr>
          <p:cNvPr id="27" name="Grafik 15">
            <a:extLst>
              <a:ext uri="{FF2B5EF4-FFF2-40B4-BE49-F238E27FC236}">
                <a16:creationId xmlns:a16="http://schemas.microsoft.com/office/drawing/2014/main" id="{3700B635-63C8-4BBD-B16A-96ABCCEC18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948" y="6276761"/>
            <a:ext cx="1828959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39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8494B3D6-1640-4467-98AD-F5E8C0DF24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0" t="26933" r="19690" b="352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5F5290-B7AE-450C-8010-5C0AD8A32D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3107" y="1309829"/>
            <a:ext cx="10515600" cy="2317513"/>
          </a:xfrm>
          <a:solidFill>
            <a:srgbClr val="FFFFFF">
              <a:alpha val="85098"/>
            </a:srgbClr>
          </a:solidFill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AT" sz="6000" b="1" kern="1200" dirty="0">
                <a:ln>
                  <a:solidFill>
                    <a:srgbClr val="BFE38F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F70475-9180-4217-B831-26D2D1C9E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80640"/>
            <a:ext cx="10515600" cy="1500187"/>
          </a:xfrm>
          <a:solidFill>
            <a:srgbClr val="FFFFFF">
              <a:alpha val="85098"/>
            </a:srgb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sz="3200" dirty="0" smtClean="0">
                <a:latin typeface="Bahnschrift" panose="020B0502040204020203" pitchFamily="34" charset="0"/>
                <a:ea typeface="+mj-ea"/>
                <a:cs typeface="+mj-cs"/>
              </a:defRPr>
            </a:lvl1pPr>
          </a:lstStyle>
          <a:p>
            <a:pPr lvl="0" algn="ctr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43E63-CEA4-4A36-BEAE-52DAAAB85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384D-1A10-4715-AAD8-F603304139C1}" type="datetimeFigureOut">
              <a:rPr lang="de-AT" smtClean="0"/>
              <a:pPr/>
              <a:t>21.03.2022</a:t>
            </a:fld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1060C-20E2-4042-BA95-371304639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Project N° 2020-1-AT01-KA226-VET-092549)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37A62-BBAF-49A1-9063-BFA5A8AF2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EAA9-F0E8-465B-87C2-CBF38CF7C888}" type="slidenum">
              <a:rPr lang="de-AT" smtClean="0"/>
              <a:pPr/>
              <a:t>‹#›</a:t>
            </a:fld>
            <a:endParaRPr lang="de-AT"/>
          </a:p>
        </p:txBody>
      </p:sp>
      <p:pic>
        <p:nvPicPr>
          <p:cNvPr id="7" name="Grafik 15">
            <a:extLst>
              <a:ext uri="{FF2B5EF4-FFF2-40B4-BE49-F238E27FC236}">
                <a16:creationId xmlns:a16="http://schemas.microsoft.com/office/drawing/2014/main" id="{C94612BA-980C-48E3-ADFE-063B53109D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948" y="6276761"/>
            <a:ext cx="1828959" cy="52430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C89244C-2328-4F95-8379-1EE1DE504A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4" y="5705490"/>
            <a:ext cx="2578262" cy="114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3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3DA14-FDCC-4AEB-8E70-F8B45795A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noFill/>
        </p:spPr>
        <p:txBody>
          <a:bodyPr/>
          <a:lstStyle>
            <a:lvl1pPr marL="452438" indent="-452438"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2ACE6"/>
              </a:buClr>
              <a:buFont typeface="Wingdings 3" panose="05040102010807070707" pitchFamily="18" charset="2"/>
              <a:buChar char=""/>
            </a:pPr>
            <a:r>
              <a:rPr lang="en-US" dirty="0"/>
              <a:t>Click to 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1DDFF"/>
              </a:buClr>
              <a:buFont typeface="Wingdings 3" panose="05040102010807070707" pitchFamily="18" charset="2"/>
              <a:buChar char="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FE78F"/>
              </a:buClr>
              <a:buFont typeface="Calibri" panose="020F0502020204030204" pitchFamily="34" charset="0"/>
              <a:buChar char="•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0D68F"/>
              </a:buClr>
              <a:buFont typeface="Calibri" panose="020F0502020204030204" pitchFamily="34" charset="0"/>
              <a:buChar char="-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D26198-C8F6-4E4E-8E52-F3F7C289F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2ACE6"/>
              </a:buClr>
              <a:buFont typeface="Wingdings 3" panose="05040102010807070707" pitchFamily="18" charset="2"/>
              <a:buChar char=""/>
            </a:pPr>
            <a:r>
              <a:rPr lang="en-US" dirty="0"/>
              <a:t>Click to 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1DDFF"/>
              </a:buClr>
              <a:buFont typeface="Wingdings 3" panose="05040102010807070707" pitchFamily="18" charset="2"/>
              <a:buChar char="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FE78F"/>
              </a:buClr>
              <a:buFont typeface="Calibri" panose="020F0502020204030204" pitchFamily="34" charset="0"/>
              <a:buChar char="•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0D68F"/>
              </a:buClr>
              <a:buFont typeface="Calibri" panose="020F0502020204030204" pitchFamily="34" charset="0"/>
              <a:buChar char="-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2D270D-A412-4F63-8A8E-6EA60B047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384D-1A10-4715-AAD8-F603304139C1}" type="datetimeFigureOut">
              <a:rPr lang="de-AT" smtClean="0"/>
              <a:pPr/>
              <a:t>21.03.2022</a:t>
            </a:fld>
            <a:endParaRPr lang="de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AE600-62CE-4D33-AE51-999D5E1B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Project N° 2020-1-AT01-KA226-VET-092549)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609521-205E-46B9-8E31-9F58BC2F2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EAA9-F0E8-465B-87C2-CBF38CF7C888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CCCD6CA-0160-4384-9DE5-59F5225BEAE1}"/>
              </a:ext>
            </a:extLst>
          </p:cNvPr>
          <p:cNvSpPr/>
          <p:nvPr userDrawn="1"/>
        </p:nvSpPr>
        <p:spPr>
          <a:xfrm>
            <a:off x="0" y="-68825"/>
            <a:ext cx="12192000" cy="1759513"/>
          </a:xfrm>
          <a:prstGeom prst="rect">
            <a:avLst/>
          </a:prstGeom>
          <a:gradFill flip="none" rotWithShape="1">
            <a:gsLst>
              <a:gs pos="30000">
                <a:srgbClr val="42ACE6"/>
              </a:gs>
              <a:gs pos="0">
                <a:srgbClr val="819DCD"/>
              </a:gs>
              <a:gs pos="56000">
                <a:srgbClr val="81DDFF"/>
              </a:gs>
              <a:gs pos="79000">
                <a:srgbClr val="90D68F"/>
              </a:gs>
              <a:gs pos="100000">
                <a:srgbClr val="CFE78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3BAEF37-66E7-4B54-8FC9-C90FDA105E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4" y="6038452"/>
            <a:ext cx="1700981" cy="753779"/>
          </a:xfrm>
          <a:prstGeom prst="rect">
            <a:avLst/>
          </a:prstGeom>
        </p:spPr>
      </p:pic>
      <p:pic>
        <p:nvPicPr>
          <p:cNvPr id="25" name="Grafik 15">
            <a:extLst>
              <a:ext uri="{FF2B5EF4-FFF2-40B4-BE49-F238E27FC236}">
                <a16:creationId xmlns:a16="http://schemas.microsoft.com/office/drawing/2014/main" id="{126F7B1D-2162-4A0D-89B4-FBC354F330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948" y="6276761"/>
            <a:ext cx="1828959" cy="524301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02BEB3BC-E1DB-4D7B-B391-24B26C29AA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1298"/>
            <a:ext cx="10515600" cy="1523544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AT" sz="4800" b="1" kern="1200" dirty="0">
                <a:ln>
                  <a:solidFill>
                    <a:srgbClr val="BFE38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CLICK TO EDIT MASTER TITLE STYLE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57280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BDBC5-50AB-4C93-8346-3BF2FF4F2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D1BF18-FA15-4E71-A4E0-714C7818B2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2ACE6"/>
              </a:buClr>
              <a:buFont typeface="Wingdings 3" panose="05040102010807070707" pitchFamily="18" charset="2"/>
              <a:buChar char=""/>
            </a:pPr>
            <a:r>
              <a:rPr lang="en-US" dirty="0"/>
              <a:t>Click to 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1DDFF"/>
              </a:buClr>
              <a:buFont typeface="Wingdings 3" panose="05040102010807070707" pitchFamily="18" charset="2"/>
              <a:buChar char="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FE78F"/>
              </a:buClr>
              <a:buFont typeface="Calibri" panose="020F0502020204030204" pitchFamily="34" charset="0"/>
              <a:buChar char="•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0D68F"/>
              </a:buClr>
              <a:buFont typeface="Calibri" panose="020F0502020204030204" pitchFamily="34" charset="0"/>
              <a:buChar char="-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D5D327-70CB-4FB6-80B7-5D4E2F9634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800" b="0" smtClean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7C8A66-0AF9-4241-92B1-54F69F0F6D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2ACE6"/>
              </a:buClr>
              <a:buFont typeface="Wingdings 3" panose="05040102010807070707" pitchFamily="18" charset="2"/>
              <a:buChar char=""/>
            </a:pPr>
            <a:r>
              <a:rPr lang="en-US" dirty="0"/>
              <a:t>Click to 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1DDFF"/>
              </a:buClr>
              <a:buFont typeface="Wingdings 3" panose="05040102010807070707" pitchFamily="18" charset="2"/>
              <a:buChar char="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FE78F"/>
              </a:buClr>
              <a:buFont typeface="Calibri" panose="020F0502020204030204" pitchFamily="34" charset="0"/>
              <a:buChar char="•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0D68F"/>
              </a:buClr>
              <a:buFont typeface="Calibri" panose="020F0502020204030204" pitchFamily="34" charset="0"/>
              <a:buChar char="-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F2A4A0-5560-4BBE-AAB5-A10E4AD6F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384D-1A10-4715-AAD8-F603304139C1}" type="datetimeFigureOut">
              <a:rPr lang="de-AT" smtClean="0"/>
              <a:pPr/>
              <a:t>21.03.2022</a:t>
            </a:fld>
            <a:endParaRPr lang="de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03AD2C-3786-4867-BECF-1A6588A11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Project N° 2020-1-AT01-KA226-VET-092549)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B07110-6AFE-49A8-9BA8-F5041C94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EAA9-F0E8-465B-87C2-CBF38CF7C888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64FB6A-0692-48FE-8149-32F442A89EBE}"/>
              </a:ext>
            </a:extLst>
          </p:cNvPr>
          <p:cNvSpPr/>
          <p:nvPr userDrawn="1"/>
        </p:nvSpPr>
        <p:spPr>
          <a:xfrm>
            <a:off x="0" y="-68825"/>
            <a:ext cx="12192000" cy="1759513"/>
          </a:xfrm>
          <a:prstGeom prst="rect">
            <a:avLst/>
          </a:prstGeom>
          <a:gradFill flip="none" rotWithShape="1">
            <a:gsLst>
              <a:gs pos="30000">
                <a:srgbClr val="42ACE6"/>
              </a:gs>
              <a:gs pos="0">
                <a:srgbClr val="819DCD"/>
              </a:gs>
              <a:gs pos="56000">
                <a:srgbClr val="81DDFF"/>
              </a:gs>
              <a:gs pos="79000">
                <a:srgbClr val="90D68F"/>
              </a:gs>
              <a:gs pos="100000">
                <a:srgbClr val="CFE78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7D91D3-317E-4450-B69F-86E691B594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4" y="6038452"/>
            <a:ext cx="1700981" cy="753779"/>
          </a:xfrm>
          <a:prstGeom prst="rect">
            <a:avLst/>
          </a:prstGeom>
        </p:spPr>
      </p:pic>
      <p:pic>
        <p:nvPicPr>
          <p:cNvPr id="14" name="Grafik 15">
            <a:extLst>
              <a:ext uri="{FF2B5EF4-FFF2-40B4-BE49-F238E27FC236}">
                <a16:creationId xmlns:a16="http://schemas.microsoft.com/office/drawing/2014/main" id="{53CC9ADD-244F-4096-A75F-4C4E8BA2ED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948" y="6276761"/>
            <a:ext cx="1828959" cy="5243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E7B0837-BCCF-4DE7-A221-1A76F24734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1305"/>
            <a:ext cx="10515600" cy="1523544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AT" sz="4800" b="1" kern="1200" dirty="0">
                <a:ln>
                  <a:solidFill>
                    <a:srgbClr val="BFE38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CLICK TO EDIT MASTER TITLE STYLE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20181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69483C-9015-4E0E-AD5E-0B3B1DA3D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384D-1A10-4715-AAD8-F603304139C1}" type="datetimeFigureOut">
              <a:rPr lang="de-AT" smtClean="0"/>
              <a:pPr/>
              <a:t>21.03.2022</a:t>
            </a:fld>
            <a:endParaRPr lang="de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1264ED-CD88-4EE0-A9A4-7C7238274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Project N° 2020-1-AT01-KA226-VET-092549)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935337-3D45-4B88-8C03-32B7D9771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EAA9-F0E8-465B-87C2-CBF38CF7C888}" type="slidenum">
              <a:rPr lang="de-AT" smtClean="0"/>
              <a:pPr/>
              <a:t>‹#›</a:t>
            </a:fld>
            <a:endParaRPr lang="de-A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F8615E-2EAE-427D-AFA4-E7292E1883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4" y="6038452"/>
            <a:ext cx="1700981" cy="753779"/>
          </a:xfrm>
          <a:prstGeom prst="rect">
            <a:avLst/>
          </a:prstGeom>
        </p:spPr>
      </p:pic>
      <p:pic>
        <p:nvPicPr>
          <p:cNvPr id="7" name="Grafik 15">
            <a:extLst>
              <a:ext uri="{FF2B5EF4-FFF2-40B4-BE49-F238E27FC236}">
                <a16:creationId xmlns:a16="http://schemas.microsoft.com/office/drawing/2014/main" id="{E9D03F83-5E8F-4393-8C02-EDC31DA004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948" y="6276761"/>
            <a:ext cx="1828959" cy="52430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522D66E-0E03-4880-9E5E-4D456E536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2401"/>
            <a:ext cx="10515600" cy="1523544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AT" sz="4800" b="1" kern="1200" dirty="0">
                <a:ln>
                  <a:solidFill>
                    <a:srgbClr val="BFE38F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CLICK TO EDIT MASTER TITLE STYLE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86891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928148-F792-4E4A-9A5B-0ADEC7AFD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384D-1A10-4715-AAD8-F603304139C1}" type="datetimeFigureOut">
              <a:rPr lang="de-AT" smtClean="0"/>
              <a:pPr/>
              <a:t>21.03.2022</a:t>
            </a:fld>
            <a:endParaRPr lang="de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FC46EB-3932-4C4F-9C7C-7CBAC83F2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Project N° 2020-1-AT01-KA226-VET-092549)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2693F-CC3D-46AA-8327-2745023FA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EAA9-F0E8-465B-87C2-CBF38CF7C888}" type="slidenum">
              <a:rPr lang="de-AT" smtClean="0"/>
              <a:pPr/>
              <a:t>‹#›</a:t>
            </a:fld>
            <a:endParaRPr lang="de-A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C93685-2743-4290-BF8E-0E15C0EB40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4" y="6038452"/>
            <a:ext cx="1700981" cy="753779"/>
          </a:xfrm>
          <a:prstGeom prst="rect">
            <a:avLst/>
          </a:prstGeom>
        </p:spPr>
      </p:pic>
      <p:pic>
        <p:nvPicPr>
          <p:cNvPr id="6" name="Grafik 15">
            <a:extLst>
              <a:ext uri="{FF2B5EF4-FFF2-40B4-BE49-F238E27FC236}">
                <a16:creationId xmlns:a16="http://schemas.microsoft.com/office/drawing/2014/main" id="{CE4B762C-8DF4-4F37-B896-F650DED9FA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948" y="6276761"/>
            <a:ext cx="1828959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23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64BD9-4527-415D-A268-E8623EDB4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34DF4-5437-4091-BF8E-EDB29AA56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2ACE6"/>
              </a:buClr>
              <a:buFont typeface="Wingdings 3" panose="05040102010807070707" pitchFamily="18" charset="2"/>
              <a:buChar char="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A95440-316A-4A03-998B-B7E1343D0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80A148-6444-4E03-863B-ECE2D6951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384D-1A10-4715-AAD8-F603304139C1}" type="datetimeFigureOut">
              <a:rPr lang="de-AT" smtClean="0"/>
              <a:pPr/>
              <a:t>21.03.2022</a:t>
            </a:fld>
            <a:endParaRPr lang="de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13524-5C1B-4742-A188-D0E479C1F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B8565-45AD-4788-8D05-0C7BFE080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EAA9-F0E8-465B-87C2-CBF38CF7C888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3474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3D722-0243-42FC-A4A1-0F62332D3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B21F22-A2AC-4A4B-9894-FE70B24077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BCC996-4582-4098-8EE8-6160B0609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E4E954-BE53-4FC9-AD3F-0A4624B44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384D-1A10-4715-AAD8-F603304139C1}" type="datetimeFigureOut">
              <a:rPr lang="de-AT" smtClean="0"/>
              <a:pPr/>
              <a:t>21.03.2022</a:t>
            </a:fld>
            <a:endParaRPr lang="de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5BACB9-A3DA-49C9-AC55-4B945A1A9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30D0E9-F6D1-43AD-84C1-7D07337C2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EAA9-F0E8-465B-87C2-CBF38CF7C888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60806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A9AC7F-49EE-429A-B438-048B1635C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AAC54-1949-4160-ADBD-AAF616DF2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2FD4E-AB71-40E3-BF06-7B2756E153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7384D-1A10-4715-AAD8-F603304139C1}" type="datetimeFigureOut">
              <a:rPr lang="de-AT" smtClean="0"/>
              <a:pPr/>
              <a:t>21.03.2022</a:t>
            </a:fld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4231E-EC34-4C22-86DE-5032A99592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/>
              <a:t>Project N° 2020-1-AT01-KA226-VET-092549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CFE77-7C05-4DC7-89FD-A1325B9723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DEAA9-F0E8-465B-87C2-CBF38CF7C888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6873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5.png"/><Relationship Id="rId18" Type="http://schemas.openxmlformats.org/officeDocument/2006/relationships/image" Target="../media/image30.svg"/><Relationship Id="rId26" Type="http://schemas.openxmlformats.org/officeDocument/2006/relationships/image" Target="../media/image19.svg"/><Relationship Id="rId3" Type="http://schemas.openxmlformats.org/officeDocument/2006/relationships/image" Target="../media/image20.png"/><Relationship Id="rId21" Type="http://schemas.openxmlformats.org/officeDocument/2006/relationships/image" Target="../media/image33.png"/><Relationship Id="rId7" Type="http://schemas.openxmlformats.org/officeDocument/2006/relationships/image" Target="../media/image22.png"/><Relationship Id="rId12" Type="http://schemas.openxmlformats.org/officeDocument/2006/relationships/image" Target="../media/image24.svg"/><Relationship Id="rId17" Type="http://schemas.openxmlformats.org/officeDocument/2006/relationships/image" Target="../media/image29.png"/><Relationship Id="rId25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8.svg"/><Relationship Id="rId20" Type="http://schemas.openxmlformats.org/officeDocument/2006/relationships/image" Target="../media/image3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11" Type="http://schemas.openxmlformats.org/officeDocument/2006/relationships/image" Target="../media/image23.png"/><Relationship Id="rId24" Type="http://schemas.openxmlformats.org/officeDocument/2006/relationships/image" Target="../media/image13.svg"/><Relationship Id="rId5" Type="http://schemas.openxmlformats.org/officeDocument/2006/relationships/image" Target="../media/image21.png"/><Relationship Id="rId15" Type="http://schemas.openxmlformats.org/officeDocument/2006/relationships/image" Target="../media/image27.png"/><Relationship Id="rId23" Type="http://schemas.openxmlformats.org/officeDocument/2006/relationships/image" Target="../media/image34.png"/><Relationship Id="rId10" Type="http://schemas.openxmlformats.org/officeDocument/2006/relationships/image" Target="../media/image17.svg"/><Relationship Id="rId19" Type="http://schemas.openxmlformats.org/officeDocument/2006/relationships/image" Target="../media/image31.png"/><Relationship Id="rId4" Type="http://schemas.openxmlformats.org/officeDocument/2006/relationships/image" Target="../media/image9.svg"/><Relationship Id="rId9" Type="http://schemas.openxmlformats.org/officeDocument/2006/relationships/image" Target="../media/image16.png"/><Relationship Id="rId14" Type="http://schemas.openxmlformats.org/officeDocument/2006/relationships/image" Target="../media/image26.svg"/><Relationship Id="rId22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svg"/><Relationship Id="rId18" Type="http://schemas.openxmlformats.org/officeDocument/2006/relationships/image" Target="../media/image57.png"/><Relationship Id="rId26" Type="http://schemas.openxmlformats.org/officeDocument/2006/relationships/image" Target="../media/image65.png"/><Relationship Id="rId3" Type="http://schemas.openxmlformats.org/officeDocument/2006/relationships/image" Target="../media/image42.svg"/><Relationship Id="rId21" Type="http://schemas.openxmlformats.org/officeDocument/2006/relationships/image" Target="../media/image60.svg"/><Relationship Id="rId7" Type="http://schemas.openxmlformats.org/officeDocument/2006/relationships/image" Target="../media/image46.svg"/><Relationship Id="rId12" Type="http://schemas.openxmlformats.org/officeDocument/2006/relationships/image" Target="../media/image51.png"/><Relationship Id="rId17" Type="http://schemas.openxmlformats.org/officeDocument/2006/relationships/image" Target="../media/image56.svg"/><Relationship Id="rId25" Type="http://schemas.openxmlformats.org/officeDocument/2006/relationships/image" Target="../media/image64.sv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29" Type="http://schemas.openxmlformats.org/officeDocument/2006/relationships/image" Target="../media/image6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24" Type="http://schemas.openxmlformats.org/officeDocument/2006/relationships/image" Target="../media/image63.png"/><Relationship Id="rId5" Type="http://schemas.openxmlformats.org/officeDocument/2006/relationships/image" Target="../media/image44.svg"/><Relationship Id="rId15" Type="http://schemas.openxmlformats.org/officeDocument/2006/relationships/image" Target="../media/image54.svg"/><Relationship Id="rId23" Type="http://schemas.openxmlformats.org/officeDocument/2006/relationships/image" Target="../media/image62.svg"/><Relationship Id="rId28" Type="http://schemas.openxmlformats.org/officeDocument/2006/relationships/image" Target="../media/image67.png"/><Relationship Id="rId10" Type="http://schemas.openxmlformats.org/officeDocument/2006/relationships/image" Target="../media/image49.png"/><Relationship Id="rId19" Type="http://schemas.openxmlformats.org/officeDocument/2006/relationships/image" Target="../media/image58.svg"/><Relationship Id="rId31" Type="http://schemas.openxmlformats.org/officeDocument/2006/relationships/image" Target="../media/image70.svg"/><Relationship Id="rId4" Type="http://schemas.openxmlformats.org/officeDocument/2006/relationships/image" Target="../media/image43.png"/><Relationship Id="rId9" Type="http://schemas.openxmlformats.org/officeDocument/2006/relationships/image" Target="../media/image48.svg"/><Relationship Id="rId14" Type="http://schemas.openxmlformats.org/officeDocument/2006/relationships/image" Target="../media/image53.png"/><Relationship Id="rId22" Type="http://schemas.openxmlformats.org/officeDocument/2006/relationships/image" Target="../media/image61.png"/><Relationship Id="rId27" Type="http://schemas.openxmlformats.org/officeDocument/2006/relationships/image" Target="../media/image66.svg"/><Relationship Id="rId30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49.png"/><Relationship Id="rId18" Type="http://schemas.openxmlformats.org/officeDocument/2006/relationships/image" Target="../media/image54.svg"/><Relationship Id="rId26" Type="http://schemas.openxmlformats.org/officeDocument/2006/relationships/image" Target="../media/image62.svg"/><Relationship Id="rId3" Type="http://schemas.openxmlformats.org/officeDocument/2006/relationships/image" Target="../media/image71.png"/><Relationship Id="rId21" Type="http://schemas.openxmlformats.org/officeDocument/2006/relationships/image" Target="../media/image57.png"/><Relationship Id="rId34" Type="http://schemas.openxmlformats.org/officeDocument/2006/relationships/image" Target="../media/image70.sv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33" Type="http://schemas.openxmlformats.org/officeDocument/2006/relationships/image" Target="../media/image69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2.svg"/><Relationship Id="rId20" Type="http://schemas.openxmlformats.org/officeDocument/2006/relationships/image" Target="../media/image56.svg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svg"/><Relationship Id="rId11" Type="http://schemas.openxmlformats.org/officeDocument/2006/relationships/image" Target="../media/image47.png"/><Relationship Id="rId24" Type="http://schemas.openxmlformats.org/officeDocument/2006/relationships/image" Target="../media/image60.svg"/><Relationship Id="rId32" Type="http://schemas.openxmlformats.org/officeDocument/2006/relationships/image" Target="../media/image68.sv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28" Type="http://schemas.openxmlformats.org/officeDocument/2006/relationships/image" Target="../media/image64.svg"/><Relationship Id="rId10" Type="http://schemas.openxmlformats.org/officeDocument/2006/relationships/image" Target="../media/image46.svg"/><Relationship Id="rId19" Type="http://schemas.openxmlformats.org/officeDocument/2006/relationships/image" Target="../media/image55.png"/><Relationship Id="rId31" Type="http://schemas.openxmlformats.org/officeDocument/2006/relationships/image" Target="../media/image67.png"/><Relationship Id="rId4" Type="http://schemas.openxmlformats.org/officeDocument/2006/relationships/image" Target="../media/image72.svg"/><Relationship Id="rId9" Type="http://schemas.openxmlformats.org/officeDocument/2006/relationships/image" Target="../media/image45.png"/><Relationship Id="rId14" Type="http://schemas.openxmlformats.org/officeDocument/2006/relationships/image" Target="../media/image50.svg"/><Relationship Id="rId22" Type="http://schemas.openxmlformats.org/officeDocument/2006/relationships/image" Target="../media/image58.svg"/><Relationship Id="rId27" Type="http://schemas.openxmlformats.org/officeDocument/2006/relationships/image" Target="../media/image63.png"/><Relationship Id="rId30" Type="http://schemas.openxmlformats.org/officeDocument/2006/relationships/image" Target="../media/image66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49.png"/><Relationship Id="rId18" Type="http://schemas.openxmlformats.org/officeDocument/2006/relationships/image" Target="../media/image54.svg"/><Relationship Id="rId26" Type="http://schemas.openxmlformats.org/officeDocument/2006/relationships/image" Target="../media/image62.svg"/><Relationship Id="rId3" Type="http://schemas.openxmlformats.org/officeDocument/2006/relationships/image" Target="../media/image73.png"/><Relationship Id="rId21" Type="http://schemas.openxmlformats.org/officeDocument/2006/relationships/image" Target="../media/image57.png"/><Relationship Id="rId34" Type="http://schemas.openxmlformats.org/officeDocument/2006/relationships/image" Target="../media/image70.sv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33" Type="http://schemas.openxmlformats.org/officeDocument/2006/relationships/image" Target="../media/image6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2.svg"/><Relationship Id="rId20" Type="http://schemas.openxmlformats.org/officeDocument/2006/relationships/image" Target="../media/image56.svg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svg"/><Relationship Id="rId11" Type="http://schemas.openxmlformats.org/officeDocument/2006/relationships/image" Target="../media/image47.png"/><Relationship Id="rId24" Type="http://schemas.openxmlformats.org/officeDocument/2006/relationships/image" Target="../media/image60.svg"/><Relationship Id="rId32" Type="http://schemas.openxmlformats.org/officeDocument/2006/relationships/image" Target="../media/image68.sv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28" Type="http://schemas.openxmlformats.org/officeDocument/2006/relationships/image" Target="../media/image64.svg"/><Relationship Id="rId10" Type="http://schemas.openxmlformats.org/officeDocument/2006/relationships/image" Target="../media/image46.svg"/><Relationship Id="rId19" Type="http://schemas.openxmlformats.org/officeDocument/2006/relationships/image" Target="../media/image55.png"/><Relationship Id="rId31" Type="http://schemas.openxmlformats.org/officeDocument/2006/relationships/image" Target="../media/image67.png"/><Relationship Id="rId4" Type="http://schemas.openxmlformats.org/officeDocument/2006/relationships/image" Target="../media/image74.svg"/><Relationship Id="rId9" Type="http://schemas.openxmlformats.org/officeDocument/2006/relationships/image" Target="../media/image45.png"/><Relationship Id="rId14" Type="http://schemas.openxmlformats.org/officeDocument/2006/relationships/image" Target="../media/image50.svg"/><Relationship Id="rId22" Type="http://schemas.openxmlformats.org/officeDocument/2006/relationships/image" Target="../media/image58.svg"/><Relationship Id="rId27" Type="http://schemas.openxmlformats.org/officeDocument/2006/relationships/image" Target="../media/image63.png"/><Relationship Id="rId30" Type="http://schemas.openxmlformats.org/officeDocument/2006/relationships/image" Target="../media/image66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49.png"/><Relationship Id="rId18" Type="http://schemas.openxmlformats.org/officeDocument/2006/relationships/image" Target="../media/image54.svg"/><Relationship Id="rId26" Type="http://schemas.openxmlformats.org/officeDocument/2006/relationships/image" Target="../media/image62.svg"/><Relationship Id="rId3" Type="http://schemas.openxmlformats.org/officeDocument/2006/relationships/image" Target="../media/image75.png"/><Relationship Id="rId21" Type="http://schemas.openxmlformats.org/officeDocument/2006/relationships/image" Target="../media/image57.png"/><Relationship Id="rId34" Type="http://schemas.openxmlformats.org/officeDocument/2006/relationships/image" Target="../media/image70.sv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33" Type="http://schemas.openxmlformats.org/officeDocument/2006/relationships/image" Target="../media/image69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2.svg"/><Relationship Id="rId20" Type="http://schemas.openxmlformats.org/officeDocument/2006/relationships/image" Target="../media/image56.svg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svg"/><Relationship Id="rId11" Type="http://schemas.openxmlformats.org/officeDocument/2006/relationships/image" Target="../media/image47.png"/><Relationship Id="rId24" Type="http://schemas.openxmlformats.org/officeDocument/2006/relationships/image" Target="../media/image60.svg"/><Relationship Id="rId32" Type="http://schemas.openxmlformats.org/officeDocument/2006/relationships/image" Target="../media/image68.sv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28" Type="http://schemas.openxmlformats.org/officeDocument/2006/relationships/image" Target="../media/image64.svg"/><Relationship Id="rId10" Type="http://schemas.openxmlformats.org/officeDocument/2006/relationships/image" Target="../media/image46.svg"/><Relationship Id="rId19" Type="http://schemas.openxmlformats.org/officeDocument/2006/relationships/image" Target="../media/image55.png"/><Relationship Id="rId31" Type="http://schemas.openxmlformats.org/officeDocument/2006/relationships/image" Target="../media/image67.png"/><Relationship Id="rId4" Type="http://schemas.openxmlformats.org/officeDocument/2006/relationships/image" Target="../media/image76.svg"/><Relationship Id="rId9" Type="http://schemas.openxmlformats.org/officeDocument/2006/relationships/image" Target="../media/image45.png"/><Relationship Id="rId14" Type="http://schemas.openxmlformats.org/officeDocument/2006/relationships/image" Target="../media/image50.svg"/><Relationship Id="rId22" Type="http://schemas.openxmlformats.org/officeDocument/2006/relationships/image" Target="../media/image58.svg"/><Relationship Id="rId27" Type="http://schemas.openxmlformats.org/officeDocument/2006/relationships/image" Target="../media/image63.png"/><Relationship Id="rId30" Type="http://schemas.openxmlformats.org/officeDocument/2006/relationships/image" Target="../media/image66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49.png"/><Relationship Id="rId18" Type="http://schemas.openxmlformats.org/officeDocument/2006/relationships/image" Target="../media/image54.svg"/><Relationship Id="rId26" Type="http://schemas.openxmlformats.org/officeDocument/2006/relationships/image" Target="../media/image62.svg"/><Relationship Id="rId3" Type="http://schemas.openxmlformats.org/officeDocument/2006/relationships/image" Target="../media/image77.png"/><Relationship Id="rId21" Type="http://schemas.openxmlformats.org/officeDocument/2006/relationships/image" Target="../media/image57.png"/><Relationship Id="rId34" Type="http://schemas.openxmlformats.org/officeDocument/2006/relationships/image" Target="../media/image70.sv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33" Type="http://schemas.openxmlformats.org/officeDocument/2006/relationships/image" Target="../media/image69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2.svg"/><Relationship Id="rId20" Type="http://schemas.openxmlformats.org/officeDocument/2006/relationships/image" Target="../media/image56.svg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svg"/><Relationship Id="rId11" Type="http://schemas.openxmlformats.org/officeDocument/2006/relationships/image" Target="../media/image47.png"/><Relationship Id="rId24" Type="http://schemas.openxmlformats.org/officeDocument/2006/relationships/image" Target="../media/image60.svg"/><Relationship Id="rId32" Type="http://schemas.openxmlformats.org/officeDocument/2006/relationships/image" Target="../media/image68.sv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28" Type="http://schemas.openxmlformats.org/officeDocument/2006/relationships/image" Target="../media/image64.svg"/><Relationship Id="rId10" Type="http://schemas.openxmlformats.org/officeDocument/2006/relationships/image" Target="../media/image46.svg"/><Relationship Id="rId19" Type="http://schemas.openxmlformats.org/officeDocument/2006/relationships/image" Target="../media/image55.png"/><Relationship Id="rId31" Type="http://schemas.openxmlformats.org/officeDocument/2006/relationships/image" Target="../media/image67.png"/><Relationship Id="rId4" Type="http://schemas.openxmlformats.org/officeDocument/2006/relationships/image" Target="../media/image78.svg"/><Relationship Id="rId9" Type="http://schemas.openxmlformats.org/officeDocument/2006/relationships/image" Target="../media/image45.png"/><Relationship Id="rId14" Type="http://schemas.openxmlformats.org/officeDocument/2006/relationships/image" Target="../media/image50.svg"/><Relationship Id="rId22" Type="http://schemas.openxmlformats.org/officeDocument/2006/relationships/image" Target="../media/image58.svg"/><Relationship Id="rId27" Type="http://schemas.openxmlformats.org/officeDocument/2006/relationships/image" Target="../media/image63.png"/><Relationship Id="rId30" Type="http://schemas.openxmlformats.org/officeDocument/2006/relationships/image" Target="../media/image66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svg"/><Relationship Id="rId18" Type="http://schemas.openxmlformats.org/officeDocument/2006/relationships/image" Target="../media/image55.png"/><Relationship Id="rId26" Type="http://schemas.openxmlformats.org/officeDocument/2006/relationships/image" Target="../media/image63.png"/><Relationship Id="rId3" Type="http://schemas.openxmlformats.org/officeDocument/2006/relationships/image" Target="../media/image80.svg"/><Relationship Id="rId21" Type="http://schemas.openxmlformats.org/officeDocument/2006/relationships/image" Target="../media/image58.svg"/><Relationship Id="rId7" Type="http://schemas.openxmlformats.org/officeDocument/2006/relationships/image" Target="../media/image44.svg"/><Relationship Id="rId12" Type="http://schemas.openxmlformats.org/officeDocument/2006/relationships/image" Target="../media/image49.png"/><Relationship Id="rId17" Type="http://schemas.openxmlformats.org/officeDocument/2006/relationships/image" Target="../media/image54.svg"/><Relationship Id="rId25" Type="http://schemas.openxmlformats.org/officeDocument/2006/relationships/image" Target="../media/image62.svg"/><Relationship Id="rId33" Type="http://schemas.openxmlformats.org/officeDocument/2006/relationships/image" Target="../media/image70.svg"/><Relationship Id="rId2" Type="http://schemas.openxmlformats.org/officeDocument/2006/relationships/image" Target="../media/image79.pn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29" Type="http://schemas.openxmlformats.org/officeDocument/2006/relationships/image" Target="../media/image6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svg"/><Relationship Id="rId24" Type="http://schemas.openxmlformats.org/officeDocument/2006/relationships/image" Target="../media/image61.png"/><Relationship Id="rId32" Type="http://schemas.openxmlformats.org/officeDocument/2006/relationships/image" Target="../media/image69.png"/><Relationship Id="rId5" Type="http://schemas.openxmlformats.org/officeDocument/2006/relationships/image" Target="../media/image42.svg"/><Relationship Id="rId15" Type="http://schemas.openxmlformats.org/officeDocument/2006/relationships/image" Target="../media/image52.svg"/><Relationship Id="rId23" Type="http://schemas.openxmlformats.org/officeDocument/2006/relationships/image" Target="../media/image60.svg"/><Relationship Id="rId28" Type="http://schemas.openxmlformats.org/officeDocument/2006/relationships/image" Target="../media/image65.png"/><Relationship Id="rId10" Type="http://schemas.openxmlformats.org/officeDocument/2006/relationships/image" Target="../media/image47.png"/><Relationship Id="rId19" Type="http://schemas.openxmlformats.org/officeDocument/2006/relationships/image" Target="../media/image56.svg"/><Relationship Id="rId31" Type="http://schemas.openxmlformats.org/officeDocument/2006/relationships/image" Target="../media/image68.svg"/><Relationship Id="rId4" Type="http://schemas.openxmlformats.org/officeDocument/2006/relationships/image" Target="../media/image41.png"/><Relationship Id="rId9" Type="http://schemas.openxmlformats.org/officeDocument/2006/relationships/image" Target="../media/image46.svg"/><Relationship Id="rId14" Type="http://schemas.openxmlformats.org/officeDocument/2006/relationships/image" Target="../media/image51.png"/><Relationship Id="rId22" Type="http://schemas.openxmlformats.org/officeDocument/2006/relationships/image" Target="../media/image59.png"/><Relationship Id="rId27" Type="http://schemas.openxmlformats.org/officeDocument/2006/relationships/image" Target="../media/image64.svg"/><Relationship Id="rId30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49.png"/><Relationship Id="rId18" Type="http://schemas.openxmlformats.org/officeDocument/2006/relationships/image" Target="../media/image54.svg"/><Relationship Id="rId26" Type="http://schemas.openxmlformats.org/officeDocument/2006/relationships/image" Target="../media/image62.svg"/><Relationship Id="rId3" Type="http://schemas.openxmlformats.org/officeDocument/2006/relationships/image" Target="../media/image81.png"/><Relationship Id="rId21" Type="http://schemas.openxmlformats.org/officeDocument/2006/relationships/image" Target="../media/image57.png"/><Relationship Id="rId34" Type="http://schemas.openxmlformats.org/officeDocument/2006/relationships/image" Target="../media/image70.sv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33" Type="http://schemas.openxmlformats.org/officeDocument/2006/relationships/image" Target="../media/image69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2.svg"/><Relationship Id="rId20" Type="http://schemas.openxmlformats.org/officeDocument/2006/relationships/image" Target="../media/image56.svg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svg"/><Relationship Id="rId11" Type="http://schemas.openxmlformats.org/officeDocument/2006/relationships/image" Target="../media/image47.png"/><Relationship Id="rId24" Type="http://schemas.openxmlformats.org/officeDocument/2006/relationships/image" Target="../media/image60.svg"/><Relationship Id="rId32" Type="http://schemas.openxmlformats.org/officeDocument/2006/relationships/image" Target="../media/image68.sv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28" Type="http://schemas.openxmlformats.org/officeDocument/2006/relationships/image" Target="../media/image64.svg"/><Relationship Id="rId10" Type="http://schemas.openxmlformats.org/officeDocument/2006/relationships/image" Target="../media/image46.svg"/><Relationship Id="rId19" Type="http://schemas.openxmlformats.org/officeDocument/2006/relationships/image" Target="../media/image55.png"/><Relationship Id="rId31" Type="http://schemas.openxmlformats.org/officeDocument/2006/relationships/image" Target="../media/image67.png"/><Relationship Id="rId4" Type="http://schemas.openxmlformats.org/officeDocument/2006/relationships/image" Target="../media/image82.svg"/><Relationship Id="rId9" Type="http://schemas.openxmlformats.org/officeDocument/2006/relationships/image" Target="../media/image45.png"/><Relationship Id="rId14" Type="http://schemas.openxmlformats.org/officeDocument/2006/relationships/image" Target="../media/image50.svg"/><Relationship Id="rId22" Type="http://schemas.openxmlformats.org/officeDocument/2006/relationships/image" Target="../media/image58.svg"/><Relationship Id="rId27" Type="http://schemas.openxmlformats.org/officeDocument/2006/relationships/image" Target="../media/image63.png"/><Relationship Id="rId30" Type="http://schemas.openxmlformats.org/officeDocument/2006/relationships/image" Target="../media/image66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49.png"/><Relationship Id="rId18" Type="http://schemas.openxmlformats.org/officeDocument/2006/relationships/image" Target="../media/image54.svg"/><Relationship Id="rId26" Type="http://schemas.openxmlformats.org/officeDocument/2006/relationships/image" Target="../media/image62.svg"/><Relationship Id="rId3" Type="http://schemas.openxmlformats.org/officeDocument/2006/relationships/image" Target="../media/image83.png"/><Relationship Id="rId21" Type="http://schemas.openxmlformats.org/officeDocument/2006/relationships/image" Target="../media/image57.png"/><Relationship Id="rId34" Type="http://schemas.openxmlformats.org/officeDocument/2006/relationships/image" Target="../media/image70.sv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33" Type="http://schemas.openxmlformats.org/officeDocument/2006/relationships/image" Target="../media/image69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52.svg"/><Relationship Id="rId20" Type="http://schemas.openxmlformats.org/officeDocument/2006/relationships/image" Target="../media/image56.svg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svg"/><Relationship Id="rId11" Type="http://schemas.openxmlformats.org/officeDocument/2006/relationships/image" Target="../media/image47.png"/><Relationship Id="rId24" Type="http://schemas.openxmlformats.org/officeDocument/2006/relationships/image" Target="../media/image60.svg"/><Relationship Id="rId32" Type="http://schemas.openxmlformats.org/officeDocument/2006/relationships/image" Target="../media/image68.sv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28" Type="http://schemas.openxmlformats.org/officeDocument/2006/relationships/image" Target="../media/image64.svg"/><Relationship Id="rId10" Type="http://schemas.openxmlformats.org/officeDocument/2006/relationships/image" Target="../media/image46.svg"/><Relationship Id="rId19" Type="http://schemas.openxmlformats.org/officeDocument/2006/relationships/image" Target="../media/image55.png"/><Relationship Id="rId31" Type="http://schemas.openxmlformats.org/officeDocument/2006/relationships/image" Target="../media/image67.png"/><Relationship Id="rId4" Type="http://schemas.openxmlformats.org/officeDocument/2006/relationships/image" Target="../media/image84.svg"/><Relationship Id="rId9" Type="http://schemas.openxmlformats.org/officeDocument/2006/relationships/image" Target="../media/image45.png"/><Relationship Id="rId14" Type="http://schemas.openxmlformats.org/officeDocument/2006/relationships/image" Target="../media/image50.svg"/><Relationship Id="rId22" Type="http://schemas.openxmlformats.org/officeDocument/2006/relationships/image" Target="../media/image58.svg"/><Relationship Id="rId27" Type="http://schemas.openxmlformats.org/officeDocument/2006/relationships/image" Target="../media/image63.png"/><Relationship Id="rId30" Type="http://schemas.openxmlformats.org/officeDocument/2006/relationships/image" Target="../media/image66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svg"/><Relationship Id="rId18" Type="http://schemas.openxmlformats.org/officeDocument/2006/relationships/image" Target="../media/image55.png"/><Relationship Id="rId26" Type="http://schemas.openxmlformats.org/officeDocument/2006/relationships/image" Target="../media/image63.png"/><Relationship Id="rId3" Type="http://schemas.openxmlformats.org/officeDocument/2006/relationships/image" Target="../media/image86.svg"/><Relationship Id="rId21" Type="http://schemas.openxmlformats.org/officeDocument/2006/relationships/image" Target="../media/image58.svg"/><Relationship Id="rId7" Type="http://schemas.openxmlformats.org/officeDocument/2006/relationships/image" Target="../media/image44.svg"/><Relationship Id="rId12" Type="http://schemas.openxmlformats.org/officeDocument/2006/relationships/image" Target="../media/image49.png"/><Relationship Id="rId17" Type="http://schemas.openxmlformats.org/officeDocument/2006/relationships/image" Target="../media/image54.svg"/><Relationship Id="rId25" Type="http://schemas.openxmlformats.org/officeDocument/2006/relationships/image" Target="../media/image62.svg"/><Relationship Id="rId33" Type="http://schemas.openxmlformats.org/officeDocument/2006/relationships/image" Target="../media/image70.svg"/><Relationship Id="rId2" Type="http://schemas.openxmlformats.org/officeDocument/2006/relationships/image" Target="../media/image85.pn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29" Type="http://schemas.openxmlformats.org/officeDocument/2006/relationships/image" Target="../media/image6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svg"/><Relationship Id="rId24" Type="http://schemas.openxmlformats.org/officeDocument/2006/relationships/image" Target="../media/image61.png"/><Relationship Id="rId32" Type="http://schemas.openxmlformats.org/officeDocument/2006/relationships/image" Target="../media/image69.png"/><Relationship Id="rId5" Type="http://schemas.openxmlformats.org/officeDocument/2006/relationships/image" Target="../media/image42.svg"/><Relationship Id="rId15" Type="http://schemas.openxmlformats.org/officeDocument/2006/relationships/image" Target="../media/image52.svg"/><Relationship Id="rId23" Type="http://schemas.openxmlformats.org/officeDocument/2006/relationships/image" Target="../media/image60.svg"/><Relationship Id="rId28" Type="http://schemas.openxmlformats.org/officeDocument/2006/relationships/image" Target="../media/image65.png"/><Relationship Id="rId10" Type="http://schemas.openxmlformats.org/officeDocument/2006/relationships/image" Target="../media/image47.png"/><Relationship Id="rId19" Type="http://schemas.openxmlformats.org/officeDocument/2006/relationships/image" Target="../media/image56.svg"/><Relationship Id="rId31" Type="http://schemas.openxmlformats.org/officeDocument/2006/relationships/image" Target="../media/image68.svg"/><Relationship Id="rId4" Type="http://schemas.openxmlformats.org/officeDocument/2006/relationships/image" Target="../media/image41.png"/><Relationship Id="rId9" Type="http://schemas.openxmlformats.org/officeDocument/2006/relationships/image" Target="../media/image46.svg"/><Relationship Id="rId14" Type="http://schemas.openxmlformats.org/officeDocument/2006/relationships/image" Target="../media/image51.png"/><Relationship Id="rId22" Type="http://schemas.openxmlformats.org/officeDocument/2006/relationships/image" Target="../media/image59.png"/><Relationship Id="rId27" Type="http://schemas.openxmlformats.org/officeDocument/2006/relationships/image" Target="../media/image64.svg"/><Relationship Id="rId30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49.png"/><Relationship Id="rId18" Type="http://schemas.openxmlformats.org/officeDocument/2006/relationships/image" Target="../media/image54.svg"/><Relationship Id="rId26" Type="http://schemas.openxmlformats.org/officeDocument/2006/relationships/image" Target="../media/image62.svg"/><Relationship Id="rId3" Type="http://schemas.openxmlformats.org/officeDocument/2006/relationships/image" Target="../media/image87.png"/><Relationship Id="rId21" Type="http://schemas.openxmlformats.org/officeDocument/2006/relationships/image" Target="../media/image57.png"/><Relationship Id="rId34" Type="http://schemas.openxmlformats.org/officeDocument/2006/relationships/image" Target="../media/image70.sv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33" Type="http://schemas.openxmlformats.org/officeDocument/2006/relationships/image" Target="../media/image69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52.svg"/><Relationship Id="rId20" Type="http://schemas.openxmlformats.org/officeDocument/2006/relationships/image" Target="../media/image56.svg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svg"/><Relationship Id="rId11" Type="http://schemas.openxmlformats.org/officeDocument/2006/relationships/image" Target="../media/image47.png"/><Relationship Id="rId24" Type="http://schemas.openxmlformats.org/officeDocument/2006/relationships/image" Target="../media/image60.svg"/><Relationship Id="rId32" Type="http://schemas.openxmlformats.org/officeDocument/2006/relationships/image" Target="../media/image68.sv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28" Type="http://schemas.openxmlformats.org/officeDocument/2006/relationships/image" Target="../media/image64.svg"/><Relationship Id="rId10" Type="http://schemas.openxmlformats.org/officeDocument/2006/relationships/image" Target="../media/image46.svg"/><Relationship Id="rId19" Type="http://schemas.openxmlformats.org/officeDocument/2006/relationships/image" Target="../media/image55.png"/><Relationship Id="rId31" Type="http://schemas.openxmlformats.org/officeDocument/2006/relationships/image" Target="../media/image67.png"/><Relationship Id="rId4" Type="http://schemas.openxmlformats.org/officeDocument/2006/relationships/image" Target="../media/image88.svg"/><Relationship Id="rId9" Type="http://schemas.openxmlformats.org/officeDocument/2006/relationships/image" Target="../media/image45.png"/><Relationship Id="rId14" Type="http://schemas.openxmlformats.org/officeDocument/2006/relationships/image" Target="../media/image50.svg"/><Relationship Id="rId22" Type="http://schemas.openxmlformats.org/officeDocument/2006/relationships/image" Target="../media/image58.svg"/><Relationship Id="rId27" Type="http://schemas.openxmlformats.org/officeDocument/2006/relationships/image" Target="../media/image63.png"/><Relationship Id="rId30" Type="http://schemas.openxmlformats.org/officeDocument/2006/relationships/image" Target="../media/image66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44.svg"/><Relationship Id="rId18" Type="http://schemas.openxmlformats.org/officeDocument/2006/relationships/image" Target="../media/image51.png"/><Relationship Id="rId26" Type="http://schemas.openxmlformats.org/officeDocument/2006/relationships/image" Target="../media/image59.png"/><Relationship Id="rId3" Type="http://schemas.openxmlformats.org/officeDocument/2006/relationships/image" Target="../media/image50.svg"/><Relationship Id="rId21" Type="http://schemas.openxmlformats.org/officeDocument/2006/relationships/image" Target="../media/image54.svg"/><Relationship Id="rId34" Type="http://schemas.openxmlformats.org/officeDocument/2006/relationships/image" Target="../media/image69.png"/><Relationship Id="rId7" Type="http://schemas.openxmlformats.org/officeDocument/2006/relationships/image" Target="../media/image90.svg"/><Relationship Id="rId12" Type="http://schemas.openxmlformats.org/officeDocument/2006/relationships/image" Target="../media/image43.png"/><Relationship Id="rId17" Type="http://schemas.openxmlformats.org/officeDocument/2006/relationships/image" Target="../media/image48.svg"/><Relationship Id="rId25" Type="http://schemas.openxmlformats.org/officeDocument/2006/relationships/image" Target="../media/image58.svg"/><Relationship Id="rId33" Type="http://schemas.openxmlformats.org/officeDocument/2006/relationships/image" Target="../media/image68.svg"/><Relationship Id="rId2" Type="http://schemas.openxmlformats.org/officeDocument/2006/relationships/image" Target="../media/image49.png"/><Relationship Id="rId16" Type="http://schemas.openxmlformats.org/officeDocument/2006/relationships/image" Target="../media/image47.png"/><Relationship Id="rId20" Type="http://schemas.openxmlformats.org/officeDocument/2006/relationships/image" Target="../media/image53.png"/><Relationship Id="rId29" Type="http://schemas.openxmlformats.org/officeDocument/2006/relationships/image" Target="../media/image6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42.svg"/><Relationship Id="rId24" Type="http://schemas.openxmlformats.org/officeDocument/2006/relationships/image" Target="../media/image57.png"/><Relationship Id="rId32" Type="http://schemas.openxmlformats.org/officeDocument/2006/relationships/image" Target="../media/image67.png"/><Relationship Id="rId5" Type="http://schemas.openxmlformats.org/officeDocument/2006/relationships/image" Target="../media/image66.svg"/><Relationship Id="rId15" Type="http://schemas.openxmlformats.org/officeDocument/2006/relationships/image" Target="../media/image46.svg"/><Relationship Id="rId23" Type="http://schemas.openxmlformats.org/officeDocument/2006/relationships/image" Target="../media/image56.svg"/><Relationship Id="rId28" Type="http://schemas.openxmlformats.org/officeDocument/2006/relationships/image" Target="../media/image61.png"/><Relationship Id="rId10" Type="http://schemas.openxmlformats.org/officeDocument/2006/relationships/image" Target="../media/image41.png"/><Relationship Id="rId19" Type="http://schemas.openxmlformats.org/officeDocument/2006/relationships/image" Target="../media/image52.svg"/><Relationship Id="rId31" Type="http://schemas.openxmlformats.org/officeDocument/2006/relationships/image" Target="../media/image64.svg"/><Relationship Id="rId4" Type="http://schemas.openxmlformats.org/officeDocument/2006/relationships/image" Target="../media/image65.png"/><Relationship Id="rId9" Type="http://schemas.openxmlformats.org/officeDocument/2006/relationships/image" Target="../media/image92.svg"/><Relationship Id="rId14" Type="http://schemas.openxmlformats.org/officeDocument/2006/relationships/image" Target="../media/image45.png"/><Relationship Id="rId22" Type="http://schemas.openxmlformats.org/officeDocument/2006/relationships/image" Target="../media/image55.png"/><Relationship Id="rId27" Type="http://schemas.openxmlformats.org/officeDocument/2006/relationships/image" Target="../media/image60.svg"/><Relationship Id="rId30" Type="http://schemas.openxmlformats.org/officeDocument/2006/relationships/image" Target="../media/image63.png"/><Relationship Id="rId35" Type="http://schemas.openxmlformats.org/officeDocument/2006/relationships/image" Target="../media/image70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svg"/><Relationship Id="rId18" Type="http://schemas.openxmlformats.org/officeDocument/2006/relationships/image" Target="../media/image55.png"/><Relationship Id="rId26" Type="http://schemas.openxmlformats.org/officeDocument/2006/relationships/image" Target="../media/image63.png"/><Relationship Id="rId3" Type="http://schemas.openxmlformats.org/officeDocument/2006/relationships/image" Target="../media/image94.svg"/><Relationship Id="rId21" Type="http://schemas.openxmlformats.org/officeDocument/2006/relationships/image" Target="../media/image58.svg"/><Relationship Id="rId7" Type="http://schemas.openxmlformats.org/officeDocument/2006/relationships/image" Target="../media/image44.svg"/><Relationship Id="rId12" Type="http://schemas.openxmlformats.org/officeDocument/2006/relationships/image" Target="../media/image49.png"/><Relationship Id="rId17" Type="http://schemas.openxmlformats.org/officeDocument/2006/relationships/image" Target="../media/image54.svg"/><Relationship Id="rId25" Type="http://schemas.openxmlformats.org/officeDocument/2006/relationships/image" Target="../media/image62.svg"/><Relationship Id="rId33" Type="http://schemas.openxmlformats.org/officeDocument/2006/relationships/image" Target="../media/image70.svg"/><Relationship Id="rId2" Type="http://schemas.openxmlformats.org/officeDocument/2006/relationships/image" Target="../media/image93.pn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29" Type="http://schemas.openxmlformats.org/officeDocument/2006/relationships/image" Target="../media/image6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svg"/><Relationship Id="rId24" Type="http://schemas.openxmlformats.org/officeDocument/2006/relationships/image" Target="../media/image61.png"/><Relationship Id="rId32" Type="http://schemas.openxmlformats.org/officeDocument/2006/relationships/image" Target="../media/image69.png"/><Relationship Id="rId5" Type="http://schemas.openxmlformats.org/officeDocument/2006/relationships/image" Target="../media/image42.svg"/><Relationship Id="rId15" Type="http://schemas.openxmlformats.org/officeDocument/2006/relationships/image" Target="../media/image52.svg"/><Relationship Id="rId23" Type="http://schemas.openxmlformats.org/officeDocument/2006/relationships/image" Target="../media/image60.svg"/><Relationship Id="rId28" Type="http://schemas.openxmlformats.org/officeDocument/2006/relationships/image" Target="../media/image65.png"/><Relationship Id="rId10" Type="http://schemas.openxmlformats.org/officeDocument/2006/relationships/image" Target="../media/image47.png"/><Relationship Id="rId19" Type="http://schemas.openxmlformats.org/officeDocument/2006/relationships/image" Target="../media/image56.svg"/><Relationship Id="rId31" Type="http://schemas.openxmlformats.org/officeDocument/2006/relationships/image" Target="../media/image68.svg"/><Relationship Id="rId4" Type="http://schemas.openxmlformats.org/officeDocument/2006/relationships/image" Target="../media/image41.png"/><Relationship Id="rId9" Type="http://schemas.openxmlformats.org/officeDocument/2006/relationships/image" Target="../media/image46.svg"/><Relationship Id="rId14" Type="http://schemas.openxmlformats.org/officeDocument/2006/relationships/image" Target="../media/image51.png"/><Relationship Id="rId22" Type="http://schemas.openxmlformats.org/officeDocument/2006/relationships/image" Target="../media/image59.png"/><Relationship Id="rId27" Type="http://schemas.openxmlformats.org/officeDocument/2006/relationships/image" Target="../media/image64.svg"/><Relationship Id="rId30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49.png"/><Relationship Id="rId18" Type="http://schemas.openxmlformats.org/officeDocument/2006/relationships/image" Target="../media/image54.svg"/><Relationship Id="rId26" Type="http://schemas.openxmlformats.org/officeDocument/2006/relationships/image" Target="../media/image62.svg"/><Relationship Id="rId3" Type="http://schemas.openxmlformats.org/officeDocument/2006/relationships/image" Target="../media/image95.png"/><Relationship Id="rId21" Type="http://schemas.openxmlformats.org/officeDocument/2006/relationships/image" Target="../media/image57.png"/><Relationship Id="rId34" Type="http://schemas.openxmlformats.org/officeDocument/2006/relationships/image" Target="../media/image70.sv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33" Type="http://schemas.openxmlformats.org/officeDocument/2006/relationships/image" Target="../media/image69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52.svg"/><Relationship Id="rId20" Type="http://schemas.openxmlformats.org/officeDocument/2006/relationships/image" Target="../media/image56.svg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svg"/><Relationship Id="rId11" Type="http://schemas.openxmlformats.org/officeDocument/2006/relationships/image" Target="../media/image47.png"/><Relationship Id="rId24" Type="http://schemas.openxmlformats.org/officeDocument/2006/relationships/image" Target="../media/image60.svg"/><Relationship Id="rId32" Type="http://schemas.openxmlformats.org/officeDocument/2006/relationships/image" Target="../media/image68.sv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28" Type="http://schemas.openxmlformats.org/officeDocument/2006/relationships/image" Target="../media/image64.svg"/><Relationship Id="rId10" Type="http://schemas.openxmlformats.org/officeDocument/2006/relationships/image" Target="../media/image46.svg"/><Relationship Id="rId19" Type="http://schemas.openxmlformats.org/officeDocument/2006/relationships/image" Target="../media/image55.png"/><Relationship Id="rId31" Type="http://schemas.openxmlformats.org/officeDocument/2006/relationships/image" Target="../media/image67.png"/><Relationship Id="rId4" Type="http://schemas.openxmlformats.org/officeDocument/2006/relationships/image" Target="../media/image96.svg"/><Relationship Id="rId9" Type="http://schemas.openxmlformats.org/officeDocument/2006/relationships/image" Target="../media/image45.png"/><Relationship Id="rId14" Type="http://schemas.openxmlformats.org/officeDocument/2006/relationships/image" Target="../media/image50.svg"/><Relationship Id="rId22" Type="http://schemas.openxmlformats.org/officeDocument/2006/relationships/image" Target="../media/image58.svg"/><Relationship Id="rId27" Type="http://schemas.openxmlformats.org/officeDocument/2006/relationships/image" Target="../media/image63.png"/><Relationship Id="rId30" Type="http://schemas.openxmlformats.org/officeDocument/2006/relationships/image" Target="../media/image66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svg"/><Relationship Id="rId18" Type="http://schemas.openxmlformats.org/officeDocument/2006/relationships/image" Target="../media/image53.png"/><Relationship Id="rId26" Type="http://schemas.openxmlformats.org/officeDocument/2006/relationships/image" Target="../media/image61.png"/><Relationship Id="rId3" Type="http://schemas.openxmlformats.org/officeDocument/2006/relationships/image" Target="../media/image98.svg"/><Relationship Id="rId21" Type="http://schemas.openxmlformats.org/officeDocument/2006/relationships/image" Target="../media/image56.svg"/><Relationship Id="rId34" Type="http://schemas.openxmlformats.org/officeDocument/2006/relationships/image" Target="../media/image69.png"/><Relationship Id="rId7" Type="http://schemas.openxmlformats.org/officeDocument/2006/relationships/image" Target="../media/image42.svg"/><Relationship Id="rId12" Type="http://schemas.openxmlformats.org/officeDocument/2006/relationships/image" Target="../media/image47.png"/><Relationship Id="rId17" Type="http://schemas.openxmlformats.org/officeDocument/2006/relationships/image" Target="../media/image52.svg"/><Relationship Id="rId25" Type="http://schemas.openxmlformats.org/officeDocument/2006/relationships/image" Target="../media/image60.svg"/><Relationship Id="rId33" Type="http://schemas.openxmlformats.org/officeDocument/2006/relationships/image" Target="../media/image68.svg"/><Relationship Id="rId2" Type="http://schemas.openxmlformats.org/officeDocument/2006/relationships/image" Target="../media/image97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29" Type="http://schemas.openxmlformats.org/officeDocument/2006/relationships/image" Target="../media/image6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24" Type="http://schemas.openxmlformats.org/officeDocument/2006/relationships/image" Target="../media/image59.png"/><Relationship Id="rId32" Type="http://schemas.openxmlformats.org/officeDocument/2006/relationships/image" Target="../media/image67.png"/><Relationship Id="rId5" Type="http://schemas.openxmlformats.org/officeDocument/2006/relationships/image" Target="../media/image100.svg"/><Relationship Id="rId15" Type="http://schemas.openxmlformats.org/officeDocument/2006/relationships/image" Target="../media/image50.svg"/><Relationship Id="rId23" Type="http://schemas.openxmlformats.org/officeDocument/2006/relationships/image" Target="../media/image58.svg"/><Relationship Id="rId28" Type="http://schemas.openxmlformats.org/officeDocument/2006/relationships/image" Target="../media/image63.png"/><Relationship Id="rId10" Type="http://schemas.openxmlformats.org/officeDocument/2006/relationships/image" Target="../media/image45.png"/><Relationship Id="rId19" Type="http://schemas.openxmlformats.org/officeDocument/2006/relationships/image" Target="../media/image54.svg"/><Relationship Id="rId31" Type="http://schemas.openxmlformats.org/officeDocument/2006/relationships/image" Target="../media/image66.svg"/><Relationship Id="rId4" Type="http://schemas.openxmlformats.org/officeDocument/2006/relationships/image" Target="../media/image99.png"/><Relationship Id="rId9" Type="http://schemas.openxmlformats.org/officeDocument/2006/relationships/image" Target="../media/image44.svg"/><Relationship Id="rId14" Type="http://schemas.openxmlformats.org/officeDocument/2006/relationships/image" Target="../media/image49.png"/><Relationship Id="rId22" Type="http://schemas.openxmlformats.org/officeDocument/2006/relationships/image" Target="../media/image57.png"/><Relationship Id="rId27" Type="http://schemas.openxmlformats.org/officeDocument/2006/relationships/image" Target="../media/image62.svg"/><Relationship Id="rId30" Type="http://schemas.openxmlformats.org/officeDocument/2006/relationships/image" Target="../media/image65.png"/><Relationship Id="rId35" Type="http://schemas.openxmlformats.org/officeDocument/2006/relationships/image" Target="../media/image70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49.png"/><Relationship Id="rId18" Type="http://schemas.openxmlformats.org/officeDocument/2006/relationships/image" Target="../media/image54.svg"/><Relationship Id="rId26" Type="http://schemas.openxmlformats.org/officeDocument/2006/relationships/image" Target="../media/image62.svg"/><Relationship Id="rId3" Type="http://schemas.openxmlformats.org/officeDocument/2006/relationships/image" Target="../media/image39.png"/><Relationship Id="rId21" Type="http://schemas.openxmlformats.org/officeDocument/2006/relationships/image" Target="../media/image57.png"/><Relationship Id="rId34" Type="http://schemas.openxmlformats.org/officeDocument/2006/relationships/image" Target="../media/image70.sv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33" Type="http://schemas.openxmlformats.org/officeDocument/2006/relationships/image" Target="../media/image69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52.svg"/><Relationship Id="rId20" Type="http://schemas.openxmlformats.org/officeDocument/2006/relationships/image" Target="../media/image56.svg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svg"/><Relationship Id="rId11" Type="http://schemas.openxmlformats.org/officeDocument/2006/relationships/image" Target="../media/image47.png"/><Relationship Id="rId24" Type="http://schemas.openxmlformats.org/officeDocument/2006/relationships/image" Target="../media/image60.svg"/><Relationship Id="rId32" Type="http://schemas.openxmlformats.org/officeDocument/2006/relationships/image" Target="../media/image68.sv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28" Type="http://schemas.openxmlformats.org/officeDocument/2006/relationships/image" Target="../media/image64.svg"/><Relationship Id="rId10" Type="http://schemas.openxmlformats.org/officeDocument/2006/relationships/image" Target="../media/image46.svg"/><Relationship Id="rId19" Type="http://schemas.openxmlformats.org/officeDocument/2006/relationships/image" Target="../media/image55.png"/><Relationship Id="rId31" Type="http://schemas.openxmlformats.org/officeDocument/2006/relationships/image" Target="../media/image67.png"/><Relationship Id="rId4" Type="http://schemas.openxmlformats.org/officeDocument/2006/relationships/image" Target="../media/image40.svg"/><Relationship Id="rId9" Type="http://schemas.openxmlformats.org/officeDocument/2006/relationships/image" Target="../media/image45.png"/><Relationship Id="rId14" Type="http://schemas.openxmlformats.org/officeDocument/2006/relationships/image" Target="../media/image50.svg"/><Relationship Id="rId22" Type="http://schemas.openxmlformats.org/officeDocument/2006/relationships/image" Target="../media/image58.svg"/><Relationship Id="rId27" Type="http://schemas.openxmlformats.org/officeDocument/2006/relationships/image" Target="../media/image63.png"/><Relationship Id="rId30" Type="http://schemas.openxmlformats.org/officeDocument/2006/relationships/image" Target="../media/image66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sv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svg"/><Relationship Id="rId5" Type="http://schemas.openxmlformats.org/officeDocument/2006/relationships/image" Target="../media/image103.png"/><Relationship Id="rId4" Type="http://schemas.openxmlformats.org/officeDocument/2006/relationships/image" Target="../media/image102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sv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12" Type="http://schemas.openxmlformats.org/officeDocument/2006/relationships/image" Target="../media/image116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sv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0" Type="http://schemas.openxmlformats.org/officeDocument/2006/relationships/image" Target="../media/image114.svg"/><Relationship Id="rId4" Type="http://schemas.openxmlformats.org/officeDocument/2006/relationships/image" Target="../media/image108.svg"/><Relationship Id="rId9" Type="http://schemas.openxmlformats.org/officeDocument/2006/relationships/image" Target="../media/image1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svg"/><Relationship Id="rId7" Type="http://schemas.openxmlformats.org/officeDocument/2006/relationships/image" Target="../media/image122.sv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20.svg"/><Relationship Id="rId4" Type="http://schemas.openxmlformats.org/officeDocument/2006/relationships/image" Target="../media/image11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5.svg"/><Relationship Id="rId4" Type="http://schemas.openxmlformats.org/officeDocument/2006/relationships/image" Target="../media/image12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5.svg"/><Relationship Id="rId4" Type="http://schemas.openxmlformats.org/officeDocument/2006/relationships/image" Target="../media/image12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sv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3.svg"/><Relationship Id="rId4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bl-goes-virtual.eu/es/aprendizaje-autodirigido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bl-goes-virtual.eu/es/aprendizaje-autodirigido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bl-goes-virtual.eu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32CAA-2692-4ED1-A6BC-8719AA19A7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sz="4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Programa Formativo</a:t>
            </a:r>
            <a:br>
              <a:rPr lang="de-DE" sz="4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de-DE" sz="4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WBL_GOES_VIRTUAL</a:t>
            </a:r>
            <a:br>
              <a:rPr lang="de-DE" sz="4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endParaRPr lang="de-AT" sz="4400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E18940-8DCE-41A1-AB0A-0C8208CEC7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386" y="3706583"/>
            <a:ext cx="6589317" cy="1655762"/>
          </a:xfrm>
        </p:spPr>
        <p:txBody>
          <a:bodyPr/>
          <a:lstStyle/>
          <a:p>
            <a:r>
              <a:rPr lang="de-DE" dirty="0"/>
              <a:t>Módulo 1</a:t>
            </a:r>
            <a:br>
              <a:rPr lang="de-DE" dirty="0"/>
            </a:br>
            <a:r>
              <a:rPr lang="de-DE" dirty="0"/>
              <a:t>Tecnología Hardware de Aprendizaje Digital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85373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6D08-F54F-405C-ADF9-F7F2FBC4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SISTEMAS DIGITALES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F37F6-ECBB-451E-8CA7-8876C52E0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3394"/>
            <a:ext cx="8453329" cy="4536605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Un </a:t>
            </a:r>
            <a:r>
              <a:rPr lang="es-ES" b="1" dirty="0"/>
              <a:t>dispositivo digital </a:t>
            </a:r>
            <a:r>
              <a:rPr lang="es-ES" dirty="0"/>
              <a:t>es cualquier sistema digital de procesamiento de información que procesa señales electrónicas a través de componentes de hardware y software, para realizar funciones o programación lógica, matemática y de memoria</a:t>
            </a:r>
          </a:p>
          <a:p>
            <a:r>
              <a:rPr lang="es-ES" dirty="0"/>
              <a:t>Los sistemas digitales más comunes en el aprendizaje incluyen </a:t>
            </a:r>
            <a:r>
              <a:rPr lang="es-ES" b="1" dirty="0"/>
              <a:t>ordenadores, </a:t>
            </a:r>
            <a:r>
              <a:rPr lang="es-ES" b="1" dirty="0" err="1"/>
              <a:t>tablets</a:t>
            </a:r>
            <a:r>
              <a:rPr lang="es-ES" b="1" dirty="0"/>
              <a:t>, portátiles, </a:t>
            </a:r>
            <a:r>
              <a:rPr lang="es-ES" b="1" dirty="0" err="1"/>
              <a:t>smartphones</a:t>
            </a:r>
            <a:r>
              <a:rPr lang="es-ES" b="1" dirty="0"/>
              <a:t>, webcams, micrófonos, altavoces, …</a:t>
            </a:r>
          </a:p>
          <a:p>
            <a:r>
              <a:rPr lang="es-ES" dirty="0"/>
              <a:t>Utilizan </a:t>
            </a:r>
            <a:r>
              <a:rPr lang="es-ES" b="1" dirty="0"/>
              <a:t>componentes de hardware y software </a:t>
            </a:r>
            <a:r>
              <a:rPr lang="es-ES" dirty="0"/>
              <a:t>para permitir a los usuarios </a:t>
            </a:r>
            <a:r>
              <a:rPr lang="es-ES" b="1" dirty="0"/>
              <a:t>desempeñar tareas específicas. </a:t>
            </a:r>
            <a:endParaRPr lang="de-AT" b="1" dirty="0"/>
          </a:p>
        </p:txBody>
      </p:sp>
      <p:pic>
        <p:nvPicPr>
          <p:cNvPr id="8" name="Grafika 7" descr="Smart Phone with solid fill">
            <a:extLst>
              <a:ext uri="{FF2B5EF4-FFF2-40B4-BE49-F238E27FC236}">
                <a16:creationId xmlns:a16="http://schemas.microsoft.com/office/drawing/2014/main" id="{1C1CFE96-D81B-4A07-8469-654323AAD3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05900" y="2533838"/>
            <a:ext cx="914400" cy="914400"/>
          </a:xfrm>
          <a:prstGeom prst="rect">
            <a:avLst/>
          </a:prstGeom>
        </p:spPr>
      </p:pic>
      <p:pic>
        <p:nvPicPr>
          <p:cNvPr id="10" name="Grafika 9" descr="Laptop with solid fill">
            <a:extLst>
              <a:ext uri="{FF2B5EF4-FFF2-40B4-BE49-F238E27FC236}">
                <a16:creationId xmlns:a16="http://schemas.microsoft.com/office/drawing/2014/main" id="{E2684231-23F9-4ABC-AEEE-D203176545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400" y="2660838"/>
            <a:ext cx="914400" cy="914400"/>
          </a:xfrm>
          <a:prstGeom prst="rect">
            <a:avLst/>
          </a:prstGeom>
        </p:spPr>
      </p:pic>
      <p:pic>
        <p:nvPicPr>
          <p:cNvPr id="12" name="Grafika 11" descr="Computer with solid fill">
            <a:extLst>
              <a:ext uri="{FF2B5EF4-FFF2-40B4-BE49-F238E27FC236}">
                <a16:creationId xmlns:a16="http://schemas.microsoft.com/office/drawing/2014/main" id="{EA3B3752-0AE8-41DB-B7BB-EB4B7DA9B4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39400" y="4715155"/>
            <a:ext cx="914400" cy="914400"/>
          </a:xfrm>
          <a:prstGeom prst="rect">
            <a:avLst/>
          </a:prstGeom>
        </p:spPr>
      </p:pic>
      <p:pic>
        <p:nvPicPr>
          <p:cNvPr id="14" name="Grafika 13" descr="Tablet with solid fill">
            <a:extLst>
              <a:ext uri="{FF2B5EF4-FFF2-40B4-BE49-F238E27FC236}">
                <a16:creationId xmlns:a16="http://schemas.microsoft.com/office/drawing/2014/main" id="{880A8A96-2076-439E-A936-8F4905D2FB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37600" y="3697240"/>
            <a:ext cx="914400" cy="914400"/>
          </a:xfrm>
          <a:prstGeom prst="rect">
            <a:avLst/>
          </a:prstGeom>
        </p:spPr>
      </p:pic>
      <p:pic>
        <p:nvPicPr>
          <p:cNvPr id="16" name="Grafika 15" descr="Radio microphone with solid fill">
            <a:extLst>
              <a:ext uri="{FF2B5EF4-FFF2-40B4-BE49-F238E27FC236}">
                <a16:creationId xmlns:a16="http://schemas.microsoft.com/office/drawing/2014/main" id="{F891E3EA-A4DA-4F4C-B1CD-9A742C71568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194800" y="4715155"/>
            <a:ext cx="914400" cy="914400"/>
          </a:xfrm>
          <a:prstGeom prst="rect">
            <a:avLst/>
          </a:prstGeom>
        </p:spPr>
      </p:pic>
      <p:pic>
        <p:nvPicPr>
          <p:cNvPr id="18" name="Grafika 17" descr="Speakers with solid fill">
            <a:extLst>
              <a:ext uri="{FF2B5EF4-FFF2-40B4-BE49-F238E27FC236}">
                <a16:creationId xmlns:a16="http://schemas.microsoft.com/office/drawing/2014/main" id="{2C8C2FBD-201A-4ABA-9E7E-84F9D9B6B01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896600" y="3697240"/>
            <a:ext cx="914400" cy="914400"/>
          </a:xfrm>
          <a:prstGeom prst="rect">
            <a:avLst/>
          </a:prstGeom>
        </p:spPr>
      </p:pic>
      <p:pic>
        <p:nvPicPr>
          <p:cNvPr id="20" name="Grafika 19" descr="Web cam with solid fill">
            <a:extLst>
              <a:ext uri="{FF2B5EF4-FFF2-40B4-BE49-F238E27FC236}">
                <a16:creationId xmlns:a16="http://schemas.microsoft.com/office/drawing/2014/main" id="{6FB12637-ACA7-46EE-A639-E746CCE3ECC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817100" y="369724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7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6D08-F54F-405C-ADF9-F7F2FBC4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HARDWARE </a:t>
            </a:r>
            <a:r>
              <a:rPr lang="es-ES" dirty="0"/>
              <a:t>FRENTE A</a:t>
            </a:r>
            <a:r>
              <a:rPr lang="sl-SI" dirty="0"/>
              <a:t> SOFTWARE</a:t>
            </a:r>
            <a:endParaRPr lang="de-AT" dirty="0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17F0BF6C-E9FC-4A6B-BFDB-1CA02FB318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2670731"/>
              </p:ext>
            </p:extLst>
          </p:nvPr>
        </p:nvGraphicFramePr>
        <p:xfrm>
          <a:off x="838200" y="1825625"/>
          <a:ext cx="10515600" cy="34848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64342082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972850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HARDWARE</a:t>
                      </a:r>
                    </a:p>
                  </a:txBody>
                  <a:tcPr>
                    <a:solidFill>
                      <a:srgbClr val="42A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SOFTWARE</a:t>
                      </a:r>
                    </a:p>
                  </a:txBody>
                  <a:tcPr>
                    <a:solidFill>
                      <a:srgbClr val="42A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508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Componentes físicos</a:t>
                      </a:r>
                      <a:r>
                        <a:rPr lang="es-ES" b="0" dirty="0"/>
                        <a:t>, piezas</a:t>
                      </a:r>
                      <a:r>
                        <a:rPr lang="es-ES" b="0" baseline="0" dirty="0"/>
                        <a:t> o dispositivos que se necesitan para procesar, almacenar o ejecutar el software.</a:t>
                      </a:r>
                      <a:endParaRPr lang="sl-SI" dirty="0"/>
                    </a:p>
                  </a:txBody>
                  <a:tcPr>
                    <a:solidFill>
                      <a:srgbClr val="81DDF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Aplicaciones </a:t>
                      </a:r>
                      <a:r>
                        <a:rPr lang="es-ES" b="0" dirty="0"/>
                        <a:t>(conjuntos de instrucciones o procedimientos) que hacen que el dispositivo funcione y permiten al usuario interactuar con el hardware para desempeñar una tarea específica.</a:t>
                      </a:r>
                      <a:endParaRPr lang="sl-SI" dirty="0"/>
                    </a:p>
                  </a:txBody>
                  <a:tcPr>
                    <a:solidFill>
                      <a:srgbClr val="81DDF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542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El hardware depende del software– empieza a funcionar cuando se carga y</a:t>
                      </a:r>
                      <a:r>
                        <a:rPr lang="es-ES" baseline="0" dirty="0"/>
                        <a:t> funciona (se ejecuta)</a:t>
                      </a:r>
                      <a:endParaRPr lang="sl-SI" dirty="0"/>
                    </a:p>
                    <a:p>
                      <a:pPr algn="ctr"/>
                      <a:r>
                        <a:rPr lang="es-ES" baseline="0" dirty="0"/>
                        <a:t>el software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El</a:t>
                      </a:r>
                      <a:r>
                        <a:rPr lang="es-ES" baseline="0" dirty="0"/>
                        <a:t> software depende del hardware – el software no puede ejecutarse (funcionar) y no puede realizar tareas sin el hardware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223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El hardware se </a:t>
                      </a:r>
                      <a:r>
                        <a:rPr lang="es-ES" b="1" dirty="0"/>
                        <a:t>fabrica</a:t>
                      </a:r>
                      <a:r>
                        <a:rPr lang="sl-SI" dirty="0"/>
                        <a:t>.</a:t>
                      </a:r>
                    </a:p>
                  </a:txBody>
                  <a:tcPr>
                    <a:solidFill>
                      <a:srgbClr val="81DDF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El software se </a:t>
                      </a:r>
                      <a:r>
                        <a:rPr lang="es-ES" b="1" dirty="0"/>
                        <a:t>desarrolla y se diseña</a:t>
                      </a:r>
                      <a:endParaRPr lang="sl-SI" b="1" dirty="0"/>
                    </a:p>
                  </a:txBody>
                  <a:tcPr>
                    <a:solidFill>
                      <a:srgbClr val="81DDF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161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Si se daña, normalmente se sustituye,</a:t>
                      </a:r>
                      <a:r>
                        <a:rPr lang="es-ES" baseline="0" dirty="0"/>
                        <a:t> (o se sustituyen sus componentes)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Si se daña, se pueden instalar </a:t>
                      </a:r>
                      <a:r>
                        <a:rPr lang="es-ES" b="1" dirty="0"/>
                        <a:t>copias de seguridad</a:t>
                      </a:r>
                      <a:r>
                        <a:rPr lang="es-ES" dirty="0"/>
                        <a:t>, y </a:t>
                      </a:r>
                      <a:r>
                        <a:rPr lang="es-ES" b="1" dirty="0"/>
                        <a:t>recuperar los datos</a:t>
                      </a:r>
                      <a:r>
                        <a:rPr lang="es-ES" dirty="0"/>
                        <a:t>.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900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367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6D08-F54F-405C-ADF9-F7F2FBC4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TIPOS DE </a:t>
            </a:r>
            <a:r>
              <a:rPr lang="es-ES" dirty="0" err="1"/>
              <a:t>TAD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F37F6-ECBB-451E-8CA7-8876C52E0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fontScale="55000" lnSpcReduction="20000"/>
          </a:bodyPr>
          <a:lstStyle/>
          <a:p>
            <a:r>
              <a:rPr lang="de-AT" dirty="0"/>
              <a:t>Ordenadores personales, portátiles</a:t>
            </a:r>
          </a:p>
          <a:p>
            <a:r>
              <a:rPr lang="de-AT" dirty="0"/>
              <a:t>Smartphones / tablets / libros electrónicos</a:t>
            </a:r>
          </a:p>
          <a:p>
            <a:r>
              <a:rPr lang="es-ES" dirty="0"/>
              <a:t>Dispositivos de entrada</a:t>
            </a:r>
            <a:endParaRPr lang="sl-SI" dirty="0"/>
          </a:p>
          <a:p>
            <a:pPr lvl="1"/>
            <a:r>
              <a:rPr lang="de-AT" dirty="0"/>
              <a:t>Escáners</a:t>
            </a:r>
            <a:endParaRPr lang="sl-SI" dirty="0"/>
          </a:p>
          <a:p>
            <a:pPr lvl="1"/>
            <a:r>
              <a:rPr lang="de-AT" dirty="0"/>
              <a:t>Cámaras[</a:t>
            </a:r>
            <a:r>
              <a:rPr lang="sl-SI" dirty="0"/>
              <a:t>W</a:t>
            </a:r>
            <a:r>
              <a:rPr lang="de-AT" dirty="0"/>
              <a:t>eb]</a:t>
            </a:r>
            <a:r>
              <a:rPr lang="sl-SI" dirty="0"/>
              <a:t>, </a:t>
            </a:r>
            <a:r>
              <a:rPr lang="es-ES" dirty="0"/>
              <a:t>cámaras </a:t>
            </a:r>
            <a:r>
              <a:rPr lang="sl-SI" dirty="0"/>
              <a:t>360°</a:t>
            </a:r>
          </a:p>
          <a:p>
            <a:pPr lvl="1"/>
            <a:r>
              <a:rPr lang="es-ES" dirty="0"/>
              <a:t>Grabadoras</a:t>
            </a:r>
            <a:endParaRPr lang="de-AT" dirty="0"/>
          </a:p>
          <a:p>
            <a:r>
              <a:rPr lang="es-ES" dirty="0"/>
              <a:t>Dispositivos de salida</a:t>
            </a:r>
            <a:endParaRPr lang="sl-SI" dirty="0"/>
          </a:p>
          <a:p>
            <a:pPr lvl="1"/>
            <a:r>
              <a:rPr lang="es-ES" dirty="0"/>
              <a:t>Impresoras</a:t>
            </a:r>
          </a:p>
          <a:p>
            <a:pPr lvl="1"/>
            <a:r>
              <a:rPr lang="es-ES" dirty="0"/>
              <a:t>altavoces</a:t>
            </a:r>
            <a:endParaRPr lang="de-AT" dirty="0"/>
          </a:p>
          <a:p>
            <a:r>
              <a:rPr lang="es-ES" dirty="0"/>
              <a:t>Dispositivos de almacenamiento</a:t>
            </a:r>
            <a:endParaRPr lang="sl-SI" dirty="0"/>
          </a:p>
          <a:p>
            <a:pPr lvl="1"/>
            <a:r>
              <a:rPr lang="es-ES" dirty="0"/>
              <a:t>Memorias USB</a:t>
            </a:r>
          </a:p>
          <a:p>
            <a:pPr lvl="1"/>
            <a:r>
              <a:rPr lang="es-ES" dirty="0"/>
              <a:t>Tarjetas de memoria</a:t>
            </a:r>
          </a:p>
          <a:p>
            <a:pPr lvl="1"/>
            <a:r>
              <a:rPr lang="es-ES" dirty="0"/>
              <a:t>Discos duros externos</a:t>
            </a:r>
            <a:endParaRPr lang="de-AT" dirty="0"/>
          </a:p>
          <a:p>
            <a:r>
              <a:rPr lang="de-AT" dirty="0"/>
              <a:t>Dispositivos Multimedia</a:t>
            </a:r>
          </a:p>
          <a:p>
            <a:r>
              <a:rPr lang="de-AT" dirty="0"/>
              <a:t>Cascos RV/RA/XR</a:t>
            </a:r>
          </a:p>
          <a:p>
            <a:r>
              <a:rPr lang="de-AT" dirty="0"/>
              <a:t>Otros (robots colaborativos, sensores de IdC...)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98F1084-6F14-4960-9159-F63C67D49334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560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2ACE6"/>
              </a:buClr>
              <a:buFont typeface="Wingdings 3" panose="05040102010807070707" pitchFamily="18" charset="2"/>
              <a:buChar char="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800" indent="-355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1DDFF"/>
              </a:buClr>
              <a:buFont typeface="Wingdings 3" panose="05040102010807070707" pitchFamily="18" charset="2"/>
              <a:buChar char="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FE78F"/>
              </a:buClr>
              <a:buFont typeface="Calibri" panose="020F050202020403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0D68F"/>
              </a:buClr>
              <a:buFont typeface="Calibri" panose="020F050202020403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0D68F"/>
              </a:buClr>
              <a:buFont typeface="Calibri" panose="020F050202020403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AT" dirty="0"/>
          </a:p>
        </p:txBody>
      </p:sp>
      <p:pic>
        <p:nvPicPr>
          <p:cNvPr id="6" name="Grafika 5" descr="Laptop with solid fill">
            <a:extLst>
              <a:ext uri="{FF2B5EF4-FFF2-40B4-BE49-F238E27FC236}">
                <a16:creationId xmlns:a16="http://schemas.microsoft.com/office/drawing/2014/main" id="{1D705168-D7E3-4FA7-B6B6-A4FF4BD736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94590" y="2254375"/>
            <a:ext cx="1116647" cy="1116647"/>
          </a:xfrm>
          <a:prstGeom prst="rect">
            <a:avLst/>
          </a:prstGeom>
        </p:spPr>
      </p:pic>
      <p:pic>
        <p:nvPicPr>
          <p:cNvPr id="7" name="Grafika 6" descr="Computer with solid fill">
            <a:extLst>
              <a:ext uri="{FF2B5EF4-FFF2-40B4-BE49-F238E27FC236}">
                <a16:creationId xmlns:a16="http://schemas.microsoft.com/office/drawing/2014/main" id="{4B63BFF7-BB15-4118-BA32-3885F7AE38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94590" y="4454319"/>
            <a:ext cx="1116647" cy="1116647"/>
          </a:xfrm>
          <a:prstGeom prst="rect">
            <a:avLst/>
          </a:prstGeom>
        </p:spPr>
      </p:pic>
      <p:pic>
        <p:nvPicPr>
          <p:cNvPr id="9" name="Grafika 8" descr="Radio microphone with solid fill">
            <a:extLst>
              <a:ext uri="{FF2B5EF4-FFF2-40B4-BE49-F238E27FC236}">
                <a16:creationId xmlns:a16="http://schemas.microsoft.com/office/drawing/2014/main" id="{F617FCAF-71F4-46DB-9A25-89DE5D50CD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91625" y="4454319"/>
            <a:ext cx="1116647" cy="1116647"/>
          </a:xfrm>
          <a:prstGeom prst="rect">
            <a:avLst/>
          </a:prstGeom>
        </p:spPr>
      </p:pic>
      <p:pic>
        <p:nvPicPr>
          <p:cNvPr id="10" name="Grafika 9" descr="Speakers with solid fill">
            <a:extLst>
              <a:ext uri="{FF2B5EF4-FFF2-40B4-BE49-F238E27FC236}">
                <a16:creationId xmlns:a16="http://schemas.microsoft.com/office/drawing/2014/main" id="{55535B73-3599-41E5-98A1-9E773157889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33313" y="3273240"/>
            <a:ext cx="1116647" cy="1116647"/>
          </a:xfrm>
          <a:prstGeom prst="rect">
            <a:avLst/>
          </a:prstGeom>
        </p:spPr>
      </p:pic>
      <p:pic>
        <p:nvPicPr>
          <p:cNvPr id="13" name="Grafika 12" descr="Usb Stick with solid fill">
            <a:extLst>
              <a:ext uri="{FF2B5EF4-FFF2-40B4-BE49-F238E27FC236}">
                <a16:creationId xmlns:a16="http://schemas.microsoft.com/office/drawing/2014/main" id="{54968052-9F9F-4114-B0A2-579545F2C11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213181" y="3273240"/>
            <a:ext cx="1116647" cy="1116647"/>
          </a:xfrm>
          <a:prstGeom prst="rect">
            <a:avLst/>
          </a:prstGeom>
        </p:spPr>
      </p:pic>
      <p:pic>
        <p:nvPicPr>
          <p:cNvPr id="15" name="Grafika 14" descr="USB with solid fill">
            <a:extLst>
              <a:ext uri="{FF2B5EF4-FFF2-40B4-BE49-F238E27FC236}">
                <a16:creationId xmlns:a16="http://schemas.microsoft.com/office/drawing/2014/main" id="{A39D22EB-2612-48FC-AEF8-3FC21E07679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237152" y="2094285"/>
            <a:ext cx="1116647" cy="1116647"/>
          </a:xfrm>
          <a:prstGeom prst="rect">
            <a:avLst/>
          </a:prstGeom>
        </p:spPr>
      </p:pic>
      <p:pic>
        <p:nvPicPr>
          <p:cNvPr id="17" name="Grafika 16" descr="Printer with solid fill">
            <a:extLst>
              <a:ext uri="{FF2B5EF4-FFF2-40B4-BE49-F238E27FC236}">
                <a16:creationId xmlns:a16="http://schemas.microsoft.com/office/drawing/2014/main" id="{8BB846E0-EC84-458B-9523-F4AD65D17D6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237152" y="4454319"/>
            <a:ext cx="1116647" cy="1116647"/>
          </a:xfrm>
          <a:prstGeom prst="rect">
            <a:avLst/>
          </a:prstGeom>
        </p:spPr>
      </p:pic>
      <p:pic>
        <p:nvPicPr>
          <p:cNvPr id="19" name="Grafika 18" descr="Virtual Reality headset with solid fill">
            <a:extLst>
              <a:ext uri="{FF2B5EF4-FFF2-40B4-BE49-F238E27FC236}">
                <a16:creationId xmlns:a16="http://schemas.microsoft.com/office/drawing/2014/main" id="{3575C45E-A043-4C56-9540-AD8BE178ED8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801200" y="4454319"/>
            <a:ext cx="1116647" cy="1116647"/>
          </a:xfrm>
          <a:prstGeom prst="rect">
            <a:avLst/>
          </a:prstGeom>
        </p:spPr>
      </p:pic>
      <p:pic>
        <p:nvPicPr>
          <p:cNvPr id="21" name="Grafika 20" descr="Headphones with solid fill">
            <a:extLst>
              <a:ext uri="{FF2B5EF4-FFF2-40B4-BE49-F238E27FC236}">
                <a16:creationId xmlns:a16="http://schemas.microsoft.com/office/drawing/2014/main" id="{7DB60EA5-638D-423B-B720-07768BC7607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739923" y="2089650"/>
            <a:ext cx="1116647" cy="1116647"/>
          </a:xfrm>
          <a:prstGeom prst="rect">
            <a:avLst/>
          </a:prstGeom>
        </p:spPr>
      </p:pic>
      <p:pic>
        <p:nvPicPr>
          <p:cNvPr id="22" name="Grafika 21" descr="Smart Phone with solid fill">
            <a:extLst>
              <a:ext uri="{FF2B5EF4-FFF2-40B4-BE49-F238E27FC236}">
                <a16:creationId xmlns:a16="http://schemas.microsoft.com/office/drawing/2014/main" id="{E4405C3D-D96A-4A70-8D42-626C0B643D93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291625" y="2089650"/>
            <a:ext cx="1116647" cy="1116647"/>
          </a:xfrm>
          <a:prstGeom prst="rect">
            <a:avLst/>
          </a:prstGeom>
        </p:spPr>
      </p:pic>
      <p:pic>
        <p:nvPicPr>
          <p:cNvPr id="23" name="Grafika 22" descr="Tablet with solid fill">
            <a:extLst>
              <a:ext uri="{FF2B5EF4-FFF2-40B4-BE49-F238E27FC236}">
                <a16:creationId xmlns:a16="http://schemas.microsoft.com/office/drawing/2014/main" id="{D18026BB-6B24-4735-A6AF-B68683748965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739923" y="3273240"/>
            <a:ext cx="1116647" cy="1116647"/>
          </a:xfrm>
          <a:prstGeom prst="rect">
            <a:avLst/>
          </a:prstGeom>
        </p:spPr>
      </p:pic>
      <p:pic>
        <p:nvPicPr>
          <p:cNvPr id="24" name="Grafika 23" descr="Web cam with solid fill">
            <a:extLst>
              <a:ext uri="{FF2B5EF4-FFF2-40B4-BE49-F238E27FC236}">
                <a16:creationId xmlns:a16="http://schemas.microsoft.com/office/drawing/2014/main" id="{A750900A-DA7B-49EE-B5F7-6DA60919B29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267654" y="3266094"/>
            <a:ext cx="1116647" cy="111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5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28059-BEC5-4CE6-B61E-6DC6847F7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6611"/>
            <a:ext cx="10515600" cy="2317513"/>
          </a:xfrm>
        </p:spPr>
        <p:txBody>
          <a:bodyPr/>
          <a:lstStyle/>
          <a:p>
            <a:r>
              <a:rPr lang="es-ES" dirty="0"/>
              <a:t>HDLT EN TU VIDA DIARIA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05413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6D08-F54F-405C-ADF9-F7F2FBC4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Actividad individual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F37F6-ECBB-451E-8CA7-8876C52E0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344196" cy="4192116"/>
          </a:xfrm>
        </p:spPr>
        <p:txBody>
          <a:bodyPr>
            <a:normAutofit fontScale="85000" lnSpcReduction="10000"/>
          </a:bodyPr>
          <a:lstStyle/>
          <a:p>
            <a:r>
              <a:rPr lang="es-ES" dirty="0"/>
              <a:t>Piensa en tu vida diaria y contexto laboral</a:t>
            </a:r>
            <a:r>
              <a:rPr lang="sl-SI" dirty="0"/>
              <a:t>.</a:t>
            </a:r>
            <a:endParaRPr lang="de-AT" dirty="0"/>
          </a:p>
          <a:p>
            <a:endParaRPr lang="sl-SI" dirty="0"/>
          </a:p>
          <a:p>
            <a:pPr lvl="1"/>
            <a:r>
              <a:rPr lang="es-ES" dirty="0"/>
              <a:t>¿Cuáles de estos sistemas de hardware utilizas a diario (tanto en la vida privada como laboral)?</a:t>
            </a:r>
          </a:p>
          <a:p>
            <a:pPr lvl="1"/>
            <a:endParaRPr lang="es-ES" dirty="0"/>
          </a:p>
          <a:p>
            <a:pPr lvl="1"/>
            <a:r>
              <a:rPr lang="es-ES" dirty="0"/>
              <a:t>¿De qué modo los utilizas? ¿existe alguna función de estos sistemas que no utilizas activamente?</a:t>
            </a:r>
          </a:p>
          <a:p>
            <a:pPr lvl="1"/>
            <a:endParaRPr lang="es-ES" dirty="0"/>
          </a:p>
          <a:p>
            <a:pPr lvl="1"/>
            <a:r>
              <a:rPr lang="es-ES" dirty="0"/>
              <a:t>¿Cuál/es de estos sistemas de hardware es/son nuevo/s para ti? ¿Cuál/es no has utilizado nunca?</a:t>
            </a:r>
          </a:p>
          <a:p>
            <a:pPr lvl="1"/>
            <a:endParaRPr lang="es-ES" dirty="0"/>
          </a:p>
          <a:p>
            <a:pPr lvl="1"/>
            <a:r>
              <a:rPr lang="es-ES" dirty="0"/>
              <a:t>En un escenario ideal ¿cuál/es de estos sistemas te gustaría utilizar en tu trabajo, si fuera posible (teniendo en cuenta los resultados de aprendizaje específicos que deseas lograr)?</a:t>
            </a:r>
            <a:endParaRPr lang="de-AT" dirty="0"/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A4CC9C98-4448-453E-8ACB-2FC3204099B5}"/>
              </a:ext>
            </a:extLst>
          </p:cNvPr>
          <p:cNvSpPr/>
          <p:nvPr/>
        </p:nvSpPr>
        <p:spPr>
          <a:xfrm>
            <a:off x="9707880" y="2343061"/>
            <a:ext cx="1996243" cy="2171878"/>
          </a:xfrm>
          <a:prstGeom prst="rect">
            <a:avLst/>
          </a:prstGeom>
          <a:solidFill>
            <a:schemeClr val="bg1"/>
          </a:solidFill>
          <a:ln w="127000" cmpd="dbl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6243"/>
                      <a:gd name="connsiteY0" fmla="*/ 0 h 2171878"/>
                      <a:gd name="connsiteX1" fmla="*/ 499061 w 1996243"/>
                      <a:gd name="connsiteY1" fmla="*/ 0 h 2171878"/>
                      <a:gd name="connsiteX2" fmla="*/ 1018084 w 1996243"/>
                      <a:gd name="connsiteY2" fmla="*/ 0 h 2171878"/>
                      <a:gd name="connsiteX3" fmla="*/ 1457257 w 1996243"/>
                      <a:gd name="connsiteY3" fmla="*/ 0 h 2171878"/>
                      <a:gd name="connsiteX4" fmla="*/ 1996243 w 1996243"/>
                      <a:gd name="connsiteY4" fmla="*/ 0 h 2171878"/>
                      <a:gd name="connsiteX5" fmla="*/ 1996243 w 1996243"/>
                      <a:gd name="connsiteY5" fmla="*/ 564688 h 2171878"/>
                      <a:gd name="connsiteX6" fmla="*/ 1996243 w 1996243"/>
                      <a:gd name="connsiteY6" fmla="*/ 1064220 h 2171878"/>
                      <a:gd name="connsiteX7" fmla="*/ 1996243 w 1996243"/>
                      <a:gd name="connsiteY7" fmla="*/ 1607190 h 2171878"/>
                      <a:gd name="connsiteX8" fmla="*/ 1996243 w 1996243"/>
                      <a:gd name="connsiteY8" fmla="*/ 2171878 h 2171878"/>
                      <a:gd name="connsiteX9" fmla="*/ 1557070 w 1996243"/>
                      <a:gd name="connsiteY9" fmla="*/ 2171878 h 2171878"/>
                      <a:gd name="connsiteX10" fmla="*/ 1038046 w 1996243"/>
                      <a:gd name="connsiteY10" fmla="*/ 2171878 h 2171878"/>
                      <a:gd name="connsiteX11" fmla="*/ 578910 w 1996243"/>
                      <a:gd name="connsiteY11" fmla="*/ 2171878 h 2171878"/>
                      <a:gd name="connsiteX12" fmla="*/ 0 w 1996243"/>
                      <a:gd name="connsiteY12" fmla="*/ 2171878 h 2171878"/>
                      <a:gd name="connsiteX13" fmla="*/ 0 w 1996243"/>
                      <a:gd name="connsiteY13" fmla="*/ 1650627 h 2171878"/>
                      <a:gd name="connsiteX14" fmla="*/ 0 w 1996243"/>
                      <a:gd name="connsiteY14" fmla="*/ 1107658 h 2171878"/>
                      <a:gd name="connsiteX15" fmla="*/ 0 w 1996243"/>
                      <a:gd name="connsiteY15" fmla="*/ 542970 h 2171878"/>
                      <a:gd name="connsiteX16" fmla="*/ 0 w 1996243"/>
                      <a:gd name="connsiteY16" fmla="*/ 0 h 2171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996243" h="2171878" fill="none" extrusionOk="0">
                        <a:moveTo>
                          <a:pt x="0" y="0"/>
                        </a:moveTo>
                        <a:cubicBezTo>
                          <a:pt x="229536" y="-36942"/>
                          <a:pt x="344347" y="534"/>
                          <a:pt x="499061" y="0"/>
                        </a:cubicBezTo>
                        <a:cubicBezTo>
                          <a:pt x="653775" y="-534"/>
                          <a:pt x="806056" y="17712"/>
                          <a:pt x="1018084" y="0"/>
                        </a:cubicBezTo>
                        <a:cubicBezTo>
                          <a:pt x="1230112" y="-17712"/>
                          <a:pt x="1278027" y="7526"/>
                          <a:pt x="1457257" y="0"/>
                        </a:cubicBezTo>
                        <a:cubicBezTo>
                          <a:pt x="1636487" y="-7526"/>
                          <a:pt x="1862759" y="51881"/>
                          <a:pt x="1996243" y="0"/>
                        </a:cubicBezTo>
                        <a:cubicBezTo>
                          <a:pt x="2001327" y="206249"/>
                          <a:pt x="1989318" y="384930"/>
                          <a:pt x="1996243" y="564688"/>
                        </a:cubicBezTo>
                        <a:cubicBezTo>
                          <a:pt x="2003168" y="744446"/>
                          <a:pt x="1996100" y="950148"/>
                          <a:pt x="1996243" y="1064220"/>
                        </a:cubicBezTo>
                        <a:cubicBezTo>
                          <a:pt x="1996386" y="1178292"/>
                          <a:pt x="1990902" y="1423205"/>
                          <a:pt x="1996243" y="1607190"/>
                        </a:cubicBezTo>
                        <a:cubicBezTo>
                          <a:pt x="2001584" y="1791175"/>
                          <a:pt x="1971514" y="2051411"/>
                          <a:pt x="1996243" y="2171878"/>
                        </a:cubicBezTo>
                        <a:cubicBezTo>
                          <a:pt x="1904119" y="2186678"/>
                          <a:pt x="1725647" y="2139808"/>
                          <a:pt x="1557070" y="2171878"/>
                        </a:cubicBezTo>
                        <a:cubicBezTo>
                          <a:pt x="1388493" y="2203948"/>
                          <a:pt x="1209158" y="2147366"/>
                          <a:pt x="1038046" y="2171878"/>
                        </a:cubicBezTo>
                        <a:cubicBezTo>
                          <a:pt x="866934" y="2196390"/>
                          <a:pt x="717350" y="2130206"/>
                          <a:pt x="578910" y="2171878"/>
                        </a:cubicBezTo>
                        <a:cubicBezTo>
                          <a:pt x="440470" y="2213550"/>
                          <a:pt x="137248" y="2120102"/>
                          <a:pt x="0" y="2171878"/>
                        </a:cubicBezTo>
                        <a:cubicBezTo>
                          <a:pt x="-21558" y="1922067"/>
                          <a:pt x="26327" y="1863632"/>
                          <a:pt x="0" y="1650627"/>
                        </a:cubicBezTo>
                        <a:cubicBezTo>
                          <a:pt x="-26327" y="1437622"/>
                          <a:pt x="6686" y="1227488"/>
                          <a:pt x="0" y="1107658"/>
                        </a:cubicBezTo>
                        <a:cubicBezTo>
                          <a:pt x="-6686" y="987828"/>
                          <a:pt x="47052" y="745294"/>
                          <a:pt x="0" y="542970"/>
                        </a:cubicBezTo>
                        <a:cubicBezTo>
                          <a:pt x="-47052" y="340646"/>
                          <a:pt x="22765" y="215579"/>
                          <a:pt x="0" y="0"/>
                        </a:cubicBezTo>
                        <a:close/>
                      </a:path>
                      <a:path w="1996243" h="2171878" stroke="0" extrusionOk="0">
                        <a:moveTo>
                          <a:pt x="0" y="0"/>
                        </a:moveTo>
                        <a:cubicBezTo>
                          <a:pt x="120862" y="-48847"/>
                          <a:pt x="324987" y="3236"/>
                          <a:pt x="479098" y="0"/>
                        </a:cubicBezTo>
                        <a:cubicBezTo>
                          <a:pt x="633209" y="-3236"/>
                          <a:pt x="749987" y="33124"/>
                          <a:pt x="918272" y="0"/>
                        </a:cubicBezTo>
                        <a:cubicBezTo>
                          <a:pt x="1086557" y="-33124"/>
                          <a:pt x="1284096" y="1703"/>
                          <a:pt x="1457257" y="0"/>
                        </a:cubicBezTo>
                        <a:cubicBezTo>
                          <a:pt x="1630419" y="-1703"/>
                          <a:pt x="1865561" y="17890"/>
                          <a:pt x="1996243" y="0"/>
                        </a:cubicBezTo>
                        <a:cubicBezTo>
                          <a:pt x="2027834" y="188155"/>
                          <a:pt x="1934007" y="370477"/>
                          <a:pt x="1996243" y="521251"/>
                        </a:cubicBezTo>
                        <a:cubicBezTo>
                          <a:pt x="2058479" y="672025"/>
                          <a:pt x="1984968" y="841734"/>
                          <a:pt x="1996243" y="1020783"/>
                        </a:cubicBezTo>
                        <a:cubicBezTo>
                          <a:pt x="2007518" y="1199832"/>
                          <a:pt x="1984010" y="1399750"/>
                          <a:pt x="1996243" y="1563752"/>
                        </a:cubicBezTo>
                        <a:cubicBezTo>
                          <a:pt x="2008476" y="1727754"/>
                          <a:pt x="1973186" y="2041042"/>
                          <a:pt x="1996243" y="2171878"/>
                        </a:cubicBezTo>
                        <a:cubicBezTo>
                          <a:pt x="1871556" y="2220849"/>
                          <a:pt x="1701929" y="2167497"/>
                          <a:pt x="1537107" y="2171878"/>
                        </a:cubicBezTo>
                        <a:cubicBezTo>
                          <a:pt x="1372285" y="2176259"/>
                          <a:pt x="1253368" y="2146409"/>
                          <a:pt x="1038046" y="2171878"/>
                        </a:cubicBezTo>
                        <a:cubicBezTo>
                          <a:pt x="822724" y="2197347"/>
                          <a:pt x="649878" y="2165629"/>
                          <a:pt x="538986" y="2171878"/>
                        </a:cubicBezTo>
                        <a:cubicBezTo>
                          <a:pt x="428094" y="2178127"/>
                          <a:pt x="194899" y="2168901"/>
                          <a:pt x="0" y="2171878"/>
                        </a:cubicBezTo>
                        <a:cubicBezTo>
                          <a:pt x="-59069" y="2023366"/>
                          <a:pt x="26406" y="1845023"/>
                          <a:pt x="0" y="1585471"/>
                        </a:cubicBezTo>
                        <a:cubicBezTo>
                          <a:pt x="-26406" y="1325919"/>
                          <a:pt x="58614" y="1271817"/>
                          <a:pt x="0" y="999064"/>
                        </a:cubicBezTo>
                        <a:cubicBezTo>
                          <a:pt x="-58614" y="726311"/>
                          <a:pt x="111185" y="46930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6" name="Graphic 357">
            <a:extLst>
              <a:ext uri="{FF2B5EF4-FFF2-40B4-BE49-F238E27FC236}">
                <a16:creationId xmlns:a16="http://schemas.microsoft.com/office/drawing/2014/main" id="{B51B9E64-E560-423E-AEF5-8E5B4663A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883042" y="2343061"/>
            <a:ext cx="1645920" cy="1645920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9DD3B8A7-9B57-43D6-B82A-D5CE85EA8855}"/>
              </a:ext>
            </a:extLst>
          </p:cNvPr>
          <p:cNvSpPr txBox="1"/>
          <p:nvPr/>
        </p:nvSpPr>
        <p:spPr>
          <a:xfrm>
            <a:off x="9837131" y="3988981"/>
            <a:ext cx="175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2060"/>
                </a:solidFill>
                <a:latin typeface="+mj-lt"/>
              </a:rPr>
              <a:t>15 MINUT</a:t>
            </a:r>
            <a:r>
              <a:rPr lang="es-ES" spc="-100" dirty="0">
                <a:solidFill>
                  <a:srgbClr val="002060"/>
                </a:solidFill>
                <a:latin typeface="+mj-lt"/>
              </a:rPr>
              <a:t>O</a:t>
            </a:r>
            <a:r>
              <a:rPr lang="sl-SI" dirty="0">
                <a:solidFill>
                  <a:srgbClr val="002060"/>
                </a:solidFill>
                <a:latin typeface="+mj-lt"/>
              </a:rPr>
              <a:t>S</a:t>
            </a:r>
          </a:p>
        </p:txBody>
      </p:sp>
      <p:pic>
        <p:nvPicPr>
          <p:cNvPr id="8" name="Graphic 357">
            <a:extLst>
              <a:ext uri="{FF2B5EF4-FFF2-40B4-BE49-F238E27FC236}">
                <a16:creationId xmlns:a16="http://schemas.microsoft.com/office/drawing/2014/main" id="{9E6E50E0-D74E-46C1-A235-3177B24B5C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707880" y="0"/>
            <a:ext cx="164592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4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6D08-F54F-405C-ADF9-F7F2FBC4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Discusión en grupo</a:t>
            </a:r>
            <a:endParaRPr lang="de-AT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0DF78A5-EE16-409D-82A4-737F7D095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778" y="1813395"/>
            <a:ext cx="5093043" cy="4365110"/>
          </a:xfrm>
        </p:spPr>
        <p:txBody>
          <a:bodyPr>
            <a:normAutofit/>
          </a:bodyPr>
          <a:lstStyle/>
          <a:p>
            <a:pPr marL="355600" lvl="1">
              <a:lnSpc>
                <a:spcPct val="100000"/>
              </a:lnSpc>
              <a:spcBef>
                <a:spcPts val="1000"/>
              </a:spcBef>
              <a:buClr>
                <a:srgbClr val="42ACE6"/>
              </a:buClr>
              <a:buFont typeface="Wingdings 3" panose="05040102010807070707" pitchFamily="18" charset="2"/>
              <a:buChar char=""/>
            </a:pPr>
            <a:r>
              <a:rPr lang="es-ES" sz="2800" dirty="0"/>
              <a:t>¿Cuáles de estos sistemas de hardware utilizas a diario (tanto en la vida privada como laboral)?</a:t>
            </a:r>
          </a:p>
          <a:p>
            <a:pPr marL="355600" lvl="1">
              <a:lnSpc>
                <a:spcPct val="100000"/>
              </a:lnSpc>
              <a:spcBef>
                <a:spcPts val="1000"/>
              </a:spcBef>
              <a:buClr>
                <a:srgbClr val="42ACE6"/>
              </a:buClr>
              <a:buFont typeface="Wingdings 3" panose="05040102010807070707" pitchFamily="18" charset="2"/>
              <a:buChar char=""/>
            </a:pPr>
            <a:endParaRPr lang="sl-SI" sz="2800" dirty="0"/>
          </a:p>
          <a:p>
            <a:pPr marL="355600" lvl="1">
              <a:lnSpc>
                <a:spcPct val="100000"/>
              </a:lnSpc>
              <a:spcBef>
                <a:spcPts val="1000"/>
              </a:spcBef>
              <a:buClr>
                <a:srgbClr val="42ACE6"/>
              </a:buClr>
              <a:buFont typeface="Wingdings 3" panose="05040102010807070707" pitchFamily="18" charset="2"/>
              <a:buChar char=""/>
            </a:pPr>
            <a:r>
              <a:rPr lang="es-ES" sz="2800" dirty="0"/>
              <a:t>¿De qué modo los utilizas? ¿existe alguna función de estos sistemas que no utilizas activamente?</a:t>
            </a:r>
          </a:p>
        </p:txBody>
      </p:sp>
      <p:pic>
        <p:nvPicPr>
          <p:cNvPr id="13" name="Graphic 357">
            <a:extLst>
              <a:ext uri="{FF2B5EF4-FFF2-40B4-BE49-F238E27FC236}">
                <a16:creationId xmlns:a16="http://schemas.microsoft.com/office/drawing/2014/main" id="{068567A7-C440-4703-896B-3CD9C02D7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707880" y="0"/>
            <a:ext cx="1645920" cy="164592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2C8E8F-629F-4219-BF3A-9E2DCCD2530F}"/>
              </a:ext>
            </a:extLst>
          </p:cNvPr>
          <p:cNvSpPr txBox="1">
            <a:spLocks/>
          </p:cNvSpPr>
          <p:nvPr/>
        </p:nvSpPr>
        <p:spPr>
          <a:xfrm>
            <a:off x="5931243" y="1813395"/>
            <a:ext cx="5871519" cy="43651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560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2ACE6"/>
              </a:buClr>
              <a:buFont typeface="Wingdings 3" panose="05040102010807070707" pitchFamily="18" charset="2"/>
              <a:buChar char="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800" indent="-355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1DDFF"/>
              </a:buClr>
              <a:buFont typeface="Wingdings 3" panose="05040102010807070707" pitchFamily="18" charset="2"/>
              <a:buChar char="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FE78F"/>
              </a:buClr>
              <a:buFont typeface="Calibri" panose="020F050202020403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0D68F"/>
              </a:buClr>
              <a:buFont typeface="Calibri" panose="020F050202020403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0D68F"/>
              </a:buClr>
              <a:buFont typeface="Calibri" panose="020F050202020403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1">
              <a:lnSpc>
                <a:spcPct val="100000"/>
              </a:lnSpc>
              <a:spcBef>
                <a:spcPts val="1000"/>
              </a:spcBef>
              <a:buClr>
                <a:srgbClr val="42ACE6"/>
              </a:buClr>
              <a:buFont typeface="Wingdings 3" panose="05040102010807070707" pitchFamily="18" charset="2"/>
              <a:buChar char=""/>
            </a:pPr>
            <a:r>
              <a:rPr lang="es-ES" sz="2800" dirty="0"/>
              <a:t>¿Cuál/es de estos sistemas de hardware es/son nuevo/s para ti? ¿Cuál/es no has utilizado nunca?</a:t>
            </a:r>
          </a:p>
          <a:p>
            <a:pPr marL="355600" lvl="1">
              <a:lnSpc>
                <a:spcPct val="100000"/>
              </a:lnSpc>
              <a:spcBef>
                <a:spcPts val="1000"/>
              </a:spcBef>
              <a:buClr>
                <a:srgbClr val="42ACE6"/>
              </a:buClr>
              <a:buFont typeface="Wingdings 3" panose="05040102010807070707" pitchFamily="18" charset="2"/>
              <a:buChar char=""/>
            </a:pPr>
            <a:endParaRPr lang="es-ES" sz="2800" dirty="0"/>
          </a:p>
          <a:p>
            <a:pPr marL="355600" lvl="1">
              <a:lnSpc>
                <a:spcPct val="100000"/>
              </a:lnSpc>
              <a:spcBef>
                <a:spcPts val="1000"/>
              </a:spcBef>
              <a:buClr>
                <a:srgbClr val="42ACE6"/>
              </a:buClr>
              <a:buFont typeface="Wingdings 3" panose="05040102010807070707" pitchFamily="18" charset="2"/>
              <a:buChar char=""/>
            </a:pPr>
            <a:r>
              <a:rPr lang="es-ES" sz="2800" dirty="0"/>
              <a:t>En un escenario ideal ¿cuál/es de estos sistemas te gustaría utilizar en tu trabajo, si fuera posible (teniendo en cuenta los resultados de aprendizaje específicos que deseas lograr)?</a:t>
            </a:r>
          </a:p>
        </p:txBody>
      </p:sp>
    </p:spTree>
    <p:extLst>
      <p:ext uri="{BB962C8B-B14F-4D97-AF65-F5344CB8AC3E}">
        <p14:creationId xmlns:p14="http://schemas.microsoft.com/office/powerpoint/2010/main" val="102518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28059-BEC5-4CE6-B61E-6DC6847F7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H</a:t>
            </a:r>
            <a:r>
              <a:rPr lang="es-ES" dirty="0"/>
              <a:t>TAD</a:t>
            </a:r>
            <a:endParaRPr lang="de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0FAEFC-F193-49FE-A072-C331C3E345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AT" dirty="0">
                <a:latin typeface="+mn-lt"/>
              </a:rPr>
              <a:t>ESPECIFICACIONES E INSTRUCCIONES</a:t>
            </a:r>
          </a:p>
        </p:txBody>
      </p:sp>
    </p:spTree>
    <p:extLst>
      <p:ext uri="{BB962C8B-B14F-4D97-AF65-F5344CB8AC3E}">
        <p14:creationId xmlns:p14="http://schemas.microsoft.com/office/powerpoint/2010/main" val="2331075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6D08-F54F-405C-ADF9-F7F2FBC4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AL ELEGIR </a:t>
            </a:r>
            <a:r>
              <a:rPr lang="es-ES" dirty="0" err="1"/>
              <a:t>HTAD</a:t>
            </a:r>
            <a:r>
              <a:rPr lang="es-ES" dirty="0"/>
              <a:t>, HAY QUE CONSIDERAR…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F37F6-ECBB-451E-8CA7-8876C52E0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Requisitos y características básicas</a:t>
            </a:r>
            <a:endParaRPr lang="sl-SI" sz="3200" dirty="0"/>
          </a:p>
          <a:p>
            <a:pPr lvl="1"/>
            <a:r>
              <a:rPr lang="es-ES" sz="2800" b="1" dirty="0"/>
              <a:t>Objeto</a:t>
            </a:r>
          </a:p>
          <a:p>
            <a:pPr lvl="1"/>
            <a:r>
              <a:rPr lang="es-ES" sz="2800" b="1" dirty="0"/>
              <a:t>Infraestructura</a:t>
            </a:r>
          </a:p>
          <a:p>
            <a:pPr lvl="1"/>
            <a:r>
              <a:rPr lang="es-ES" sz="2800" b="1" dirty="0"/>
              <a:t>Características más importantes / necesarias</a:t>
            </a:r>
          </a:p>
          <a:p>
            <a:pPr lvl="1"/>
            <a:r>
              <a:rPr lang="es-ES" sz="2800" b="1" dirty="0"/>
              <a:t>Tecnología / </a:t>
            </a:r>
            <a:r>
              <a:rPr lang="es-ES" sz="2800" dirty="0"/>
              <a:t>software</a:t>
            </a:r>
          </a:p>
          <a:p>
            <a:pPr lvl="1"/>
            <a:r>
              <a:rPr lang="es-ES" sz="2800" b="1" dirty="0"/>
              <a:t>Buena experiencia digital</a:t>
            </a:r>
          </a:p>
          <a:p>
            <a:pPr lvl="1"/>
            <a:r>
              <a:rPr lang="es-ES" sz="2800" dirty="0"/>
              <a:t>Virtualización</a:t>
            </a:r>
            <a:r>
              <a:rPr lang="es-ES" sz="2800" b="1" dirty="0"/>
              <a:t> con posibilidades eficientes, útiles y factibles</a:t>
            </a:r>
          </a:p>
          <a:p>
            <a:pPr lvl="1"/>
            <a:r>
              <a:rPr lang="es-ES" sz="2800" b="1" dirty="0"/>
              <a:t>Soporte técnico </a:t>
            </a:r>
            <a:r>
              <a:rPr lang="es-ES" sz="2800" dirty="0"/>
              <a:t>y resolución de problemas</a:t>
            </a:r>
            <a:r>
              <a:rPr lang="es-ES" sz="2800" b="1" dirty="0"/>
              <a:t>. 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58944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2AAAD32A-C18D-4E66-AA55-362DA183E98C}"/>
              </a:ext>
            </a:extLst>
          </p:cNvPr>
          <p:cNvGrpSpPr/>
          <p:nvPr/>
        </p:nvGrpSpPr>
        <p:grpSpPr>
          <a:xfrm>
            <a:off x="5559140" y="1535875"/>
            <a:ext cx="6397245" cy="4745650"/>
            <a:chOff x="5559140" y="1535875"/>
            <a:chExt cx="6397245" cy="474565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20ADC0F-4226-49A9-B5BC-C29CE7D5FED1}"/>
                </a:ext>
              </a:extLst>
            </p:cNvPr>
            <p:cNvGrpSpPr/>
            <p:nvPr/>
          </p:nvGrpSpPr>
          <p:grpSpPr>
            <a:xfrm>
              <a:off x="5559140" y="1596573"/>
              <a:ext cx="6397245" cy="4684952"/>
              <a:chOff x="5559140" y="1596573"/>
              <a:chExt cx="6397245" cy="4684952"/>
            </a:xfrm>
          </p:grpSpPr>
          <p:pic>
            <p:nvPicPr>
              <p:cNvPr id="5" name="Graphic 4" descr="Leaf">
                <a:extLst>
                  <a:ext uri="{FF2B5EF4-FFF2-40B4-BE49-F238E27FC236}">
                    <a16:creationId xmlns:a16="http://schemas.microsoft.com/office/drawing/2014/main" id="{939BE014-D641-4185-8FB1-B1223E2643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677406" y="1611634"/>
                <a:ext cx="1176958" cy="1176958"/>
              </a:xfrm>
              <a:prstGeom prst="rect">
                <a:avLst/>
              </a:prstGeom>
            </p:spPr>
          </p:pic>
          <p:pic>
            <p:nvPicPr>
              <p:cNvPr id="6" name="Graphic 5" descr="Full battery">
                <a:extLst>
                  <a:ext uri="{FF2B5EF4-FFF2-40B4-BE49-F238E27FC236}">
                    <a16:creationId xmlns:a16="http://schemas.microsoft.com/office/drawing/2014/main" id="{2F35FAA7-ED1B-4BFF-909A-A1F7149504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559140" y="3313512"/>
                <a:ext cx="1263148" cy="1263148"/>
              </a:xfrm>
              <a:prstGeom prst="rect">
                <a:avLst/>
              </a:prstGeom>
            </p:spPr>
          </p:pic>
          <p:pic>
            <p:nvPicPr>
              <p:cNvPr id="7" name="Graphic 6">
                <a:extLst>
                  <a:ext uri="{FF2B5EF4-FFF2-40B4-BE49-F238E27FC236}">
                    <a16:creationId xmlns:a16="http://schemas.microsoft.com/office/drawing/2014/main" id="{818866A1-A7C0-4E5D-9143-4701FD7FB2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7465333" y="2538495"/>
                <a:ext cx="1085532" cy="1085532"/>
              </a:xfrm>
              <a:prstGeom prst="rect">
                <a:avLst/>
              </a:prstGeom>
            </p:spPr>
          </p:pic>
          <p:pic>
            <p:nvPicPr>
              <p:cNvPr id="8" name="Graphic 7" descr="Music">
                <a:extLst>
                  <a:ext uri="{FF2B5EF4-FFF2-40B4-BE49-F238E27FC236}">
                    <a16:creationId xmlns:a16="http://schemas.microsoft.com/office/drawing/2014/main" id="{62B63FCB-2ED8-4150-A886-027B4804B6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0820124" y="2548716"/>
                <a:ext cx="1040479" cy="1040479"/>
              </a:xfrm>
              <a:prstGeom prst="rect">
                <a:avLst/>
              </a:prstGeom>
            </p:spPr>
          </p:pic>
          <p:pic>
            <p:nvPicPr>
              <p:cNvPr id="9" name="Graphic 8" descr="Cursor">
                <a:extLst>
                  <a:ext uri="{FF2B5EF4-FFF2-40B4-BE49-F238E27FC236}">
                    <a16:creationId xmlns:a16="http://schemas.microsoft.com/office/drawing/2014/main" id="{21036EB8-F023-4EAB-A6EF-E76B75D48B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0915906" y="4272229"/>
                <a:ext cx="1040479" cy="1040479"/>
              </a:xfrm>
              <a:prstGeom prst="rect">
                <a:avLst/>
              </a:prstGeom>
            </p:spPr>
          </p:pic>
          <p:pic>
            <p:nvPicPr>
              <p:cNvPr id="10" name="Graphic 9" descr="Venn diagram">
                <a:extLst>
                  <a:ext uri="{FF2B5EF4-FFF2-40B4-BE49-F238E27FC236}">
                    <a16:creationId xmlns:a16="http://schemas.microsoft.com/office/drawing/2014/main" id="{B87FB1CC-3B00-4042-910E-B7CFD8ED17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6338551" y="2454287"/>
                <a:ext cx="1176958" cy="1176958"/>
              </a:xfrm>
              <a:prstGeom prst="rect">
                <a:avLst/>
              </a:prstGeom>
            </p:spPr>
          </p:pic>
          <p:pic>
            <p:nvPicPr>
              <p:cNvPr id="11" name="Graphic 10" descr="Open hand with plant">
                <a:extLst>
                  <a:ext uri="{FF2B5EF4-FFF2-40B4-BE49-F238E27FC236}">
                    <a16:creationId xmlns:a16="http://schemas.microsoft.com/office/drawing/2014/main" id="{D6925E82-B73E-4327-B1F7-C70B874C5D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8211774" y="4892549"/>
                <a:ext cx="1388976" cy="1388976"/>
              </a:xfrm>
              <a:prstGeom prst="rect">
                <a:avLst/>
              </a:prstGeom>
            </p:spPr>
          </p:pic>
          <p:pic>
            <p:nvPicPr>
              <p:cNvPr id="12" name="Graphic 11" descr="Wrench">
                <a:extLst>
                  <a:ext uri="{FF2B5EF4-FFF2-40B4-BE49-F238E27FC236}">
                    <a16:creationId xmlns:a16="http://schemas.microsoft.com/office/drawing/2014/main" id="{660091DF-A01D-4BC9-8BC4-BF83615C6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 rot="5400000">
                <a:off x="8686884" y="3352018"/>
                <a:ext cx="1021058" cy="1021058"/>
              </a:xfrm>
              <a:prstGeom prst="rect">
                <a:avLst/>
              </a:prstGeom>
            </p:spPr>
          </p:pic>
          <p:pic>
            <p:nvPicPr>
              <p:cNvPr id="13" name="Graphic 12" descr="Piggy Bank">
                <a:extLst>
                  <a:ext uri="{FF2B5EF4-FFF2-40B4-BE49-F238E27FC236}">
                    <a16:creationId xmlns:a16="http://schemas.microsoft.com/office/drawing/2014/main" id="{706AFA69-4F36-4C3F-BCD9-1AC6E0E419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5578554" y="5078383"/>
                <a:ext cx="1135192" cy="1135192"/>
              </a:xfrm>
              <a:prstGeom prst="rect">
                <a:avLst/>
              </a:prstGeom>
            </p:spPr>
          </p:pic>
          <p:pic>
            <p:nvPicPr>
              <p:cNvPr id="15" name="Graphic 14" descr="Lock">
                <a:extLst>
                  <a:ext uri="{FF2B5EF4-FFF2-40B4-BE49-F238E27FC236}">
                    <a16:creationId xmlns:a16="http://schemas.microsoft.com/office/drawing/2014/main" id="{3765F0EB-C65D-420A-8D0B-55C4D66DE1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9676765" y="5090502"/>
                <a:ext cx="1040479" cy="1040479"/>
              </a:xfrm>
              <a:prstGeom prst="rect">
                <a:avLst/>
              </a:prstGeom>
            </p:spPr>
          </p:pic>
          <p:pic>
            <p:nvPicPr>
              <p:cNvPr id="16" name="Graphic 15" descr="Puzzle pieces">
                <a:extLst>
                  <a:ext uri="{FF2B5EF4-FFF2-40B4-BE49-F238E27FC236}">
                    <a16:creationId xmlns:a16="http://schemas.microsoft.com/office/drawing/2014/main" id="{54406F90-61D0-4418-8246-ADEEE64B84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7693867" y="4068962"/>
                <a:ext cx="1226084" cy="1226084"/>
              </a:xfrm>
              <a:prstGeom prst="rect">
                <a:avLst/>
              </a:prstGeom>
            </p:spPr>
          </p:pic>
          <p:pic>
            <p:nvPicPr>
              <p:cNvPr id="17" name="Graphic 16" descr="Network">
                <a:extLst>
                  <a:ext uri="{FF2B5EF4-FFF2-40B4-BE49-F238E27FC236}">
                    <a16:creationId xmlns:a16="http://schemas.microsoft.com/office/drawing/2014/main" id="{A172B473-6984-4981-828C-0E2593E813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6531206" y="4285573"/>
                <a:ext cx="1111409" cy="1111409"/>
              </a:xfrm>
              <a:prstGeom prst="rect">
                <a:avLst/>
              </a:prstGeom>
            </p:spPr>
          </p:pic>
          <p:pic>
            <p:nvPicPr>
              <p:cNvPr id="18" name="Graphic 17" descr="Heart">
                <a:extLst>
                  <a:ext uri="{FF2B5EF4-FFF2-40B4-BE49-F238E27FC236}">
                    <a16:creationId xmlns:a16="http://schemas.microsoft.com/office/drawing/2014/main" id="{149E51D8-3A4C-460D-9B9E-57165DCD9A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p:blipFill>
            <p:spPr>
              <a:xfrm>
                <a:off x="9808065" y="3416285"/>
                <a:ext cx="1111409" cy="1111409"/>
              </a:xfrm>
              <a:prstGeom prst="rect">
                <a:avLst/>
              </a:prstGeom>
            </p:spPr>
          </p:pic>
          <p:pic>
            <p:nvPicPr>
              <p:cNvPr id="19" name="Graphic 18" descr="Suitcase">
                <a:extLst>
                  <a:ext uri="{FF2B5EF4-FFF2-40B4-BE49-F238E27FC236}">
                    <a16:creationId xmlns:a16="http://schemas.microsoft.com/office/drawing/2014/main" id="{E36E2083-247D-4B57-9F30-CCA0662975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p:blipFill>
            <p:spPr>
              <a:xfrm>
                <a:off x="9850097" y="1596573"/>
                <a:ext cx="1165726" cy="1165726"/>
              </a:xfrm>
              <a:prstGeom prst="rect">
                <a:avLst/>
              </a:prstGeom>
            </p:spPr>
          </p:pic>
        </p:grpSp>
        <p:pic>
          <p:nvPicPr>
            <p:cNvPr id="56" name="Graphic 55" descr="Stream">
              <a:extLst>
                <a:ext uri="{FF2B5EF4-FFF2-40B4-BE49-F238E27FC236}">
                  <a16:creationId xmlns:a16="http://schemas.microsoft.com/office/drawing/2014/main" id="{CF9BF252-0E52-4E2D-8473-C10E25338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8073569" y="1535875"/>
              <a:ext cx="1254734" cy="125473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4857844-7A67-49A3-8D0E-06FC034C9D56}"/>
              </a:ext>
            </a:extLst>
          </p:cNvPr>
          <p:cNvGrpSpPr/>
          <p:nvPr/>
        </p:nvGrpSpPr>
        <p:grpSpPr>
          <a:xfrm>
            <a:off x="5431517" y="1796433"/>
            <a:ext cx="6389293" cy="4320000"/>
            <a:chOff x="1987389" y="1054755"/>
            <a:chExt cx="9233687" cy="453379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E7771A9-DA43-48C9-96B7-BB6110C9F7C8}"/>
                </a:ext>
              </a:extLst>
            </p:cNvPr>
            <p:cNvSpPr txBox="1"/>
            <p:nvPr/>
          </p:nvSpPr>
          <p:spPr>
            <a:xfrm>
              <a:off x="5064098" y="1069924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Conectividad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6FD81C5-D839-4039-9FCA-D93A508C33CC}"/>
                </a:ext>
              </a:extLst>
            </p:cNvPr>
            <p:cNvSpPr txBox="1"/>
            <p:nvPr/>
          </p:nvSpPr>
          <p:spPr>
            <a:xfrm>
              <a:off x="5047389" y="3749060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s-E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Capacidad de Expansión</a:t>
              </a:r>
              <a:endPara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F50C9E6-2D06-45DA-9701-3B8DE9B8F144}"/>
                </a:ext>
              </a:extLst>
            </p:cNvPr>
            <p:cNvSpPr txBox="1"/>
            <p:nvPr/>
          </p:nvSpPr>
          <p:spPr>
            <a:xfrm>
              <a:off x="2008709" y="3774158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Inter-conectividad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BACAA79-D31B-4B08-9203-61422A5E2B56}"/>
                </a:ext>
              </a:extLst>
            </p:cNvPr>
            <p:cNvSpPr txBox="1"/>
            <p:nvPr/>
          </p:nvSpPr>
          <p:spPr>
            <a:xfrm>
              <a:off x="8107390" y="1054755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Portabilidad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82328D2-1079-4787-ABBA-9BC43F91A60B}"/>
                </a:ext>
              </a:extLst>
            </p:cNvPr>
            <p:cNvSpPr txBox="1"/>
            <p:nvPr/>
          </p:nvSpPr>
          <p:spPr>
            <a:xfrm>
              <a:off x="2020806" y="1959425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Funcionalidad múltiple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1BE67AA-CBCB-4368-8C64-AA55A4994D49}"/>
                </a:ext>
              </a:extLst>
            </p:cNvPr>
            <p:cNvSpPr txBox="1"/>
            <p:nvPr/>
          </p:nvSpPr>
          <p:spPr>
            <a:xfrm>
              <a:off x="5064098" y="4688545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Impacto Ambiental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8BFDF32-F35F-40C8-AED5-0989969B10C8}"/>
                </a:ext>
              </a:extLst>
            </p:cNvPr>
            <p:cNvSpPr txBox="1"/>
            <p:nvPr/>
          </p:nvSpPr>
          <p:spPr>
            <a:xfrm>
              <a:off x="5046738" y="2080780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s-E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Almacenamiento </a:t>
              </a:r>
              <a:endPara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152F509-BE37-4683-AB1B-7BFB67F205A4}"/>
                </a:ext>
              </a:extLst>
            </p:cNvPr>
            <p:cNvSpPr txBox="1"/>
            <p:nvPr/>
          </p:nvSpPr>
          <p:spPr>
            <a:xfrm>
              <a:off x="2008709" y="2848926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Eficiencia Energética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255DCFE-7156-4EAB-B7AE-A859DC65831E}"/>
                </a:ext>
              </a:extLst>
            </p:cNvPr>
            <p:cNvSpPr txBox="1"/>
            <p:nvPr/>
          </p:nvSpPr>
          <p:spPr>
            <a:xfrm>
              <a:off x="8140807" y="1959425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Soporte de Medios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FDEA6FE-646F-45AE-9DEF-49AE4C957802}"/>
                </a:ext>
              </a:extLst>
            </p:cNvPr>
            <p:cNvSpPr txBox="1"/>
            <p:nvPr/>
          </p:nvSpPr>
          <p:spPr>
            <a:xfrm>
              <a:off x="8136184" y="3762079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Interfaz de Usuario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997260B-9FE3-41E4-A0CA-9332ED252A88}"/>
                </a:ext>
              </a:extLst>
            </p:cNvPr>
            <p:cNvSpPr txBox="1"/>
            <p:nvPr/>
          </p:nvSpPr>
          <p:spPr>
            <a:xfrm>
              <a:off x="8131585" y="2840131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Facilidad de Uso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EB13647-0280-42BE-93E1-49416601DFAA}"/>
                </a:ext>
              </a:extLst>
            </p:cNvPr>
            <p:cNvSpPr txBox="1"/>
            <p:nvPr/>
          </p:nvSpPr>
          <p:spPr>
            <a:xfrm>
              <a:off x="1987389" y="4679757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Presupuesto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7F2FB5C-1EDE-47EB-89E9-D34268E1A025}"/>
                </a:ext>
              </a:extLst>
            </p:cNvPr>
            <p:cNvSpPr txBox="1"/>
            <p:nvPr/>
          </p:nvSpPr>
          <p:spPr>
            <a:xfrm>
              <a:off x="8161076" y="4679757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Seguridad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849069D-AF7B-4563-9DC7-0E48385D0AFC}"/>
                </a:ext>
              </a:extLst>
            </p:cNvPr>
            <p:cNvSpPr txBox="1"/>
            <p:nvPr/>
          </p:nvSpPr>
          <p:spPr>
            <a:xfrm>
              <a:off x="2008709" y="1069924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Sostenibilidad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AD749F-C759-4140-88EA-C085042AA1B1}"/>
                </a:ext>
              </a:extLst>
            </p:cNvPr>
            <p:cNvSpPr txBox="1"/>
            <p:nvPr/>
          </p:nvSpPr>
          <p:spPr>
            <a:xfrm>
              <a:off x="5074758" y="2855300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Fiabilidad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9A6D08-F54F-405C-ADF9-F7F2FBC4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AL ELEGIR </a:t>
            </a:r>
            <a:r>
              <a:rPr lang="es-ES" dirty="0" err="1"/>
              <a:t>HTAD</a:t>
            </a:r>
            <a:r>
              <a:rPr lang="es-ES" dirty="0"/>
              <a:t>, HAY QUE CONSIDERAR…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6499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6D08-F54F-405C-ADF9-F7F2FBC4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AL ELEGIR </a:t>
            </a:r>
            <a:r>
              <a:rPr lang="es-ES" dirty="0" err="1"/>
              <a:t>HTAD</a:t>
            </a:r>
            <a:r>
              <a:rPr lang="es-ES" dirty="0"/>
              <a:t>, HAY QUE CONSIDERAR…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F37F6-ECBB-451E-8CA7-8876C52E0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952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/>
              <a:t>Conectividad</a:t>
            </a:r>
            <a:endParaRPr lang="sl-SI" b="1" dirty="0"/>
          </a:p>
          <a:p>
            <a:pPr marL="447675" lvl="1" indent="-360363"/>
            <a:endParaRPr lang="es-ES" dirty="0"/>
          </a:p>
          <a:p>
            <a:pPr marL="447675" lvl="1" indent="-360363"/>
            <a:r>
              <a:rPr lang="es-ES" dirty="0"/>
              <a:t>¿Necesitaré conectarlo con otros dispositivos? ¿se puede hacer fácilmente?</a:t>
            </a:r>
          </a:p>
          <a:p>
            <a:pPr marL="447675" lvl="1" indent="-360363"/>
            <a:r>
              <a:rPr lang="es-ES" dirty="0"/>
              <a:t>¿Qué tipo de conectividad ofrece?</a:t>
            </a:r>
            <a:endParaRPr lang="sl-SI" dirty="0"/>
          </a:p>
        </p:txBody>
      </p:sp>
      <p:pic>
        <p:nvPicPr>
          <p:cNvPr id="56" name="Graphic 55" descr="Stream">
            <a:extLst>
              <a:ext uri="{FF2B5EF4-FFF2-40B4-BE49-F238E27FC236}">
                <a16:creationId xmlns:a16="http://schemas.microsoft.com/office/drawing/2014/main" id="{CF9BF252-0E52-4E2D-8473-C10E25338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71389" y="1536392"/>
            <a:ext cx="1254734" cy="1254734"/>
          </a:xfrm>
          <a:prstGeom prst="rect">
            <a:avLst/>
          </a:prstGeom>
          <a:effectLst>
            <a:glow rad="889000">
              <a:srgbClr val="42AB3F">
                <a:alpha val="40000"/>
              </a:srgbClr>
            </a:glow>
          </a:effectLst>
        </p:spPr>
      </p:pic>
      <p:grpSp>
        <p:nvGrpSpPr>
          <p:cNvPr id="280" name="Group 56">
            <a:extLst>
              <a:ext uri="{FF2B5EF4-FFF2-40B4-BE49-F238E27FC236}">
                <a16:creationId xmlns:a16="http://schemas.microsoft.com/office/drawing/2014/main" id="{D35BA72D-DF6D-4D07-AE84-8C31CDACA08A}"/>
              </a:ext>
            </a:extLst>
          </p:cNvPr>
          <p:cNvGrpSpPr/>
          <p:nvPr/>
        </p:nvGrpSpPr>
        <p:grpSpPr>
          <a:xfrm>
            <a:off x="5559140" y="1535875"/>
            <a:ext cx="6397245" cy="4745650"/>
            <a:chOff x="5559140" y="1535875"/>
            <a:chExt cx="6397245" cy="4745650"/>
          </a:xfrm>
        </p:grpSpPr>
        <p:grpSp>
          <p:nvGrpSpPr>
            <p:cNvPr id="297" name="Group 35">
              <a:extLst>
                <a:ext uri="{FF2B5EF4-FFF2-40B4-BE49-F238E27FC236}">
                  <a16:creationId xmlns:a16="http://schemas.microsoft.com/office/drawing/2014/main" id="{52E4174F-1259-4C33-BE37-04A97B40076A}"/>
                </a:ext>
              </a:extLst>
            </p:cNvPr>
            <p:cNvGrpSpPr/>
            <p:nvPr/>
          </p:nvGrpSpPr>
          <p:grpSpPr>
            <a:xfrm>
              <a:off x="5559140" y="1596573"/>
              <a:ext cx="6397245" cy="4684952"/>
              <a:chOff x="5559140" y="1596573"/>
              <a:chExt cx="6397245" cy="4684952"/>
            </a:xfrm>
          </p:grpSpPr>
          <p:pic>
            <p:nvPicPr>
              <p:cNvPr id="299" name="Graphic 4" descr="Leaf">
                <a:extLst>
                  <a:ext uri="{FF2B5EF4-FFF2-40B4-BE49-F238E27FC236}">
                    <a16:creationId xmlns:a16="http://schemas.microsoft.com/office/drawing/2014/main" id="{D2A8E194-288F-4E5A-B8F1-F802BC58E5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677406" y="1611634"/>
                <a:ext cx="1176958" cy="1176958"/>
              </a:xfrm>
              <a:prstGeom prst="rect">
                <a:avLst/>
              </a:prstGeom>
            </p:spPr>
          </p:pic>
          <p:pic>
            <p:nvPicPr>
              <p:cNvPr id="300" name="Graphic 5" descr="Full battery">
                <a:extLst>
                  <a:ext uri="{FF2B5EF4-FFF2-40B4-BE49-F238E27FC236}">
                    <a16:creationId xmlns:a16="http://schemas.microsoft.com/office/drawing/2014/main" id="{0F5567E4-90C0-468A-9B98-15B6956637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559140" y="3313512"/>
                <a:ext cx="1263148" cy="1263148"/>
              </a:xfrm>
              <a:prstGeom prst="rect">
                <a:avLst/>
              </a:prstGeom>
            </p:spPr>
          </p:pic>
          <p:pic>
            <p:nvPicPr>
              <p:cNvPr id="301" name="Graphic 6">
                <a:extLst>
                  <a:ext uri="{FF2B5EF4-FFF2-40B4-BE49-F238E27FC236}">
                    <a16:creationId xmlns:a16="http://schemas.microsoft.com/office/drawing/2014/main" id="{672BFE4C-9275-49E4-9685-C0A4B174FE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7465333" y="2538495"/>
                <a:ext cx="1085532" cy="1085532"/>
              </a:xfrm>
              <a:prstGeom prst="rect">
                <a:avLst/>
              </a:prstGeom>
            </p:spPr>
          </p:pic>
          <p:pic>
            <p:nvPicPr>
              <p:cNvPr id="302" name="Graphic 7" descr="Music">
                <a:extLst>
                  <a:ext uri="{FF2B5EF4-FFF2-40B4-BE49-F238E27FC236}">
                    <a16:creationId xmlns:a16="http://schemas.microsoft.com/office/drawing/2014/main" id="{1B6654C4-7336-411C-824C-4F07619950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0820124" y="2548716"/>
                <a:ext cx="1040479" cy="1040479"/>
              </a:xfrm>
              <a:prstGeom prst="rect">
                <a:avLst/>
              </a:prstGeom>
            </p:spPr>
          </p:pic>
          <p:pic>
            <p:nvPicPr>
              <p:cNvPr id="303" name="Graphic 8" descr="Cursor">
                <a:extLst>
                  <a:ext uri="{FF2B5EF4-FFF2-40B4-BE49-F238E27FC236}">
                    <a16:creationId xmlns:a16="http://schemas.microsoft.com/office/drawing/2014/main" id="{71EED639-2046-438D-991F-59E95815E8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0915906" y="4272229"/>
                <a:ext cx="1040479" cy="1040479"/>
              </a:xfrm>
              <a:prstGeom prst="rect">
                <a:avLst/>
              </a:prstGeom>
            </p:spPr>
          </p:pic>
          <p:pic>
            <p:nvPicPr>
              <p:cNvPr id="304" name="Graphic 9" descr="Venn diagram">
                <a:extLst>
                  <a:ext uri="{FF2B5EF4-FFF2-40B4-BE49-F238E27FC236}">
                    <a16:creationId xmlns:a16="http://schemas.microsoft.com/office/drawing/2014/main" id="{B1BCC1BD-2DC8-4AE2-B37E-4F566E20DA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6338551" y="2454287"/>
                <a:ext cx="1176958" cy="1176958"/>
              </a:xfrm>
              <a:prstGeom prst="rect">
                <a:avLst/>
              </a:prstGeom>
            </p:spPr>
          </p:pic>
          <p:pic>
            <p:nvPicPr>
              <p:cNvPr id="305" name="Graphic 10" descr="Open hand with plant">
                <a:extLst>
                  <a:ext uri="{FF2B5EF4-FFF2-40B4-BE49-F238E27FC236}">
                    <a16:creationId xmlns:a16="http://schemas.microsoft.com/office/drawing/2014/main" id="{63DCC1A1-54D3-42C6-AA40-4D05F5DFDF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8211774" y="4892549"/>
                <a:ext cx="1388976" cy="1388976"/>
              </a:xfrm>
              <a:prstGeom prst="rect">
                <a:avLst/>
              </a:prstGeom>
            </p:spPr>
          </p:pic>
          <p:pic>
            <p:nvPicPr>
              <p:cNvPr id="306" name="Graphic 11" descr="Wrench">
                <a:extLst>
                  <a:ext uri="{FF2B5EF4-FFF2-40B4-BE49-F238E27FC236}">
                    <a16:creationId xmlns:a16="http://schemas.microsoft.com/office/drawing/2014/main" id="{F54C22C5-6B62-4994-9D3E-C10A85E5DE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 rot="5400000">
                <a:off x="8686884" y="3352018"/>
                <a:ext cx="1021058" cy="1021058"/>
              </a:xfrm>
              <a:prstGeom prst="rect">
                <a:avLst/>
              </a:prstGeom>
            </p:spPr>
          </p:pic>
          <p:pic>
            <p:nvPicPr>
              <p:cNvPr id="307" name="Graphic 12" descr="Piggy Bank">
                <a:extLst>
                  <a:ext uri="{FF2B5EF4-FFF2-40B4-BE49-F238E27FC236}">
                    <a16:creationId xmlns:a16="http://schemas.microsoft.com/office/drawing/2014/main" id="{3C698A5A-3C7A-4C41-8EFB-88F022CE0D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5578554" y="5078383"/>
                <a:ext cx="1135192" cy="1135192"/>
              </a:xfrm>
              <a:prstGeom prst="rect">
                <a:avLst/>
              </a:prstGeom>
            </p:spPr>
          </p:pic>
          <p:pic>
            <p:nvPicPr>
              <p:cNvPr id="308" name="Graphic 14" descr="Lock">
                <a:extLst>
                  <a:ext uri="{FF2B5EF4-FFF2-40B4-BE49-F238E27FC236}">
                    <a16:creationId xmlns:a16="http://schemas.microsoft.com/office/drawing/2014/main" id="{F48D963D-0562-447D-AC4F-0F9FF731DD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9676765" y="5090502"/>
                <a:ext cx="1040479" cy="1040479"/>
              </a:xfrm>
              <a:prstGeom prst="rect">
                <a:avLst/>
              </a:prstGeom>
            </p:spPr>
          </p:pic>
          <p:pic>
            <p:nvPicPr>
              <p:cNvPr id="309" name="Graphic 15" descr="Puzzle pieces">
                <a:extLst>
                  <a:ext uri="{FF2B5EF4-FFF2-40B4-BE49-F238E27FC236}">
                    <a16:creationId xmlns:a16="http://schemas.microsoft.com/office/drawing/2014/main" id="{6CF888E5-C15D-4219-9ACF-320E018C88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7693867" y="4068962"/>
                <a:ext cx="1226084" cy="1226084"/>
              </a:xfrm>
              <a:prstGeom prst="rect">
                <a:avLst/>
              </a:prstGeom>
            </p:spPr>
          </p:pic>
          <p:pic>
            <p:nvPicPr>
              <p:cNvPr id="310" name="Graphic 16" descr="Network">
                <a:extLst>
                  <a:ext uri="{FF2B5EF4-FFF2-40B4-BE49-F238E27FC236}">
                    <a16:creationId xmlns:a16="http://schemas.microsoft.com/office/drawing/2014/main" id="{5F7F2929-71D7-41D4-94E9-85185AE2C1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6531206" y="4285573"/>
                <a:ext cx="1111409" cy="1111409"/>
              </a:xfrm>
              <a:prstGeom prst="rect">
                <a:avLst/>
              </a:prstGeom>
            </p:spPr>
          </p:pic>
          <p:pic>
            <p:nvPicPr>
              <p:cNvPr id="311" name="Graphic 17" descr="Heart">
                <a:extLst>
                  <a:ext uri="{FF2B5EF4-FFF2-40B4-BE49-F238E27FC236}">
                    <a16:creationId xmlns:a16="http://schemas.microsoft.com/office/drawing/2014/main" id="{E29990BF-AB99-4441-A553-D1ED18A7AA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p:blipFill>
            <p:spPr>
              <a:xfrm>
                <a:off x="9808065" y="3416285"/>
                <a:ext cx="1111409" cy="1111409"/>
              </a:xfrm>
              <a:prstGeom prst="rect">
                <a:avLst/>
              </a:prstGeom>
            </p:spPr>
          </p:pic>
          <p:pic>
            <p:nvPicPr>
              <p:cNvPr id="312" name="Graphic 18" descr="Suitcase">
                <a:extLst>
                  <a:ext uri="{FF2B5EF4-FFF2-40B4-BE49-F238E27FC236}">
                    <a16:creationId xmlns:a16="http://schemas.microsoft.com/office/drawing/2014/main" id="{BB725E57-4195-4354-A569-046467D963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p:blipFill>
            <p:spPr>
              <a:xfrm>
                <a:off x="9850097" y="1596573"/>
                <a:ext cx="1165726" cy="1165726"/>
              </a:xfrm>
              <a:prstGeom prst="rect">
                <a:avLst/>
              </a:prstGeom>
            </p:spPr>
          </p:pic>
        </p:grpSp>
        <p:pic>
          <p:nvPicPr>
            <p:cNvPr id="298" name="Graphic 55" descr="Stream">
              <a:extLst>
                <a:ext uri="{FF2B5EF4-FFF2-40B4-BE49-F238E27FC236}">
                  <a16:creationId xmlns:a16="http://schemas.microsoft.com/office/drawing/2014/main" id="{52C15E96-BB74-4BCB-8059-A037E5875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8073569" y="1535875"/>
              <a:ext cx="1254734" cy="1254734"/>
            </a:xfrm>
            <a:prstGeom prst="rect">
              <a:avLst/>
            </a:prstGeom>
          </p:spPr>
        </p:pic>
      </p:grpSp>
      <p:grpSp>
        <p:nvGrpSpPr>
          <p:cNvPr id="281" name="Group 19">
            <a:extLst>
              <a:ext uri="{FF2B5EF4-FFF2-40B4-BE49-F238E27FC236}">
                <a16:creationId xmlns:a16="http://schemas.microsoft.com/office/drawing/2014/main" id="{706D6165-63AB-40AD-9036-F63D7DB2FF5F}"/>
              </a:ext>
            </a:extLst>
          </p:cNvPr>
          <p:cNvGrpSpPr/>
          <p:nvPr/>
        </p:nvGrpSpPr>
        <p:grpSpPr>
          <a:xfrm>
            <a:off x="5431517" y="1796433"/>
            <a:ext cx="6389293" cy="4320000"/>
            <a:chOff x="1987389" y="1054755"/>
            <a:chExt cx="9233687" cy="4533790"/>
          </a:xfrm>
        </p:grpSpPr>
        <p:sp>
          <p:nvSpPr>
            <p:cNvPr id="282" name="TextBox 20">
              <a:extLst>
                <a:ext uri="{FF2B5EF4-FFF2-40B4-BE49-F238E27FC236}">
                  <a16:creationId xmlns:a16="http://schemas.microsoft.com/office/drawing/2014/main" id="{315C3B06-07B0-4615-AF69-28AE9AFA7832}"/>
                </a:ext>
              </a:extLst>
            </p:cNvPr>
            <p:cNvSpPr txBox="1"/>
            <p:nvPr/>
          </p:nvSpPr>
          <p:spPr>
            <a:xfrm>
              <a:off x="5064098" y="1069924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Conectividad</a:t>
              </a:r>
              <a:endPara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83" name="TextBox 21">
              <a:extLst>
                <a:ext uri="{FF2B5EF4-FFF2-40B4-BE49-F238E27FC236}">
                  <a16:creationId xmlns:a16="http://schemas.microsoft.com/office/drawing/2014/main" id="{63FAD52F-00B4-49A6-9671-033F2AE3BD60}"/>
                </a:ext>
              </a:extLst>
            </p:cNvPr>
            <p:cNvSpPr txBox="1"/>
            <p:nvPr/>
          </p:nvSpPr>
          <p:spPr>
            <a:xfrm>
              <a:off x="5047389" y="3749060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s-E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Capacidad de Expansión</a:t>
              </a:r>
              <a:endPara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84" name="TextBox 22">
              <a:extLst>
                <a:ext uri="{FF2B5EF4-FFF2-40B4-BE49-F238E27FC236}">
                  <a16:creationId xmlns:a16="http://schemas.microsoft.com/office/drawing/2014/main" id="{AC30120F-BE12-4FCD-9652-BBE28C5E5DEB}"/>
                </a:ext>
              </a:extLst>
            </p:cNvPr>
            <p:cNvSpPr txBox="1"/>
            <p:nvPr/>
          </p:nvSpPr>
          <p:spPr>
            <a:xfrm>
              <a:off x="2008709" y="3774158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Inter-conectividad</a:t>
              </a:r>
            </a:p>
          </p:txBody>
        </p:sp>
        <p:sp>
          <p:nvSpPr>
            <p:cNvPr id="285" name="TextBox 23">
              <a:extLst>
                <a:ext uri="{FF2B5EF4-FFF2-40B4-BE49-F238E27FC236}">
                  <a16:creationId xmlns:a16="http://schemas.microsoft.com/office/drawing/2014/main" id="{A9FE6D2C-9B91-41B1-AB0E-AA5EE8F4D876}"/>
                </a:ext>
              </a:extLst>
            </p:cNvPr>
            <p:cNvSpPr txBox="1"/>
            <p:nvPr/>
          </p:nvSpPr>
          <p:spPr>
            <a:xfrm>
              <a:off x="8107390" y="1054755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Portabilidad</a:t>
              </a:r>
            </a:p>
          </p:txBody>
        </p:sp>
        <p:sp>
          <p:nvSpPr>
            <p:cNvPr id="286" name="TextBox 24">
              <a:extLst>
                <a:ext uri="{FF2B5EF4-FFF2-40B4-BE49-F238E27FC236}">
                  <a16:creationId xmlns:a16="http://schemas.microsoft.com/office/drawing/2014/main" id="{432DA718-BEB7-4CD9-B266-0E16C3C2933E}"/>
                </a:ext>
              </a:extLst>
            </p:cNvPr>
            <p:cNvSpPr txBox="1"/>
            <p:nvPr/>
          </p:nvSpPr>
          <p:spPr>
            <a:xfrm>
              <a:off x="2020806" y="1959425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Funcionalidad múltiple</a:t>
              </a:r>
            </a:p>
          </p:txBody>
        </p:sp>
        <p:sp>
          <p:nvSpPr>
            <p:cNvPr id="287" name="TextBox 25">
              <a:extLst>
                <a:ext uri="{FF2B5EF4-FFF2-40B4-BE49-F238E27FC236}">
                  <a16:creationId xmlns:a16="http://schemas.microsoft.com/office/drawing/2014/main" id="{16B0DD4D-9AD0-47D8-8B01-0E6EDA3CABCB}"/>
                </a:ext>
              </a:extLst>
            </p:cNvPr>
            <p:cNvSpPr txBox="1"/>
            <p:nvPr/>
          </p:nvSpPr>
          <p:spPr>
            <a:xfrm>
              <a:off x="5064098" y="4688545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Impacto Ambiental</a:t>
              </a:r>
            </a:p>
          </p:txBody>
        </p:sp>
        <p:sp>
          <p:nvSpPr>
            <p:cNvPr id="288" name="TextBox 26">
              <a:extLst>
                <a:ext uri="{FF2B5EF4-FFF2-40B4-BE49-F238E27FC236}">
                  <a16:creationId xmlns:a16="http://schemas.microsoft.com/office/drawing/2014/main" id="{59A8F2B4-2D88-4E1E-80C4-2D32278C9C58}"/>
                </a:ext>
              </a:extLst>
            </p:cNvPr>
            <p:cNvSpPr txBox="1"/>
            <p:nvPr/>
          </p:nvSpPr>
          <p:spPr>
            <a:xfrm>
              <a:off x="5046738" y="2080780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s-E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Almacenamiento</a:t>
              </a:r>
              <a:endPara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89" name="TextBox 27">
              <a:extLst>
                <a:ext uri="{FF2B5EF4-FFF2-40B4-BE49-F238E27FC236}">
                  <a16:creationId xmlns:a16="http://schemas.microsoft.com/office/drawing/2014/main" id="{06CC141D-FBDA-4DA0-A280-C7AD5CD901CC}"/>
                </a:ext>
              </a:extLst>
            </p:cNvPr>
            <p:cNvSpPr txBox="1"/>
            <p:nvPr/>
          </p:nvSpPr>
          <p:spPr>
            <a:xfrm>
              <a:off x="2008709" y="2848926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Eficiencia Energética</a:t>
              </a:r>
            </a:p>
          </p:txBody>
        </p:sp>
        <p:sp>
          <p:nvSpPr>
            <p:cNvPr id="290" name="TextBox 28">
              <a:extLst>
                <a:ext uri="{FF2B5EF4-FFF2-40B4-BE49-F238E27FC236}">
                  <a16:creationId xmlns:a16="http://schemas.microsoft.com/office/drawing/2014/main" id="{7741E875-EC67-4FEB-8E3E-BC62B125DEA2}"/>
                </a:ext>
              </a:extLst>
            </p:cNvPr>
            <p:cNvSpPr txBox="1"/>
            <p:nvPr/>
          </p:nvSpPr>
          <p:spPr>
            <a:xfrm>
              <a:off x="8140807" y="1959425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Soporte de Medios</a:t>
              </a:r>
            </a:p>
          </p:txBody>
        </p:sp>
        <p:sp>
          <p:nvSpPr>
            <p:cNvPr id="291" name="TextBox 29">
              <a:extLst>
                <a:ext uri="{FF2B5EF4-FFF2-40B4-BE49-F238E27FC236}">
                  <a16:creationId xmlns:a16="http://schemas.microsoft.com/office/drawing/2014/main" id="{75997BBE-AAE8-4732-A263-8DA3DAB76A6F}"/>
                </a:ext>
              </a:extLst>
            </p:cNvPr>
            <p:cNvSpPr txBox="1"/>
            <p:nvPr/>
          </p:nvSpPr>
          <p:spPr>
            <a:xfrm>
              <a:off x="8136184" y="3762079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Interfaz de Usuario</a:t>
              </a:r>
            </a:p>
          </p:txBody>
        </p:sp>
        <p:sp>
          <p:nvSpPr>
            <p:cNvPr id="292" name="TextBox 30">
              <a:extLst>
                <a:ext uri="{FF2B5EF4-FFF2-40B4-BE49-F238E27FC236}">
                  <a16:creationId xmlns:a16="http://schemas.microsoft.com/office/drawing/2014/main" id="{BBEF13BF-D1D9-4E30-9F46-9A6726AA0E0B}"/>
                </a:ext>
              </a:extLst>
            </p:cNvPr>
            <p:cNvSpPr txBox="1"/>
            <p:nvPr/>
          </p:nvSpPr>
          <p:spPr>
            <a:xfrm>
              <a:off x="8131585" y="2840131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Facilidad de Uso</a:t>
              </a:r>
            </a:p>
          </p:txBody>
        </p:sp>
        <p:sp>
          <p:nvSpPr>
            <p:cNvPr id="293" name="TextBox 31">
              <a:extLst>
                <a:ext uri="{FF2B5EF4-FFF2-40B4-BE49-F238E27FC236}">
                  <a16:creationId xmlns:a16="http://schemas.microsoft.com/office/drawing/2014/main" id="{ACAB80DA-6D85-44F6-BB4D-29E1856A3E01}"/>
                </a:ext>
              </a:extLst>
            </p:cNvPr>
            <p:cNvSpPr txBox="1"/>
            <p:nvPr/>
          </p:nvSpPr>
          <p:spPr>
            <a:xfrm>
              <a:off x="1987389" y="4679757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Presupuesto</a:t>
              </a:r>
            </a:p>
          </p:txBody>
        </p:sp>
        <p:sp>
          <p:nvSpPr>
            <p:cNvPr id="294" name="TextBox 32">
              <a:extLst>
                <a:ext uri="{FF2B5EF4-FFF2-40B4-BE49-F238E27FC236}">
                  <a16:creationId xmlns:a16="http://schemas.microsoft.com/office/drawing/2014/main" id="{993C5561-0DA4-43F6-BFF6-E3F53E42DDF5}"/>
                </a:ext>
              </a:extLst>
            </p:cNvPr>
            <p:cNvSpPr txBox="1"/>
            <p:nvPr/>
          </p:nvSpPr>
          <p:spPr>
            <a:xfrm>
              <a:off x="8161076" y="4679757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Seguridad</a:t>
              </a:r>
            </a:p>
          </p:txBody>
        </p:sp>
        <p:sp>
          <p:nvSpPr>
            <p:cNvPr id="295" name="TextBox 33">
              <a:extLst>
                <a:ext uri="{FF2B5EF4-FFF2-40B4-BE49-F238E27FC236}">
                  <a16:creationId xmlns:a16="http://schemas.microsoft.com/office/drawing/2014/main" id="{2A1CFFD7-BD3B-491E-8BE7-2DC9DA666783}"/>
                </a:ext>
              </a:extLst>
            </p:cNvPr>
            <p:cNvSpPr txBox="1"/>
            <p:nvPr/>
          </p:nvSpPr>
          <p:spPr>
            <a:xfrm>
              <a:off x="2008709" y="1069924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Sostenibilidad</a:t>
              </a:r>
            </a:p>
          </p:txBody>
        </p:sp>
        <p:sp>
          <p:nvSpPr>
            <p:cNvPr id="296" name="TextBox 34">
              <a:extLst>
                <a:ext uri="{FF2B5EF4-FFF2-40B4-BE49-F238E27FC236}">
                  <a16:creationId xmlns:a16="http://schemas.microsoft.com/office/drawing/2014/main" id="{AA224883-5342-49F1-BDB6-FFF31D2A6626}"/>
                </a:ext>
              </a:extLst>
            </p:cNvPr>
            <p:cNvSpPr txBox="1"/>
            <p:nvPr/>
          </p:nvSpPr>
          <p:spPr>
            <a:xfrm>
              <a:off x="5074758" y="2855300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Fiabilidad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710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DEB9-70F2-4D46-A434-5805917A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AGENDA</a:t>
            </a:r>
            <a:endParaRPr lang="de-AT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56596-A564-425C-B8FC-8D7CEEF84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/>
              <a:t>Introducción a la </a:t>
            </a:r>
            <a:r>
              <a:rPr lang="es-ES" b="1" dirty="0"/>
              <a:t>T</a:t>
            </a:r>
            <a:r>
              <a:rPr lang="es-ES" dirty="0"/>
              <a:t>ecnología </a:t>
            </a:r>
            <a:r>
              <a:rPr lang="es-ES" b="1" u="sng" dirty="0"/>
              <a:t>H</a:t>
            </a:r>
            <a:r>
              <a:rPr lang="es-ES" dirty="0"/>
              <a:t>ardware de </a:t>
            </a:r>
            <a:r>
              <a:rPr lang="es-ES" b="1" u="sng" dirty="0"/>
              <a:t>A</a:t>
            </a:r>
            <a:r>
              <a:rPr lang="es-ES" dirty="0"/>
              <a:t>prendizaje </a:t>
            </a:r>
            <a:r>
              <a:rPr lang="es-ES" b="1" u="sng" dirty="0"/>
              <a:t>D</a:t>
            </a:r>
            <a:r>
              <a:rPr lang="es-ES" dirty="0"/>
              <a:t>igital (HTAD)</a:t>
            </a:r>
          </a:p>
          <a:p>
            <a:r>
              <a:rPr lang="es-ES" dirty="0"/>
              <a:t>HTAD en tu vida diaria</a:t>
            </a:r>
          </a:p>
          <a:p>
            <a:r>
              <a:rPr lang="es-ES" dirty="0"/>
              <a:t>HTAD: especificaciones e instrucciones</a:t>
            </a:r>
          </a:p>
          <a:p>
            <a:r>
              <a:rPr lang="es-ES" dirty="0"/>
              <a:t>HTAD en la práctica</a:t>
            </a:r>
          </a:p>
          <a:p>
            <a:r>
              <a:rPr lang="es-ES" dirty="0"/>
              <a:t>HTAD en comparación</a:t>
            </a:r>
          </a:p>
          <a:p>
            <a:r>
              <a:rPr lang="es-ES" dirty="0"/>
              <a:t>TU selección de HTAD</a:t>
            </a:r>
          </a:p>
          <a:p>
            <a:r>
              <a:rPr lang="es-ES" dirty="0"/>
              <a:t>Conclusión y Revisión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05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6D08-F54F-405C-ADF9-F7F2FBC4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AL ELEGIR </a:t>
            </a:r>
            <a:r>
              <a:rPr lang="es-ES" dirty="0" err="1"/>
              <a:t>HTAD</a:t>
            </a:r>
            <a:r>
              <a:rPr lang="es-ES" dirty="0"/>
              <a:t>, HAY QUE CONSIDERAR…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F37F6-ECBB-451E-8CA7-8876C52E0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95281" cy="4351338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/>
              <a:t>Capacidad de expansión</a:t>
            </a:r>
            <a:endParaRPr lang="sl-SI" b="1" dirty="0"/>
          </a:p>
          <a:p>
            <a:pPr lvl="1"/>
            <a:r>
              <a:rPr lang="es-ES" dirty="0"/>
              <a:t>¿Necesitaré utilizar dispositivos de expansión?</a:t>
            </a:r>
          </a:p>
          <a:p>
            <a:pPr lvl="1"/>
            <a:r>
              <a:rPr lang="es-ES" dirty="0"/>
              <a:t>Si es así, ¿qué dispositivos necesitaré y deberé ser capaz de utilizar?</a:t>
            </a:r>
          </a:p>
          <a:p>
            <a:pPr lvl="1"/>
            <a:r>
              <a:rPr lang="es-ES" dirty="0"/>
              <a:t>¿cómo se conectan con mi dispositivo elegido?</a:t>
            </a:r>
          </a:p>
          <a:p>
            <a:pPr lvl="1"/>
            <a:r>
              <a:rPr lang="es-ES" dirty="0"/>
              <a:t>¿Necesito puertos adicionales, cables o lectores  para poder utilizar estos dispositivos?</a:t>
            </a:r>
            <a:endParaRPr lang="sl-SI" dirty="0"/>
          </a:p>
        </p:txBody>
      </p:sp>
      <p:pic>
        <p:nvPicPr>
          <p:cNvPr id="16" name="Graphic 15" descr="Puzzle pieces">
            <a:extLst>
              <a:ext uri="{FF2B5EF4-FFF2-40B4-BE49-F238E27FC236}">
                <a16:creationId xmlns:a16="http://schemas.microsoft.com/office/drawing/2014/main" id="{54406F90-61D0-4418-8246-ADEEE64B84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93867" y="4068962"/>
            <a:ext cx="1226084" cy="1226084"/>
          </a:xfrm>
          <a:prstGeom prst="rect">
            <a:avLst/>
          </a:prstGeom>
          <a:effectLst>
            <a:glow rad="889000">
              <a:srgbClr val="42AB3F">
                <a:alpha val="40000"/>
              </a:srgbClr>
            </a:glow>
          </a:effectLst>
        </p:spPr>
      </p:pic>
      <p:grpSp>
        <p:nvGrpSpPr>
          <p:cNvPr id="168" name="Group 56">
            <a:extLst>
              <a:ext uri="{FF2B5EF4-FFF2-40B4-BE49-F238E27FC236}">
                <a16:creationId xmlns:a16="http://schemas.microsoft.com/office/drawing/2014/main" id="{3A585E19-17CA-43C0-BD7D-349CF1B1995F}"/>
              </a:ext>
            </a:extLst>
          </p:cNvPr>
          <p:cNvGrpSpPr/>
          <p:nvPr/>
        </p:nvGrpSpPr>
        <p:grpSpPr>
          <a:xfrm>
            <a:off x="5559140" y="1535875"/>
            <a:ext cx="6397245" cy="4745650"/>
            <a:chOff x="5559140" y="1535875"/>
            <a:chExt cx="6397245" cy="4745650"/>
          </a:xfrm>
        </p:grpSpPr>
        <p:grpSp>
          <p:nvGrpSpPr>
            <p:cNvPr id="185" name="Group 35">
              <a:extLst>
                <a:ext uri="{FF2B5EF4-FFF2-40B4-BE49-F238E27FC236}">
                  <a16:creationId xmlns:a16="http://schemas.microsoft.com/office/drawing/2014/main" id="{DF336FD3-7A06-4D51-9D62-B9AAFA01CE06}"/>
                </a:ext>
              </a:extLst>
            </p:cNvPr>
            <p:cNvGrpSpPr/>
            <p:nvPr/>
          </p:nvGrpSpPr>
          <p:grpSpPr>
            <a:xfrm>
              <a:off x="5559140" y="1596573"/>
              <a:ext cx="6397245" cy="4684952"/>
              <a:chOff x="5559140" y="1596573"/>
              <a:chExt cx="6397245" cy="4684952"/>
            </a:xfrm>
          </p:grpSpPr>
          <p:pic>
            <p:nvPicPr>
              <p:cNvPr id="187" name="Graphic 4" descr="Leaf">
                <a:extLst>
                  <a:ext uri="{FF2B5EF4-FFF2-40B4-BE49-F238E27FC236}">
                    <a16:creationId xmlns:a16="http://schemas.microsoft.com/office/drawing/2014/main" id="{53BB0417-1920-4CC7-A12F-4C3D9B7653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677406" y="1611634"/>
                <a:ext cx="1176958" cy="1176958"/>
              </a:xfrm>
              <a:prstGeom prst="rect">
                <a:avLst/>
              </a:prstGeom>
            </p:spPr>
          </p:pic>
          <p:pic>
            <p:nvPicPr>
              <p:cNvPr id="188" name="Graphic 5" descr="Full battery">
                <a:extLst>
                  <a:ext uri="{FF2B5EF4-FFF2-40B4-BE49-F238E27FC236}">
                    <a16:creationId xmlns:a16="http://schemas.microsoft.com/office/drawing/2014/main" id="{5C5F5F7B-37AE-4934-9DE4-EA0710C9E5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559140" y="3313512"/>
                <a:ext cx="1263148" cy="1263148"/>
              </a:xfrm>
              <a:prstGeom prst="rect">
                <a:avLst/>
              </a:prstGeom>
            </p:spPr>
          </p:pic>
          <p:pic>
            <p:nvPicPr>
              <p:cNvPr id="189" name="Graphic 6">
                <a:extLst>
                  <a:ext uri="{FF2B5EF4-FFF2-40B4-BE49-F238E27FC236}">
                    <a16:creationId xmlns:a16="http://schemas.microsoft.com/office/drawing/2014/main" id="{EEA8678E-FAD1-4364-8524-E69005567B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7465333" y="2538495"/>
                <a:ext cx="1085532" cy="1085532"/>
              </a:xfrm>
              <a:prstGeom prst="rect">
                <a:avLst/>
              </a:prstGeom>
            </p:spPr>
          </p:pic>
          <p:pic>
            <p:nvPicPr>
              <p:cNvPr id="190" name="Graphic 7" descr="Music">
                <a:extLst>
                  <a:ext uri="{FF2B5EF4-FFF2-40B4-BE49-F238E27FC236}">
                    <a16:creationId xmlns:a16="http://schemas.microsoft.com/office/drawing/2014/main" id="{59ABDBBA-74ED-414A-B3AD-26BB1C891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0820124" y="2548716"/>
                <a:ext cx="1040479" cy="1040479"/>
              </a:xfrm>
              <a:prstGeom prst="rect">
                <a:avLst/>
              </a:prstGeom>
            </p:spPr>
          </p:pic>
          <p:pic>
            <p:nvPicPr>
              <p:cNvPr id="191" name="Graphic 8" descr="Cursor">
                <a:extLst>
                  <a:ext uri="{FF2B5EF4-FFF2-40B4-BE49-F238E27FC236}">
                    <a16:creationId xmlns:a16="http://schemas.microsoft.com/office/drawing/2014/main" id="{825E2915-4127-4C68-A6AB-581EAA1A44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0915906" y="4272229"/>
                <a:ext cx="1040479" cy="1040479"/>
              </a:xfrm>
              <a:prstGeom prst="rect">
                <a:avLst/>
              </a:prstGeom>
            </p:spPr>
          </p:pic>
          <p:pic>
            <p:nvPicPr>
              <p:cNvPr id="192" name="Graphic 9" descr="Venn diagram">
                <a:extLst>
                  <a:ext uri="{FF2B5EF4-FFF2-40B4-BE49-F238E27FC236}">
                    <a16:creationId xmlns:a16="http://schemas.microsoft.com/office/drawing/2014/main" id="{42AB0837-160D-4358-B471-82B7E8F2A8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6338551" y="2454287"/>
                <a:ext cx="1176958" cy="1176958"/>
              </a:xfrm>
              <a:prstGeom prst="rect">
                <a:avLst/>
              </a:prstGeom>
            </p:spPr>
          </p:pic>
          <p:pic>
            <p:nvPicPr>
              <p:cNvPr id="193" name="Graphic 10" descr="Open hand with plant">
                <a:extLst>
                  <a:ext uri="{FF2B5EF4-FFF2-40B4-BE49-F238E27FC236}">
                    <a16:creationId xmlns:a16="http://schemas.microsoft.com/office/drawing/2014/main" id="{DD265C27-D066-4A5F-B827-144EEA8586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8211774" y="4892549"/>
                <a:ext cx="1388976" cy="1388976"/>
              </a:xfrm>
              <a:prstGeom prst="rect">
                <a:avLst/>
              </a:prstGeom>
            </p:spPr>
          </p:pic>
          <p:pic>
            <p:nvPicPr>
              <p:cNvPr id="194" name="Graphic 11" descr="Wrench">
                <a:extLst>
                  <a:ext uri="{FF2B5EF4-FFF2-40B4-BE49-F238E27FC236}">
                    <a16:creationId xmlns:a16="http://schemas.microsoft.com/office/drawing/2014/main" id="{EA6C89D9-B85C-472D-904F-7634866E99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 rot="5400000">
                <a:off x="8686884" y="3352018"/>
                <a:ext cx="1021058" cy="1021058"/>
              </a:xfrm>
              <a:prstGeom prst="rect">
                <a:avLst/>
              </a:prstGeom>
            </p:spPr>
          </p:pic>
          <p:pic>
            <p:nvPicPr>
              <p:cNvPr id="195" name="Graphic 12" descr="Piggy Bank">
                <a:extLst>
                  <a:ext uri="{FF2B5EF4-FFF2-40B4-BE49-F238E27FC236}">
                    <a16:creationId xmlns:a16="http://schemas.microsoft.com/office/drawing/2014/main" id="{2F095066-CEBD-4597-85CA-FE43B6B30D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5578554" y="5078383"/>
                <a:ext cx="1135192" cy="1135192"/>
              </a:xfrm>
              <a:prstGeom prst="rect">
                <a:avLst/>
              </a:prstGeom>
            </p:spPr>
          </p:pic>
          <p:pic>
            <p:nvPicPr>
              <p:cNvPr id="196" name="Graphic 14" descr="Lock">
                <a:extLst>
                  <a:ext uri="{FF2B5EF4-FFF2-40B4-BE49-F238E27FC236}">
                    <a16:creationId xmlns:a16="http://schemas.microsoft.com/office/drawing/2014/main" id="{E37AB55B-D083-4BB1-91E5-A8D059FDAF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9676765" y="5090502"/>
                <a:ext cx="1040479" cy="1040479"/>
              </a:xfrm>
              <a:prstGeom prst="rect">
                <a:avLst/>
              </a:prstGeom>
            </p:spPr>
          </p:pic>
          <p:pic>
            <p:nvPicPr>
              <p:cNvPr id="197" name="Graphic 15" descr="Puzzle pieces">
                <a:extLst>
                  <a:ext uri="{FF2B5EF4-FFF2-40B4-BE49-F238E27FC236}">
                    <a16:creationId xmlns:a16="http://schemas.microsoft.com/office/drawing/2014/main" id="{7D713959-D904-42F7-BC49-DD15DB1A19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7693867" y="4068962"/>
                <a:ext cx="1226084" cy="1226084"/>
              </a:xfrm>
              <a:prstGeom prst="rect">
                <a:avLst/>
              </a:prstGeom>
            </p:spPr>
          </p:pic>
          <p:pic>
            <p:nvPicPr>
              <p:cNvPr id="198" name="Graphic 16" descr="Network">
                <a:extLst>
                  <a:ext uri="{FF2B5EF4-FFF2-40B4-BE49-F238E27FC236}">
                    <a16:creationId xmlns:a16="http://schemas.microsoft.com/office/drawing/2014/main" id="{6775ACA7-C61F-4E08-A7F7-A42527B18B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6531206" y="4285573"/>
                <a:ext cx="1111409" cy="1111409"/>
              </a:xfrm>
              <a:prstGeom prst="rect">
                <a:avLst/>
              </a:prstGeom>
            </p:spPr>
          </p:pic>
          <p:pic>
            <p:nvPicPr>
              <p:cNvPr id="199" name="Graphic 17" descr="Heart">
                <a:extLst>
                  <a:ext uri="{FF2B5EF4-FFF2-40B4-BE49-F238E27FC236}">
                    <a16:creationId xmlns:a16="http://schemas.microsoft.com/office/drawing/2014/main" id="{B84FD7ED-4C77-4FA5-BF13-E7537B192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p:blipFill>
            <p:spPr>
              <a:xfrm>
                <a:off x="9808065" y="3416285"/>
                <a:ext cx="1111409" cy="1111409"/>
              </a:xfrm>
              <a:prstGeom prst="rect">
                <a:avLst/>
              </a:prstGeom>
            </p:spPr>
          </p:pic>
          <p:pic>
            <p:nvPicPr>
              <p:cNvPr id="200" name="Graphic 18" descr="Suitcase">
                <a:extLst>
                  <a:ext uri="{FF2B5EF4-FFF2-40B4-BE49-F238E27FC236}">
                    <a16:creationId xmlns:a16="http://schemas.microsoft.com/office/drawing/2014/main" id="{AD38BC96-0955-4DF1-BBCA-72842F7BC0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p:blipFill>
            <p:spPr>
              <a:xfrm>
                <a:off x="9850097" y="1596573"/>
                <a:ext cx="1165726" cy="1165726"/>
              </a:xfrm>
              <a:prstGeom prst="rect">
                <a:avLst/>
              </a:prstGeom>
            </p:spPr>
          </p:pic>
        </p:grpSp>
        <p:pic>
          <p:nvPicPr>
            <p:cNvPr id="186" name="Graphic 55" descr="Stream">
              <a:extLst>
                <a:ext uri="{FF2B5EF4-FFF2-40B4-BE49-F238E27FC236}">
                  <a16:creationId xmlns:a16="http://schemas.microsoft.com/office/drawing/2014/main" id="{E13A2E68-F440-4D74-A738-601D6DA19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8073569" y="1535875"/>
              <a:ext cx="1254734" cy="1254734"/>
            </a:xfrm>
            <a:prstGeom prst="rect">
              <a:avLst/>
            </a:prstGeom>
          </p:spPr>
        </p:pic>
      </p:grpSp>
      <p:grpSp>
        <p:nvGrpSpPr>
          <p:cNvPr id="169" name="Group 19">
            <a:extLst>
              <a:ext uri="{FF2B5EF4-FFF2-40B4-BE49-F238E27FC236}">
                <a16:creationId xmlns:a16="http://schemas.microsoft.com/office/drawing/2014/main" id="{50A9D1A9-F527-4A82-A00D-04A54F06E4A4}"/>
              </a:ext>
            </a:extLst>
          </p:cNvPr>
          <p:cNvGrpSpPr/>
          <p:nvPr/>
        </p:nvGrpSpPr>
        <p:grpSpPr>
          <a:xfrm>
            <a:off x="5431517" y="1796433"/>
            <a:ext cx="6389293" cy="4320000"/>
            <a:chOff x="1987389" y="1054755"/>
            <a:chExt cx="9233687" cy="4533790"/>
          </a:xfrm>
        </p:grpSpPr>
        <p:sp>
          <p:nvSpPr>
            <p:cNvPr id="170" name="TextBox 20">
              <a:extLst>
                <a:ext uri="{FF2B5EF4-FFF2-40B4-BE49-F238E27FC236}">
                  <a16:creationId xmlns:a16="http://schemas.microsoft.com/office/drawing/2014/main" id="{2C10CEFA-015B-4725-9F22-2D5E08D9113A}"/>
                </a:ext>
              </a:extLst>
            </p:cNvPr>
            <p:cNvSpPr txBox="1"/>
            <p:nvPr/>
          </p:nvSpPr>
          <p:spPr>
            <a:xfrm>
              <a:off x="5064098" y="1069924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Conectividad</a:t>
              </a:r>
            </a:p>
          </p:txBody>
        </p:sp>
        <p:sp>
          <p:nvSpPr>
            <p:cNvPr id="171" name="TextBox 21">
              <a:extLst>
                <a:ext uri="{FF2B5EF4-FFF2-40B4-BE49-F238E27FC236}">
                  <a16:creationId xmlns:a16="http://schemas.microsoft.com/office/drawing/2014/main" id="{1401E499-A79B-41F6-8967-B55B4EA86B61}"/>
                </a:ext>
              </a:extLst>
            </p:cNvPr>
            <p:cNvSpPr txBox="1"/>
            <p:nvPr/>
          </p:nvSpPr>
          <p:spPr>
            <a:xfrm>
              <a:off x="5047389" y="3749060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s-E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Capacidad de Expansión</a:t>
              </a:r>
              <a:endPara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172" name="TextBox 22">
              <a:extLst>
                <a:ext uri="{FF2B5EF4-FFF2-40B4-BE49-F238E27FC236}">
                  <a16:creationId xmlns:a16="http://schemas.microsoft.com/office/drawing/2014/main" id="{0AAEA6A1-800E-4ABC-BB88-339C6D33E01C}"/>
                </a:ext>
              </a:extLst>
            </p:cNvPr>
            <p:cNvSpPr txBox="1"/>
            <p:nvPr/>
          </p:nvSpPr>
          <p:spPr>
            <a:xfrm>
              <a:off x="2008709" y="3774158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Inter-conectividad</a:t>
              </a:r>
            </a:p>
          </p:txBody>
        </p:sp>
        <p:sp>
          <p:nvSpPr>
            <p:cNvPr id="173" name="TextBox 23">
              <a:extLst>
                <a:ext uri="{FF2B5EF4-FFF2-40B4-BE49-F238E27FC236}">
                  <a16:creationId xmlns:a16="http://schemas.microsoft.com/office/drawing/2014/main" id="{3EE101EF-955E-42E5-9500-989DACDAD4CC}"/>
                </a:ext>
              </a:extLst>
            </p:cNvPr>
            <p:cNvSpPr txBox="1"/>
            <p:nvPr/>
          </p:nvSpPr>
          <p:spPr>
            <a:xfrm>
              <a:off x="8107390" y="1054755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Portabilidad</a:t>
              </a:r>
            </a:p>
          </p:txBody>
        </p:sp>
        <p:sp>
          <p:nvSpPr>
            <p:cNvPr id="174" name="TextBox 24">
              <a:extLst>
                <a:ext uri="{FF2B5EF4-FFF2-40B4-BE49-F238E27FC236}">
                  <a16:creationId xmlns:a16="http://schemas.microsoft.com/office/drawing/2014/main" id="{B28AC5EB-F581-4BAB-9923-2A40C87FCEDB}"/>
                </a:ext>
              </a:extLst>
            </p:cNvPr>
            <p:cNvSpPr txBox="1"/>
            <p:nvPr/>
          </p:nvSpPr>
          <p:spPr>
            <a:xfrm>
              <a:off x="2020806" y="1959425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Funcionalidad múltiple</a:t>
              </a:r>
            </a:p>
          </p:txBody>
        </p:sp>
        <p:sp>
          <p:nvSpPr>
            <p:cNvPr id="175" name="TextBox 25">
              <a:extLst>
                <a:ext uri="{FF2B5EF4-FFF2-40B4-BE49-F238E27FC236}">
                  <a16:creationId xmlns:a16="http://schemas.microsoft.com/office/drawing/2014/main" id="{D6C94728-E805-4C53-B260-0362BFFAFDCA}"/>
                </a:ext>
              </a:extLst>
            </p:cNvPr>
            <p:cNvSpPr txBox="1"/>
            <p:nvPr/>
          </p:nvSpPr>
          <p:spPr>
            <a:xfrm>
              <a:off x="5064098" y="4688545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Impacto Ambiental</a:t>
              </a:r>
            </a:p>
          </p:txBody>
        </p:sp>
        <p:sp>
          <p:nvSpPr>
            <p:cNvPr id="176" name="TextBox 26">
              <a:extLst>
                <a:ext uri="{FF2B5EF4-FFF2-40B4-BE49-F238E27FC236}">
                  <a16:creationId xmlns:a16="http://schemas.microsoft.com/office/drawing/2014/main" id="{0F96267D-AD43-4DFA-B769-488864F6E5A3}"/>
                </a:ext>
              </a:extLst>
            </p:cNvPr>
            <p:cNvSpPr txBox="1"/>
            <p:nvPr/>
          </p:nvSpPr>
          <p:spPr>
            <a:xfrm>
              <a:off x="5046738" y="2080780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s-E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Almacenamiento</a:t>
              </a:r>
              <a:endPara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177" name="TextBox 27">
              <a:extLst>
                <a:ext uri="{FF2B5EF4-FFF2-40B4-BE49-F238E27FC236}">
                  <a16:creationId xmlns:a16="http://schemas.microsoft.com/office/drawing/2014/main" id="{7931E43A-E009-4D88-9B07-14EFD84619CC}"/>
                </a:ext>
              </a:extLst>
            </p:cNvPr>
            <p:cNvSpPr txBox="1"/>
            <p:nvPr/>
          </p:nvSpPr>
          <p:spPr>
            <a:xfrm>
              <a:off x="2008709" y="2848926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Eficiencia Energética</a:t>
              </a:r>
            </a:p>
          </p:txBody>
        </p:sp>
        <p:sp>
          <p:nvSpPr>
            <p:cNvPr id="178" name="TextBox 28">
              <a:extLst>
                <a:ext uri="{FF2B5EF4-FFF2-40B4-BE49-F238E27FC236}">
                  <a16:creationId xmlns:a16="http://schemas.microsoft.com/office/drawing/2014/main" id="{B2026B28-6E51-41EB-9BB0-1DCD130DD5CB}"/>
                </a:ext>
              </a:extLst>
            </p:cNvPr>
            <p:cNvSpPr txBox="1"/>
            <p:nvPr/>
          </p:nvSpPr>
          <p:spPr>
            <a:xfrm>
              <a:off x="8140807" y="1959425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Soporte de Medios</a:t>
              </a:r>
            </a:p>
          </p:txBody>
        </p:sp>
        <p:sp>
          <p:nvSpPr>
            <p:cNvPr id="179" name="TextBox 29">
              <a:extLst>
                <a:ext uri="{FF2B5EF4-FFF2-40B4-BE49-F238E27FC236}">
                  <a16:creationId xmlns:a16="http://schemas.microsoft.com/office/drawing/2014/main" id="{35EF8D69-BF06-4B57-B8FE-0257548BF5DE}"/>
                </a:ext>
              </a:extLst>
            </p:cNvPr>
            <p:cNvSpPr txBox="1"/>
            <p:nvPr/>
          </p:nvSpPr>
          <p:spPr>
            <a:xfrm>
              <a:off x="8136184" y="3762079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lvl="0" algn="ctr"/>
              <a:r>
                <a:rPr lang="de-AT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Interfaz de Usuario</a:t>
              </a:r>
            </a:p>
          </p:txBody>
        </p:sp>
        <p:sp>
          <p:nvSpPr>
            <p:cNvPr id="180" name="TextBox 30">
              <a:extLst>
                <a:ext uri="{FF2B5EF4-FFF2-40B4-BE49-F238E27FC236}">
                  <a16:creationId xmlns:a16="http://schemas.microsoft.com/office/drawing/2014/main" id="{E76F57D3-AAE6-4A87-BF33-BA705D3BB379}"/>
                </a:ext>
              </a:extLst>
            </p:cNvPr>
            <p:cNvSpPr txBox="1"/>
            <p:nvPr/>
          </p:nvSpPr>
          <p:spPr>
            <a:xfrm>
              <a:off x="8131585" y="2840131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Facilidad de Uso</a:t>
              </a:r>
            </a:p>
          </p:txBody>
        </p:sp>
        <p:sp>
          <p:nvSpPr>
            <p:cNvPr id="181" name="TextBox 31">
              <a:extLst>
                <a:ext uri="{FF2B5EF4-FFF2-40B4-BE49-F238E27FC236}">
                  <a16:creationId xmlns:a16="http://schemas.microsoft.com/office/drawing/2014/main" id="{32A3BCF5-0AEA-45CE-8FCF-50AE2897C8C0}"/>
                </a:ext>
              </a:extLst>
            </p:cNvPr>
            <p:cNvSpPr txBox="1"/>
            <p:nvPr/>
          </p:nvSpPr>
          <p:spPr>
            <a:xfrm>
              <a:off x="1987389" y="4679757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Presupuesto</a:t>
              </a:r>
            </a:p>
            <a:p>
              <a:pPr algn="ctr"/>
              <a:endPara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182" name="TextBox 32">
              <a:extLst>
                <a:ext uri="{FF2B5EF4-FFF2-40B4-BE49-F238E27FC236}">
                  <a16:creationId xmlns:a16="http://schemas.microsoft.com/office/drawing/2014/main" id="{BAC3B2AE-9657-419A-95B3-E7C00335345C}"/>
                </a:ext>
              </a:extLst>
            </p:cNvPr>
            <p:cNvSpPr txBox="1"/>
            <p:nvPr/>
          </p:nvSpPr>
          <p:spPr>
            <a:xfrm>
              <a:off x="8161076" y="4679757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Seguridad</a:t>
              </a:r>
            </a:p>
          </p:txBody>
        </p:sp>
        <p:sp>
          <p:nvSpPr>
            <p:cNvPr id="183" name="TextBox 33">
              <a:extLst>
                <a:ext uri="{FF2B5EF4-FFF2-40B4-BE49-F238E27FC236}">
                  <a16:creationId xmlns:a16="http://schemas.microsoft.com/office/drawing/2014/main" id="{B8C3B096-66A5-4ADB-9E2A-7E0AB7BD1625}"/>
                </a:ext>
              </a:extLst>
            </p:cNvPr>
            <p:cNvSpPr txBox="1"/>
            <p:nvPr/>
          </p:nvSpPr>
          <p:spPr>
            <a:xfrm>
              <a:off x="2008709" y="1069924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Sostenibilidad</a:t>
              </a:r>
            </a:p>
          </p:txBody>
        </p:sp>
        <p:sp>
          <p:nvSpPr>
            <p:cNvPr id="184" name="TextBox 34">
              <a:extLst>
                <a:ext uri="{FF2B5EF4-FFF2-40B4-BE49-F238E27FC236}">
                  <a16:creationId xmlns:a16="http://schemas.microsoft.com/office/drawing/2014/main" id="{B8849629-E9F2-4872-8EBD-23870C26FD0B}"/>
                </a:ext>
              </a:extLst>
            </p:cNvPr>
            <p:cNvSpPr txBox="1"/>
            <p:nvPr/>
          </p:nvSpPr>
          <p:spPr>
            <a:xfrm>
              <a:off x="5074758" y="2855300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Fiabilidad</a:t>
              </a:r>
            </a:p>
            <a:p>
              <a:pPr algn="ctr"/>
              <a:endPara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746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6D08-F54F-405C-ADF9-F7F2FBC4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AL ELEGIR </a:t>
            </a:r>
            <a:r>
              <a:rPr lang="es-ES" dirty="0" err="1"/>
              <a:t>HTAD</a:t>
            </a:r>
            <a:r>
              <a:rPr lang="es-ES" dirty="0"/>
              <a:t>, HAY QUE CONSIDERAR…</a:t>
            </a:r>
            <a:endParaRPr lang="de-AT" dirty="0"/>
          </a:p>
        </p:txBody>
      </p:sp>
      <p:pic>
        <p:nvPicPr>
          <p:cNvPr id="17" name="Graphic 16" descr="Network">
            <a:extLst>
              <a:ext uri="{FF2B5EF4-FFF2-40B4-BE49-F238E27FC236}">
                <a16:creationId xmlns:a16="http://schemas.microsoft.com/office/drawing/2014/main" id="{A172B473-6984-4981-828C-0E2593E813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32396" y="4288709"/>
            <a:ext cx="1111409" cy="1111409"/>
          </a:xfrm>
          <a:prstGeom prst="rect">
            <a:avLst/>
          </a:prstGeom>
          <a:effectLst>
            <a:glow rad="889000">
              <a:srgbClr val="42AB3F">
                <a:alpha val="40000"/>
              </a:srgbClr>
            </a:glo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F37F6-ECBB-451E-8CA7-8876C52E0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95281" cy="4351338"/>
          </a:xfrm>
        </p:spPr>
        <p:txBody>
          <a:bodyPr>
            <a:normAutofit/>
          </a:bodyPr>
          <a:lstStyle/>
          <a:p>
            <a:r>
              <a:rPr lang="es-ES" b="1" dirty="0"/>
              <a:t>Interconectividad y compatibilidad</a:t>
            </a:r>
            <a:endParaRPr lang="sl-SI" b="1" dirty="0"/>
          </a:p>
          <a:p>
            <a:pPr lvl="1"/>
            <a:r>
              <a:rPr lang="es-ES" dirty="0"/>
              <a:t>¿Es compatible este dispositivo con otros dispositivos que ya utilizo?</a:t>
            </a:r>
          </a:p>
          <a:p>
            <a:pPr lvl="1"/>
            <a:r>
              <a:rPr lang="es-ES" dirty="0"/>
              <a:t>¿Necesito actualizaciones o sustituciones de algunas partes de dispositivos que ya uso?</a:t>
            </a:r>
            <a:endParaRPr lang="sl-SI" dirty="0"/>
          </a:p>
        </p:txBody>
      </p:sp>
      <p:grpSp>
        <p:nvGrpSpPr>
          <p:cNvPr id="365" name="Group 56">
            <a:extLst>
              <a:ext uri="{FF2B5EF4-FFF2-40B4-BE49-F238E27FC236}">
                <a16:creationId xmlns:a16="http://schemas.microsoft.com/office/drawing/2014/main" id="{2E50DB98-3F08-49A7-94FB-F97D3721FC1E}"/>
              </a:ext>
            </a:extLst>
          </p:cNvPr>
          <p:cNvGrpSpPr/>
          <p:nvPr/>
        </p:nvGrpSpPr>
        <p:grpSpPr>
          <a:xfrm>
            <a:off x="5559140" y="1535875"/>
            <a:ext cx="6397245" cy="4745650"/>
            <a:chOff x="5559140" y="1535875"/>
            <a:chExt cx="6397245" cy="4745650"/>
          </a:xfrm>
        </p:grpSpPr>
        <p:grpSp>
          <p:nvGrpSpPr>
            <p:cNvPr id="382" name="Group 35">
              <a:extLst>
                <a:ext uri="{FF2B5EF4-FFF2-40B4-BE49-F238E27FC236}">
                  <a16:creationId xmlns:a16="http://schemas.microsoft.com/office/drawing/2014/main" id="{0FC9F60E-A289-4A6C-9D6C-30A44A6EC3CD}"/>
                </a:ext>
              </a:extLst>
            </p:cNvPr>
            <p:cNvGrpSpPr/>
            <p:nvPr/>
          </p:nvGrpSpPr>
          <p:grpSpPr>
            <a:xfrm>
              <a:off x="5559140" y="1596573"/>
              <a:ext cx="6397245" cy="4684952"/>
              <a:chOff x="5559140" y="1596573"/>
              <a:chExt cx="6397245" cy="4684952"/>
            </a:xfrm>
          </p:grpSpPr>
          <p:pic>
            <p:nvPicPr>
              <p:cNvPr id="384" name="Graphic 4" descr="Leaf">
                <a:extLst>
                  <a:ext uri="{FF2B5EF4-FFF2-40B4-BE49-F238E27FC236}">
                    <a16:creationId xmlns:a16="http://schemas.microsoft.com/office/drawing/2014/main" id="{1482B743-76C9-49E8-8F96-7ACB94ECC6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677406" y="1611634"/>
                <a:ext cx="1176958" cy="1176958"/>
              </a:xfrm>
              <a:prstGeom prst="rect">
                <a:avLst/>
              </a:prstGeom>
            </p:spPr>
          </p:pic>
          <p:pic>
            <p:nvPicPr>
              <p:cNvPr id="385" name="Graphic 5" descr="Full battery">
                <a:extLst>
                  <a:ext uri="{FF2B5EF4-FFF2-40B4-BE49-F238E27FC236}">
                    <a16:creationId xmlns:a16="http://schemas.microsoft.com/office/drawing/2014/main" id="{327B1BF6-8F95-4A84-A7A7-9DE7B99F8C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559140" y="3313512"/>
                <a:ext cx="1263148" cy="1263148"/>
              </a:xfrm>
              <a:prstGeom prst="rect">
                <a:avLst/>
              </a:prstGeom>
            </p:spPr>
          </p:pic>
          <p:pic>
            <p:nvPicPr>
              <p:cNvPr id="386" name="Graphic 6">
                <a:extLst>
                  <a:ext uri="{FF2B5EF4-FFF2-40B4-BE49-F238E27FC236}">
                    <a16:creationId xmlns:a16="http://schemas.microsoft.com/office/drawing/2014/main" id="{B19C96C6-2F81-4304-972E-9924EB633A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7465333" y="2538495"/>
                <a:ext cx="1085532" cy="1085532"/>
              </a:xfrm>
              <a:prstGeom prst="rect">
                <a:avLst/>
              </a:prstGeom>
            </p:spPr>
          </p:pic>
          <p:pic>
            <p:nvPicPr>
              <p:cNvPr id="387" name="Graphic 7" descr="Music">
                <a:extLst>
                  <a:ext uri="{FF2B5EF4-FFF2-40B4-BE49-F238E27FC236}">
                    <a16:creationId xmlns:a16="http://schemas.microsoft.com/office/drawing/2014/main" id="{F611262B-7651-48DC-8AAD-7D853EBDDC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0820124" y="2548716"/>
                <a:ext cx="1040479" cy="1040479"/>
              </a:xfrm>
              <a:prstGeom prst="rect">
                <a:avLst/>
              </a:prstGeom>
            </p:spPr>
          </p:pic>
          <p:pic>
            <p:nvPicPr>
              <p:cNvPr id="388" name="Graphic 8" descr="Cursor">
                <a:extLst>
                  <a:ext uri="{FF2B5EF4-FFF2-40B4-BE49-F238E27FC236}">
                    <a16:creationId xmlns:a16="http://schemas.microsoft.com/office/drawing/2014/main" id="{AE6EF7FC-C004-4545-9143-BC65E22265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0915906" y="4272229"/>
                <a:ext cx="1040479" cy="1040479"/>
              </a:xfrm>
              <a:prstGeom prst="rect">
                <a:avLst/>
              </a:prstGeom>
            </p:spPr>
          </p:pic>
          <p:pic>
            <p:nvPicPr>
              <p:cNvPr id="389" name="Graphic 9" descr="Venn diagram">
                <a:extLst>
                  <a:ext uri="{FF2B5EF4-FFF2-40B4-BE49-F238E27FC236}">
                    <a16:creationId xmlns:a16="http://schemas.microsoft.com/office/drawing/2014/main" id="{1D42D7B1-3C8B-4DF3-9A3B-01B5C87028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6338551" y="2454287"/>
                <a:ext cx="1176958" cy="1176958"/>
              </a:xfrm>
              <a:prstGeom prst="rect">
                <a:avLst/>
              </a:prstGeom>
            </p:spPr>
          </p:pic>
          <p:pic>
            <p:nvPicPr>
              <p:cNvPr id="390" name="Graphic 10" descr="Open hand with plant">
                <a:extLst>
                  <a:ext uri="{FF2B5EF4-FFF2-40B4-BE49-F238E27FC236}">
                    <a16:creationId xmlns:a16="http://schemas.microsoft.com/office/drawing/2014/main" id="{F7FC163B-CC7F-4B69-8875-7C2C71E209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8211774" y="4892549"/>
                <a:ext cx="1388976" cy="1388976"/>
              </a:xfrm>
              <a:prstGeom prst="rect">
                <a:avLst/>
              </a:prstGeom>
            </p:spPr>
          </p:pic>
          <p:pic>
            <p:nvPicPr>
              <p:cNvPr id="391" name="Graphic 11" descr="Wrench">
                <a:extLst>
                  <a:ext uri="{FF2B5EF4-FFF2-40B4-BE49-F238E27FC236}">
                    <a16:creationId xmlns:a16="http://schemas.microsoft.com/office/drawing/2014/main" id="{0AF9DE0C-910E-4DA9-BC19-9E1902B6B2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 rot="5400000">
                <a:off x="8686884" y="3352018"/>
                <a:ext cx="1021058" cy="1021058"/>
              </a:xfrm>
              <a:prstGeom prst="rect">
                <a:avLst/>
              </a:prstGeom>
            </p:spPr>
          </p:pic>
          <p:pic>
            <p:nvPicPr>
              <p:cNvPr id="392" name="Graphic 12" descr="Piggy Bank">
                <a:extLst>
                  <a:ext uri="{FF2B5EF4-FFF2-40B4-BE49-F238E27FC236}">
                    <a16:creationId xmlns:a16="http://schemas.microsoft.com/office/drawing/2014/main" id="{756B57C8-4DE3-428B-B775-1CFDD554B7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5578554" y="5078383"/>
                <a:ext cx="1135192" cy="1135192"/>
              </a:xfrm>
              <a:prstGeom prst="rect">
                <a:avLst/>
              </a:prstGeom>
            </p:spPr>
          </p:pic>
          <p:pic>
            <p:nvPicPr>
              <p:cNvPr id="393" name="Graphic 14" descr="Lock">
                <a:extLst>
                  <a:ext uri="{FF2B5EF4-FFF2-40B4-BE49-F238E27FC236}">
                    <a16:creationId xmlns:a16="http://schemas.microsoft.com/office/drawing/2014/main" id="{07A0DBC6-A559-4A1C-850D-A8D05B710E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9676765" y="5090502"/>
                <a:ext cx="1040479" cy="1040479"/>
              </a:xfrm>
              <a:prstGeom prst="rect">
                <a:avLst/>
              </a:prstGeom>
            </p:spPr>
          </p:pic>
          <p:pic>
            <p:nvPicPr>
              <p:cNvPr id="394" name="Graphic 15" descr="Puzzle pieces">
                <a:extLst>
                  <a:ext uri="{FF2B5EF4-FFF2-40B4-BE49-F238E27FC236}">
                    <a16:creationId xmlns:a16="http://schemas.microsoft.com/office/drawing/2014/main" id="{5F43E23E-7C9E-4575-8A64-125E004009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7693867" y="4068962"/>
                <a:ext cx="1226084" cy="1226084"/>
              </a:xfrm>
              <a:prstGeom prst="rect">
                <a:avLst/>
              </a:prstGeom>
            </p:spPr>
          </p:pic>
          <p:pic>
            <p:nvPicPr>
              <p:cNvPr id="395" name="Graphic 16" descr="Network">
                <a:extLst>
                  <a:ext uri="{FF2B5EF4-FFF2-40B4-BE49-F238E27FC236}">
                    <a16:creationId xmlns:a16="http://schemas.microsoft.com/office/drawing/2014/main" id="{58DA4DCC-FDD2-4818-A9B1-5AEE15D273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6531206" y="4285573"/>
                <a:ext cx="1111409" cy="1111409"/>
              </a:xfrm>
              <a:prstGeom prst="rect">
                <a:avLst/>
              </a:prstGeom>
            </p:spPr>
          </p:pic>
          <p:pic>
            <p:nvPicPr>
              <p:cNvPr id="396" name="Graphic 17" descr="Heart">
                <a:extLst>
                  <a:ext uri="{FF2B5EF4-FFF2-40B4-BE49-F238E27FC236}">
                    <a16:creationId xmlns:a16="http://schemas.microsoft.com/office/drawing/2014/main" id="{9CEB1CEA-4157-42C3-AD0B-DC584889BA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p:blipFill>
            <p:spPr>
              <a:xfrm>
                <a:off x="9808065" y="3416285"/>
                <a:ext cx="1111409" cy="1111409"/>
              </a:xfrm>
              <a:prstGeom prst="rect">
                <a:avLst/>
              </a:prstGeom>
            </p:spPr>
          </p:pic>
          <p:pic>
            <p:nvPicPr>
              <p:cNvPr id="397" name="Graphic 18" descr="Suitcase">
                <a:extLst>
                  <a:ext uri="{FF2B5EF4-FFF2-40B4-BE49-F238E27FC236}">
                    <a16:creationId xmlns:a16="http://schemas.microsoft.com/office/drawing/2014/main" id="{ECE288DA-0257-4414-981C-576878462C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p:blipFill>
            <p:spPr>
              <a:xfrm>
                <a:off x="9850097" y="1596573"/>
                <a:ext cx="1165726" cy="1165726"/>
              </a:xfrm>
              <a:prstGeom prst="rect">
                <a:avLst/>
              </a:prstGeom>
            </p:spPr>
          </p:pic>
        </p:grpSp>
        <p:pic>
          <p:nvPicPr>
            <p:cNvPr id="383" name="Graphic 55" descr="Stream">
              <a:extLst>
                <a:ext uri="{FF2B5EF4-FFF2-40B4-BE49-F238E27FC236}">
                  <a16:creationId xmlns:a16="http://schemas.microsoft.com/office/drawing/2014/main" id="{B59B1383-9901-49A4-B0D7-1AAA213CD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8073569" y="1535875"/>
              <a:ext cx="1254734" cy="1254734"/>
            </a:xfrm>
            <a:prstGeom prst="rect">
              <a:avLst/>
            </a:prstGeom>
          </p:spPr>
        </p:pic>
      </p:grpSp>
      <p:grpSp>
        <p:nvGrpSpPr>
          <p:cNvPr id="366" name="Group 19">
            <a:extLst>
              <a:ext uri="{FF2B5EF4-FFF2-40B4-BE49-F238E27FC236}">
                <a16:creationId xmlns:a16="http://schemas.microsoft.com/office/drawing/2014/main" id="{D3820F6E-10F0-4D1F-8FD6-1ED8351387EC}"/>
              </a:ext>
            </a:extLst>
          </p:cNvPr>
          <p:cNvGrpSpPr/>
          <p:nvPr/>
        </p:nvGrpSpPr>
        <p:grpSpPr>
          <a:xfrm>
            <a:off x="5431517" y="1796433"/>
            <a:ext cx="6389293" cy="4320000"/>
            <a:chOff x="1987389" y="1054755"/>
            <a:chExt cx="9233687" cy="4533790"/>
          </a:xfrm>
        </p:grpSpPr>
        <p:sp>
          <p:nvSpPr>
            <p:cNvPr id="367" name="TextBox 20">
              <a:extLst>
                <a:ext uri="{FF2B5EF4-FFF2-40B4-BE49-F238E27FC236}">
                  <a16:creationId xmlns:a16="http://schemas.microsoft.com/office/drawing/2014/main" id="{E9F9005F-24A0-412C-8372-F01AE458375F}"/>
                </a:ext>
              </a:extLst>
            </p:cNvPr>
            <p:cNvSpPr txBox="1"/>
            <p:nvPr/>
          </p:nvSpPr>
          <p:spPr>
            <a:xfrm>
              <a:off x="5064098" y="1069924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Conectividad</a:t>
              </a:r>
            </a:p>
          </p:txBody>
        </p:sp>
        <p:sp>
          <p:nvSpPr>
            <p:cNvPr id="368" name="TextBox 21">
              <a:extLst>
                <a:ext uri="{FF2B5EF4-FFF2-40B4-BE49-F238E27FC236}">
                  <a16:creationId xmlns:a16="http://schemas.microsoft.com/office/drawing/2014/main" id="{2A86E2C2-23E7-4FAB-8D77-BD63924525FF}"/>
                </a:ext>
              </a:extLst>
            </p:cNvPr>
            <p:cNvSpPr txBox="1"/>
            <p:nvPr/>
          </p:nvSpPr>
          <p:spPr>
            <a:xfrm>
              <a:off x="5047389" y="3749060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s-E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Capacidad de Expansión</a:t>
              </a:r>
              <a:endPara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369" name="TextBox 22">
              <a:extLst>
                <a:ext uri="{FF2B5EF4-FFF2-40B4-BE49-F238E27FC236}">
                  <a16:creationId xmlns:a16="http://schemas.microsoft.com/office/drawing/2014/main" id="{8E49710A-D848-473B-8CA1-44E94C926C04}"/>
                </a:ext>
              </a:extLst>
            </p:cNvPr>
            <p:cNvSpPr txBox="1"/>
            <p:nvPr/>
          </p:nvSpPr>
          <p:spPr>
            <a:xfrm>
              <a:off x="2008709" y="3774158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Inter-conectividad</a:t>
              </a:r>
            </a:p>
          </p:txBody>
        </p:sp>
        <p:sp>
          <p:nvSpPr>
            <p:cNvPr id="370" name="TextBox 23">
              <a:extLst>
                <a:ext uri="{FF2B5EF4-FFF2-40B4-BE49-F238E27FC236}">
                  <a16:creationId xmlns:a16="http://schemas.microsoft.com/office/drawing/2014/main" id="{78348405-6E26-4256-B385-E320499A1DE5}"/>
                </a:ext>
              </a:extLst>
            </p:cNvPr>
            <p:cNvSpPr txBox="1"/>
            <p:nvPr/>
          </p:nvSpPr>
          <p:spPr>
            <a:xfrm>
              <a:off x="8107390" y="1054755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Portabilidad</a:t>
              </a:r>
            </a:p>
          </p:txBody>
        </p:sp>
        <p:sp>
          <p:nvSpPr>
            <p:cNvPr id="371" name="TextBox 24">
              <a:extLst>
                <a:ext uri="{FF2B5EF4-FFF2-40B4-BE49-F238E27FC236}">
                  <a16:creationId xmlns:a16="http://schemas.microsoft.com/office/drawing/2014/main" id="{B1D26506-1052-4247-B4AC-12D90F71D613}"/>
                </a:ext>
              </a:extLst>
            </p:cNvPr>
            <p:cNvSpPr txBox="1"/>
            <p:nvPr/>
          </p:nvSpPr>
          <p:spPr>
            <a:xfrm>
              <a:off x="2020806" y="1959425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Funcionalidad múltiple</a:t>
              </a:r>
            </a:p>
          </p:txBody>
        </p:sp>
        <p:sp>
          <p:nvSpPr>
            <p:cNvPr id="372" name="TextBox 25">
              <a:extLst>
                <a:ext uri="{FF2B5EF4-FFF2-40B4-BE49-F238E27FC236}">
                  <a16:creationId xmlns:a16="http://schemas.microsoft.com/office/drawing/2014/main" id="{ECF47846-E448-45DB-A00F-D6FFFAD92E18}"/>
                </a:ext>
              </a:extLst>
            </p:cNvPr>
            <p:cNvSpPr txBox="1"/>
            <p:nvPr/>
          </p:nvSpPr>
          <p:spPr>
            <a:xfrm>
              <a:off x="5064098" y="4688545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Impacto Ambiental</a:t>
              </a:r>
            </a:p>
          </p:txBody>
        </p:sp>
        <p:sp>
          <p:nvSpPr>
            <p:cNvPr id="373" name="TextBox 26">
              <a:extLst>
                <a:ext uri="{FF2B5EF4-FFF2-40B4-BE49-F238E27FC236}">
                  <a16:creationId xmlns:a16="http://schemas.microsoft.com/office/drawing/2014/main" id="{0F7B33F2-65D3-458F-B435-AC8063EAC621}"/>
                </a:ext>
              </a:extLst>
            </p:cNvPr>
            <p:cNvSpPr txBox="1"/>
            <p:nvPr/>
          </p:nvSpPr>
          <p:spPr>
            <a:xfrm>
              <a:off x="5046738" y="2080780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s-E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Almacenamiento</a:t>
              </a:r>
              <a:endPara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374" name="TextBox 27">
              <a:extLst>
                <a:ext uri="{FF2B5EF4-FFF2-40B4-BE49-F238E27FC236}">
                  <a16:creationId xmlns:a16="http://schemas.microsoft.com/office/drawing/2014/main" id="{2AD37F8B-BD10-4C00-AB1E-7BC734213B86}"/>
                </a:ext>
              </a:extLst>
            </p:cNvPr>
            <p:cNvSpPr txBox="1"/>
            <p:nvPr/>
          </p:nvSpPr>
          <p:spPr>
            <a:xfrm>
              <a:off x="2008709" y="2848926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Eficiencia Energética</a:t>
              </a:r>
            </a:p>
          </p:txBody>
        </p:sp>
        <p:sp>
          <p:nvSpPr>
            <p:cNvPr id="375" name="TextBox 28">
              <a:extLst>
                <a:ext uri="{FF2B5EF4-FFF2-40B4-BE49-F238E27FC236}">
                  <a16:creationId xmlns:a16="http://schemas.microsoft.com/office/drawing/2014/main" id="{D53324F9-3293-489A-B687-9931B77742A8}"/>
                </a:ext>
              </a:extLst>
            </p:cNvPr>
            <p:cNvSpPr txBox="1"/>
            <p:nvPr/>
          </p:nvSpPr>
          <p:spPr>
            <a:xfrm>
              <a:off x="8140807" y="1959425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Soporte de Medios</a:t>
              </a:r>
            </a:p>
          </p:txBody>
        </p:sp>
        <p:sp>
          <p:nvSpPr>
            <p:cNvPr id="376" name="TextBox 29">
              <a:extLst>
                <a:ext uri="{FF2B5EF4-FFF2-40B4-BE49-F238E27FC236}">
                  <a16:creationId xmlns:a16="http://schemas.microsoft.com/office/drawing/2014/main" id="{98165D88-DC8D-4BED-8929-6B0E44E07E46}"/>
                </a:ext>
              </a:extLst>
            </p:cNvPr>
            <p:cNvSpPr txBox="1"/>
            <p:nvPr/>
          </p:nvSpPr>
          <p:spPr>
            <a:xfrm>
              <a:off x="8136184" y="3762079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Interfaz de Usuario</a:t>
              </a:r>
            </a:p>
          </p:txBody>
        </p:sp>
        <p:sp>
          <p:nvSpPr>
            <p:cNvPr id="377" name="TextBox 30">
              <a:extLst>
                <a:ext uri="{FF2B5EF4-FFF2-40B4-BE49-F238E27FC236}">
                  <a16:creationId xmlns:a16="http://schemas.microsoft.com/office/drawing/2014/main" id="{91587D17-9269-4C72-A476-2ACCC7B9B856}"/>
                </a:ext>
              </a:extLst>
            </p:cNvPr>
            <p:cNvSpPr txBox="1"/>
            <p:nvPr/>
          </p:nvSpPr>
          <p:spPr>
            <a:xfrm>
              <a:off x="8131585" y="2840131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Facilidad de Uso</a:t>
              </a:r>
            </a:p>
          </p:txBody>
        </p:sp>
        <p:sp>
          <p:nvSpPr>
            <p:cNvPr id="378" name="TextBox 31">
              <a:extLst>
                <a:ext uri="{FF2B5EF4-FFF2-40B4-BE49-F238E27FC236}">
                  <a16:creationId xmlns:a16="http://schemas.microsoft.com/office/drawing/2014/main" id="{5C748EC2-E70A-428E-BC55-265180EE29C7}"/>
                </a:ext>
              </a:extLst>
            </p:cNvPr>
            <p:cNvSpPr txBox="1"/>
            <p:nvPr/>
          </p:nvSpPr>
          <p:spPr>
            <a:xfrm>
              <a:off x="1987389" y="4679757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Presupuesto</a:t>
              </a:r>
            </a:p>
          </p:txBody>
        </p:sp>
        <p:sp>
          <p:nvSpPr>
            <p:cNvPr id="379" name="TextBox 32">
              <a:extLst>
                <a:ext uri="{FF2B5EF4-FFF2-40B4-BE49-F238E27FC236}">
                  <a16:creationId xmlns:a16="http://schemas.microsoft.com/office/drawing/2014/main" id="{F2D64CFE-449C-469F-9369-8E9649BA524C}"/>
                </a:ext>
              </a:extLst>
            </p:cNvPr>
            <p:cNvSpPr txBox="1"/>
            <p:nvPr/>
          </p:nvSpPr>
          <p:spPr>
            <a:xfrm>
              <a:off x="8161076" y="4679757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Seguridad</a:t>
              </a:r>
            </a:p>
          </p:txBody>
        </p:sp>
        <p:sp>
          <p:nvSpPr>
            <p:cNvPr id="380" name="TextBox 33">
              <a:extLst>
                <a:ext uri="{FF2B5EF4-FFF2-40B4-BE49-F238E27FC236}">
                  <a16:creationId xmlns:a16="http://schemas.microsoft.com/office/drawing/2014/main" id="{14B0EB15-2693-456D-AFB9-08854BEB684C}"/>
                </a:ext>
              </a:extLst>
            </p:cNvPr>
            <p:cNvSpPr txBox="1"/>
            <p:nvPr/>
          </p:nvSpPr>
          <p:spPr>
            <a:xfrm>
              <a:off x="2008709" y="1069924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Sostenibilidad</a:t>
              </a:r>
            </a:p>
          </p:txBody>
        </p:sp>
        <p:sp>
          <p:nvSpPr>
            <p:cNvPr id="381" name="TextBox 34">
              <a:extLst>
                <a:ext uri="{FF2B5EF4-FFF2-40B4-BE49-F238E27FC236}">
                  <a16:creationId xmlns:a16="http://schemas.microsoft.com/office/drawing/2014/main" id="{20C7B3C6-F85A-4AF3-BDC1-ED6407239173}"/>
                </a:ext>
              </a:extLst>
            </p:cNvPr>
            <p:cNvSpPr txBox="1"/>
            <p:nvPr/>
          </p:nvSpPr>
          <p:spPr>
            <a:xfrm>
              <a:off x="5074758" y="2855300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Fiabilidad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884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6D08-F54F-405C-ADF9-F7F2FBC4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AL ELEGIR </a:t>
            </a:r>
            <a:r>
              <a:rPr lang="es-ES" dirty="0" err="1"/>
              <a:t>HTAD</a:t>
            </a:r>
            <a:r>
              <a:rPr lang="es-ES" dirty="0"/>
              <a:t>, HAY QUE CONSIDERAR…</a:t>
            </a:r>
            <a:endParaRPr lang="de-AT" dirty="0"/>
          </a:p>
        </p:txBody>
      </p:sp>
      <p:pic>
        <p:nvPicPr>
          <p:cNvPr id="10" name="Graphic 9" descr="Venn diagram">
            <a:extLst>
              <a:ext uri="{FF2B5EF4-FFF2-40B4-BE49-F238E27FC236}">
                <a16:creationId xmlns:a16="http://schemas.microsoft.com/office/drawing/2014/main" id="{B87FB1CC-3B00-4042-910E-B7CFD8ED17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38551" y="2454287"/>
            <a:ext cx="1176958" cy="1176958"/>
          </a:xfrm>
          <a:prstGeom prst="rect">
            <a:avLst/>
          </a:prstGeom>
          <a:effectLst>
            <a:glow rad="889000">
              <a:srgbClr val="42AB3F">
                <a:alpha val="40000"/>
              </a:srgbClr>
            </a:glo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F37F6-ECBB-451E-8CA7-8876C52E0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95281" cy="4351338"/>
          </a:xfrm>
        </p:spPr>
        <p:txBody>
          <a:bodyPr>
            <a:normAutofit/>
          </a:bodyPr>
          <a:lstStyle/>
          <a:p>
            <a:r>
              <a:rPr lang="es-ES" b="1" dirty="0"/>
              <a:t>Funcionalidad Múltiple</a:t>
            </a:r>
            <a:endParaRPr lang="sl-SI" b="1" dirty="0"/>
          </a:p>
          <a:p>
            <a:pPr lvl="1"/>
            <a:r>
              <a:rPr lang="es-ES" dirty="0"/>
              <a:t>¿Puede este dispositivo desempeñar múltiples funciones?</a:t>
            </a:r>
          </a:p>
          <a:p>
            <a:pPr lvl="1"/>
            <a:r>
              <a:rPr lang="es-ES" dirty="0"/>
              <a:t>Si es así ¿disminuye los costes, espacio, tiempo y esfuerzo al reducir los dispositivos que necesito?</a:t>
            </a:r>
            <a:endParaRPr lang="sl-SI" dirty="0"/>
          </a:p>
        </p:txBody>
      </p:sp>
      <p:grpSp>
        <p:nvGrpSpPr>
          <p:cNvPr id="93" name="Group 56">
            <a:extLst>
              <a:ext uri="{FF2B5EF4-FFF2-40B4-BE49-F238E27FC236}">
                <a16:creationId xmlns:a16="http://schemas.microsoft.com/office/drawing/2014/main" id="{23F9E748-D519-4902-ABF3-B872835D7C81}"/>
              </a:ext>
            </a:extLst>
          </p:cNvPr>
          <p:cNvGrpSpPr/>
          <p:nvPr/>
        </p:nvGrpSpPr>
        <p:grpSpPr>
          <a:xfrm>
            <a:off x="5559140" y="1535875"/>
            <a:ext cx="6397245" cy="4745650"/>
            <a:chOff x="5559140" y="1535875"/>
            <a:chExt cx="6397245" cy="4745650"/>
          </a:xfrm>
        </p:grpSpPr>
        <p:grpSp>
          <p:nvGrpSpPr>
            <p:cNvPr id="110" name="Group 35">
              <a:extLst>
                <a:ext uri="{FF2B5EF4-FFF2-40B4-BE49-F238E27FC236}">
                  <a16:creationId xmlns:a16="http://schemas.microsoft.com/office/drawing/2014/main" id="{A0CB7460-622C-4E77-91D5-1053AD707DA7}"/>
                </a:ext>
              </a:extLst>
            </p:cNvPr>
            <p:cNvGrpSpPr/>
            <p:nvPr/>
          </p:nvGrpSpPr>
          <p:grpSpPr>
            <a:xfrm>
              <a:off x="5559140" y="1596573"/>
              <a:ext cx="6397245" cy="4684952"/>
              <a:chOff x="5559140" y="1596573"/>
              <a:chExt cx="6397245" cy="4684952"/>
            </a:xfrm>
          </p:grpSpPr>
          <p:pic>
            <p:nvPicPr>
              <p:cNvPr id="112" name="Graphic 4" descr="Leaf">
                <a:extLst>
                  <a:ext uri="{FF2B5EF4-FFF2-40B4-BE49-F238E27FC236}">
                    <a16:creationId xmlns:a16="http://schemas.microsoft.com/office/drawing/2014/main" id="{618EDA48-1B97-42E1-835D-7066FD6E48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677406" y="1611634"/>
                <a:ext cx="1176958" cy="1176958"/>
              </a:xfrm>
              <a:prstGeom prst="rect">
                <a:avLst/>
              </a:prstGeom>
            </p:spPr>
          </p:pic>
          <p:pic>
            <p:nvPicPr>
              <p:cNvPr id="113" name="Graphic 5" descr="Full battery">
                <a:extLst>
                  <a:ext uri="{FF2B5EF4-FFF2-40B4-BE49-F238E27FC236}">
                    <a16:creationId xmlns:a16="http://schemas.microsoft.com/office/drawing/2014/main" id="{9C1477B8-11AA-4AAF-B587-09D7363681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559140" y="3313512"/>
                <a:ext cx="1263148" cy="1263148"/>
              </a:xfrm>
              <a:prstGeom prst="rect">
                <a:avLst/>
              </a:prstGeom>
            </p:spPr>
          </p:pic>
          <p:pic>
            <p:nvPicPr>
              <p:cNvPr id="114" name="Graphic 6">
                <a:extLst>
                  <a:ext uri="{FF2B5EF4-FFF2-40B4-BE49-F238E27FC236}">
                    <a16:creationId xmlns:a16="http://schemas.microsoft.com/office/drawing/2014/main" id="{E7961F5B-9557-4D9F-914C-51054ADA5E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7465333" y="2538495"/>
                <a:ext cx="1085532" cy="1085532"/>
              </a:xfrm>
              <a:prstGeom prst="rect">
                <a:avLst/>
              </a:prstGeom>
            </p:spPr>
          </p:pic>
          <p:pic>
            <p:nvPicPr>
              <p:cNvPr id="115" name="Graphic 7" descr="Music">
                <a:extLst>
                  <a:ext uri="{FF2B5EF4-FFF2-40B4-BE49-F238E27FC236}">
                    <a16:creationId xmlns:a16="http://schemas.microsoft.com/office/drawing/2014/main" id="{7591A251-6BDC-465F-82B8-555E063DB3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0820124" y="2548716"/>
                <a:ext cx="1040479" cy="1040479"/>
              </a:xfrm>
              <a:prstGeom prst="rect">
                <a:avLst/>
              </a:prstGeom>
            </p:spPr>
          </p:pic>
          <p:pic>
            <p:nvPicPr>
              <p:cNvPr id="116" name="Graphic 8" descr="Cursor">
                <a:extLst>
                  <a:ext uri="{FF2B5EF4-FFF2-40B4-BE49-F238E27FC236}">
                    <a16:creationId xmlns:a16="http://schemas.microsoft.com/office/drawing/2014/main" id="{6221D34E-5E82-4277-AB74-4C8084EFAC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0915906" y="4272229"/>
                <a:ext cx="1040479" cy="1040479"/>
              </a:xfrm>
              <a:prstGeom prst="rect">
                <a:avLst/>
              </a:prstGeom>
            </p:spPr>
          </p:pic>
          <p:pic>
            <p:nvPicPr>
              <p:cNvPr id="117" name="Graphic 9" descr="Venn diagram">
                <a:extLst>
                  <a:ext uri="{FF2B5EF4-FFF2-40B4-BE49-F238E27FC236}">
                    <a16:creationId xmlns:a16="http://schemas.microsoft.com/office/drawing/2014/main" id="{4A439329-5BF0-4FA4-91F6-80AB98212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6338551" y="2454287"/>
                <a:ext cx="1176958" cy="1176958"/>
              </a:xfrm>
              <a:prstGeom prst="rect">
                <a:avLst/>
              </a:prstGeom>
            </p:spPr>
          </p:pic>
          <p:pic>
            <p:nvPicPr>
              <p:cNvPr id="118" name="Graphic 10" descr="Open hand with plant">
                <a:extLst>
                  <a:ext uri="{FF2B5EF4-FFF2-40B4-BE49-F238E27FC236}">
                    <a16:creationId xmlns:a16="http://schemas.microsoft.com/office/drawing/2014/main" id="{945A0BCB-3BF6-4D68-B88C-936B46158B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8211774" y="4892549"/>
                <a:ext cx="1388976" cy="1388976"/>
              </a:xfrm>
              <a:prstGeom prst="rect">
                <a:avLst/>
              </a:prstGeom>
            </p:spPr>
          </p:pic>
          <p:pic>
            <p:nvPicPr>
              <p:cNvPr id="119" name="Graphic 11" descr="Wrench">
                <a:extLst>
                  <a:ext uri="{FF2B5EF4-FFF2-40B4-BE49-F238E27FC236}">
                    <a16:creationId xmlns:a16="http://schemas.microsoft.com/office/drawing/2014/main" id="{C10C7EB3-F484-422A-9BD8-7F7098EB6A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 rot="5400000">
                <a:off x="8686884" y="3352018"/>
                <a:ext cx="1021058" cy="1021058"/>
              </a:xfrm>
              <a:prstGeom prst="rect">
                <a:avLst/>
              </a:prstGeom>
            </p:spPr>
          </p:pic>
          <p:pic>
            <p:nvPicPr>
              <p:cNvPr id="120" name="Graphic 12" descr="Piggy Bank">
                <a:extLst>
                  <a:ext uri="{FF2B5EF4-FFF2-40B4-BE49-F238E27FC236}">
                    <a16:creationId xmlns:a16="http://schemas.microsoft.com/office/drawing/2014/main" id="{0CD08A7F-1114-456B-819F-D541753D72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5578554" y="5078383"/>
                <a:ext cx="1135192" cy="1135192"/>
              </a:xfrm>
              <a:prstGeom prst="rect">
                <a:avLst/>
              </a:prstGeom>
            </p:spPr>
          </p:pic>
          <p:pic>
            <p:nvPicPr>
              <p:cNvPr id="121" name="Graphic 14" descr="Lock">
                <a:extLst>
                  <a:ext uri="{FF2B5EF4-FFF2-40B4-BE49-F238E27FC236}">
                    <a16:creationId xmlns:a16="http://schemas.microsoft.com/office/drawing/2014/main" id="{5CB0B0C2-CE23-472C-8F26-A4CE6C5AF3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9676765" y="5090502"/>
                <a:ext cx="1040479" cy="1040479"/>
              </a:xfrm>
              <a:prstGeom prst="rect">
                <a:avLst/>
              </a:prstGeom>
            </p:spPr>
          </p:pic>
          <p:pic>
            <p:nvPicPr>
              <p:cNvPr id="122" name="Graphic 15" descr="Puzzle pieces">
                <a:extLst>
                  <a:ext uri="{FF2B5EF4-FFF2-40B4-BE49-F238E27FC236}">
                    <a16:creationId xmlns:a16="http://schemas.microsoft.com/office/drawing/2014/main" id="{009029D1-A170-4E01-B821-CE8E6913F0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7693867" y="4068962"/>
                <a:ext cx="1226084" cy="1226084"/>
              </a:xfrm>
              <a:prstGeom prst="rect">
                <a:avLst/>
              </a:prstGeom>
            </p:spPr>
          </p:pic>
          <p:pic>
            <p:nvPicPr>
              <p:cNvPr id="123" name="Graphic 16" descr="Network">
                <a:extLst>
                  <a:ext uri="{FF2B5EF4-FFF2-40B4-BE49-F238E27FC236}">
                    <a16:creationId xmlns:a16="http://schemas.microsoft.com/office/drawing/2014/main" id="{5D788E79-289B-4F69-BC48-ADF2DA1A58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6531206" y="4285573"/>
                <a:ext cx="1111409" cy="1111409"/>
              </a:xfrm>
              <a:prstGeom prst="rect">
                <a:avLst/>
              </a:prstGeom>
            </p:spPr>
          </p:pic>
          <p:pic>
            <p:nvPicPr>
              <p:cNvPr id="124" name="Graphic 17" descr="Heart">
                <a:extLst>
                  <a:ext uri="{FF2B5EF4-FFF2-40B4-BE49-F238E27FC236}">
                    <a16:creationId xmlns:a16="http://schemas.microsoft.com/office/drawing/2014/main" id="{A0659A99-9140-4D94-B7F9-59F2EFE7BE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p:blipFill>
            <p:spPr>
              <a:xfrm>
                <a:off x="9808065" y="3416285"/>
                <a:ext cx="1111409" cy="1111409"/>
              </a:xfrm>
              <a:prstGeom prst="rect">
                <a:avLst/>
              </a:prstGeom>
            </p:spPr>
          </p:pic>
          <p:pic>
            <p:nvPicPr>
              <p:cNvPr id="125" name="Graphic 18" descr="Suitcase">
                <a:extLst>
                  <a:ext uri="{FF2B5EF4-FFF2-40B4-BE49-F238E27FC236}">
                    <a16:creationId xmlns:a16="http://schemas.microsoft.com/office/drawing/2014/main" id="{EB793495-BFCD-4BC1-B11D-F3B6D8DF2C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p:blipFill>
            <p:spPr>
              <a:xfrm>
                <a:off x="9850097" y="1596573"/>
                <a:ext cx="1165726" cy="1165726"/>
              </a:xfrm>
              <a:prstGeom prst="rect">
                <a:avLst/>
              </a:prstGeom>
            </p:spPr>
          </p:pic>
        </p:grpSp>
        <p:pic>
          <p:nvPicPr>
            <p:cNvPr id="111" name="Graphic 55" descr="Stream">
              <a:extLst>
                <a:ext uri="{FF2B5EF4-FFF2-40B4-BE49-F238E27FC236}">
                  <a16:creationId xmlns:a16="http://schemas.microsoft.com/office/drawing/2014/main" id="{A82107E6-2F46-4F57-9C32-0CB3483A4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8073569" y="1535875"/>
              <a:ext cx="1254734" cy="1254734"/>
            </a:xfrm>
            <a:prstGeom prst="rect">
              <a:avLst/>
            </a:prstGeom>
          </p:spPr>
        </p:pic>
      </p:grpSp>
      <p:grpSp>
        <p:nvGrpSpPr>
          <p:cNvPr id="94" name="Group 19">
            <a:extLst>
              <a:ext uri="{FF2B5EF4-FFF2-40B4-BE49-F238E27FC236}">
                <a16:creationId xmlns:a16="http://schemas.microsoft.com/office/drawing/2014/main" id="{904F9967-062B-4B77-9027-23B6B8122869}"/>
              </a:ext>
            </a:extLst>
          </p:cNvPr>
          <p:cNvGrpSpPr/>
          <p:nvPr/>
        </p:nvGrpSpPr>
        <p:grpSpPr>
          <a:xfrm>
            <a:off x="5431517" y="1796433"/>
            <a:ext cx="6389293" cy="4320000"/>
            <a:chOff x="1987389" y="1054755"/>
            <a:chExt cx="9233687" cy="4533790"/>
          </a:xfrm>
        </p:grpSpPr>
        <p:sp>
          <p:nvSpPr>
            <p:cNvPr id="95" name="TextBox 20">
              <a:extLst>
                <a:ext uri="{FF2B5EF4-FFF2-40B4-BE49-F238E27FC236}">
                  <a16:creationId xmlns:a16="http://schemas.microsoft.com/office/drawing/2014/main" id="{DE44FC8C-2EF0-4847-8212-5AF3C11309C0}"/>
                </a:ext>
              </a:extLst>
            </p:cNvPr>
            <p:cNvSpPr txBox="1"/>
            <p:nvPr/>
          </p:nvSpPr>
          <p:spPr>
            <a:xfrm>
              <a:off x="5064098" y="1069924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Conectividad</a:t>
              </a:r>
            </a:p>
          </p:txBody>
        </p:sp>
        <p:sp>
          <p:nvSpPr>
            <p:cNvPr id="96" name="TextBox 21">
              <a:extLst>
                <a:ext uri="{FF2B5EF4-FFF2-40B4-BE49-F238E27FC236}">
                  <a16:creationId xmlns:a16="http://schemas.microsoft.com/office/drawing/2014/main" id="{F39313C8-5F77-4074-A677-11E6122E7A79}"/>
                </a:ext>
              </a:extLst>
            </p:cNvPr>
            <p:cNvSpPr txBox="1"/>
            <p:nvPr/>
          </p:nvSpPr>
          <p:spPr>
            <a:xfrm>
              <a:off x="5047389" y="3749060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s-E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Capacidad de Expansión</a:t>
              </a:r>
              <a:endPara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97" name="TextBox 22">
              <a:extLst>
                <a:ext uri="{FF2B5EF4-FFF2-40B4-BE49-F238E27FC236}">
                  <a16:creationId xmlns:a16="http://schemas.microsoft.com/office/drawing/2014/main" id="{56DBC825-BA48-46E5-A815-D1DA1009E5A8}"/>
                </a:ext>
              </a:extLst>
            </p:cNvPr>
            <p:cNvSpPr txBox="1"/>
            <p:nvPr/>
          </p:nvSpPr>
          <p:spPr>
            <a:xfrm>
              <a:off x="2008709" y="3774158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endPara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Inter-conectividad</a:t>
              </a:r>
            </a:p>
            <a:p>
              <a:pPr algn="ctr"/>
              <a:endPara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98" name="TextBox 23">
              <a:extLst>
                <a:ext uri="{FF2B5EF4-FFF2-40B4-BE49-F238E27FC236}">
                  <a16:creationId xmlns:a16="http://schemas.microsoft.com/office/drawing/2014/main" id="{58B3D749-EC2E-4666-B4E7-9A628312749D}"/>
                </a:ext>
              </a:extLst>
            </p:cNvPr>
            <p:cNvSpPr txBox="1"/>
            <p:nvPr/>
          </p:nvSpPr>
          <p:spPr>
            <a:xfrm>
              <a:off x="8107390" y="1054755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Portabilidad</a:t>
              </a:r>
            </a:p>
          </p:txBody>
        </p:sp>
        <p:sp>
          <p:nvSpPr>
            <p:cNvPr id="99" name="TextBox 24">
              <a:extLst>
                <a:ext uri="{FF2B5EF4-FFF2-40B4-BE49-F238E27FC236}">
                  <a16:creationId xmlns:a16="http://schemas.microsoft.com/office/drawing/2014/main" id="{A97812FE-769E-44D7-8D22-1FEE61754C5F}"/>
                </a:ext>
              </a:extLst>
            </p:cNvPr>
            <p:cNvSpPr txBox="1"/>
            <p:nvPr/>
          </p:nvSpPr>
          <p:spPr>
            <a:xfrm>
              <a:off x="2020806" y="1959425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Funcionalidad múltiple</a:t>
              </a:r>
            </a:p>
          </p:txBody>
        </p:sp>
        <p:sp>
          <p:nvSpPr>
            <p:cNvPr id="100" name="TextBox 25">
              <a:extLst>
                <a:ext uri="{FF2B5EF4-FFF2-40B4-BE49-F238E27FC236}">
                  <a16:creationId xmlns:a16="http://schemas.microsoft.com/office/drawing/2014/main" id="{7F7E80FE-4C64-4871-AF87-B11FA717DABB}"/>
                </a:ext>
              </a:extLst>
            </p:cNvPr>
            <p:cNvSpPr txBox="1"/>
            <p:nvPr/>
          </p:nvSpPr>
          <p:spPr>
            <a:xfrm>
              <a:off x="5064098" y="4688545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Impacto Ambiental</a:t>
              </a:r>
            </a:p>
          </p:txBody>
        </p:sp>
        <p:sp>
          <p:nvSpPr>
            <p:cNvPr id="101" name="TextBox 26">
              <a:extLst>
                <a:ext uri="{FF2B5EF4-FFF2-40B4-BE49-F238E27FC236}">
                  <a16:creationId xmlns:a16="http://schemas.microsoft.com/office/drawing/2014/main" id="{4F7534A9-D5CC-4BD5-9ED9-E84185D179F8}"/>
                </a:ext>
              </a:extLst>
            </p:cNvPr>
            <p:cNvSpPr txBox="1"/>
            <p:nvPr/>
          </p:nvSpPr>
          <p:spPr>
            <a:xfrm>
              <a:off x="5046738" y="2080780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s-E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Almacenamiento</a:t>
              </a:r>
              <a:endPara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102" name="TextBox 27">
              <a:extLst>
                <a:ext uri="{FF2B5EF4-FFF2-40B4-BE49-F238E27FC236}">
                  <a16:creationId xmlns:a16="http://schemas.microsoft.com/office/drawing/2014/main" id="{FE35AE67-82F7-4559-8C76-91855C50DE47}"/>
                </a:ext>
              </a:extLst>
            </p:cNvPr>
            <p:cNvSpPr txBox="1"/>
            <p:nvPr/>
          </p:nvSpPr>
          <p:spPr>
            <a:xfrm>
              <a:off x="2008709" y="2848926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Eficiencia Energética</a:t>
              </a:r>
            </a:p>
          </p:txBody>
        </p:sp>
        <p:sp>
          <p:nvSpPr>
            <p:cNvPr id="103" name="TextBox 28">
              <a:extLst>
                <a:ext uri="{FF2B5EF4-FFF2-40B4-BE49-F238E27FC236}">
                  <a16:creationId xmlns:a16="http://schemas.microsoft.com/office/drawing/2014/main" id="{8E8CD9D3-A571-4D34-869D-D74083599CDE}"/>
                </a:ext>
              </a:extLst>
            </p:cNvPr>
            <p:cNvSpPr txBox="1"/>
            <p:nvPr/>
          </p:nvSpPr>
          <p:spPr>
            <a:xfrm>
              <a:off x="8140807" y="1959425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Soporte de Medios</a:t>
              </a:r>
            </a:p>
          </p:txBody>
        </p:sp>
        <p:sp>
          <p:nvSpPr>
            <p:cNvPr id="104" name="TextBox 29">
              <a:extLst>
                <a:ext uri="{FF2B5EF4-FFF2-40B4-BE49-F238E27FC236}">
                  <a16:creationId xmlns:a16="http://schemas.microsoft.com/office/drawing/2014/main" id="{5146B66D-62D2-4D7D-ACC0-99D4BA8CF3F6}"/>
                </a:ext>
              </a:extLst>
            </p:cNvPr>
            <p:cNvSpPr txBox="1"/>
            <p:nvPr/>
          </p:nvSpPr>
          <p:spPr>
            <a:xfrm>
              <a:off x="8136184" y="3762079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Interfaz de Usuario</a:t>
              </a:r>
            </a:p>
          </p:txBody>
        </p:sp>
        <p:sp>
          <p:nvSpPr>
            <p:cNvPr id="105" name="TextBox 30">
              <a:extLst>
                <a:ext uri="{FF2B5EF4-FFF2-40B4-BE49-F238E27FC236}">
                  <a16:creationId xmlns:a16="http://schemas.microsoft.com/office/drawing/2014/main" id="{33101929-E754-41D0-852E-1436DF2D4AE0}"/>
                </a:ext>
              </a:extLst>
            </p:cNvPr>
            <p:cNvSpPr txBox="1"/>
            <p:nvPr/>
          </p:nvSpPr>
          <p:spPr>
            <a:xfrm>
              <a:off x="8131585" y="2840131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Facilidad de Uso</a:t>
              </a:r>
            </a:p>
          </p:txBody>
        </p:sp>
        <p:sp>
          <p:nvSpPr>
            <p:cNvPr id="106" name="TextBox 31">
              <a:extLst>
                <a:ext uri="{FF2B5EF4-FFF2-40B4-BE49-F238E27FC236}">
                  <a16:creationId xmlns:a16="http://schemas.microsoft.com/office/drawing/2014/main" id="{9A35EA88-8110-4254-90FD-464FEACA9536}"/>
                </a:ext>
              </a:extLst>
            </p:cNvPr>
            <p:cNvSpPr txBox="1"/>
            <p:nvPr/>
          </p:nvSpPr>
          <p:spPr>
            <a:xfrm>
              <a:off x="1987389" y="4679757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Presupuesto</a:t>
              </a:r>
            </a:p>
          </p:txBody>
        </p:sp>
        <p:sp>
          <p:nvSpPr>
            <p:cNvPr id="107" name="TextBox 32">
              <a:extLst>
                <a:ext uri="{FF2B5EF4-FFF2-40B4-BE49-F238E27FC236}">
                  <a16:creationId xmlns:a16="http://schemas.microsoft.com/office/drawing/2014/main" id="{DDE481DD-34DA-4EDC-976A-9DCE68F45807}"/>
                </a:ext>
              </a:extLst>
            </p:cNvPr>
            <p:cNvSpPr txBox="1"/>
            <p:nvPr/>
          </p:nvSpPr>
          <p:spPr>
            <a:xfrm>
              <a:off x="8161076" y="4679757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Seguridad</a:t>
              </a:r>
            </a:p>
          </p:txBody>
        </p:sp>
        <p:sp>
          <p:nvSpPr>
            <p:cNvPr id="108" name="TextBox 33">
              <a:extLst>
                <a:ext uri="{FF2B5EF4-FFF2-40B4-BE49-F238E27FC236}">
                  <a16:creationId xmlns:a16="http://schemas.microsoft.com/office/drawing/2014/main" id="{E019F01F-CE6C-429F-A47F-5501D988E6EE}"/>
                </a:ext>
              </a:extLst>
            </p:cNvPr>
            <p:cNvSpPr txBox="1"/>
            <p:nvPr/>
          </p:nvSpPr>
          <p:spPr>
            <a:xfrm>
              <a:off x="2008709" y="1069924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Sostenibilidad</a:t>
              </a:r>
            </a:p>
          </p:txBody>
        </p:sp>
        <p:sp>
          <p:nvSpPr>
            <p:cNvPr id="109" name="TextBox 34">
              <a:extLst>
                <a:ext uri="{FF2B5EF4-FFF2-40B4-BE49-F238E27FC236}">
                  <a16:creationId xmlns:a16="http://schemas.microsoft.com/office/drawing/2014/main" id="{FE1A2EFF-3EF4-49E8-93C7-81F682EA2EBF}"/>
                </a:ext>
              </a:extLst>
            </p:cNvPr>
            <p:cNvSpPr txBox="1"/>
            <p:nvPr/>
          </p:nvSpPr>
          <p:spPr>
            <a:xfrm>
              <a:off x="5074758" y="2855300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Fiabilidad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060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6D08-F54F-405C-ADF9-F7F2FBC4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AL ELEGIR </a:t>
            </a:r>
            <a:r>
              <a:rPr lang="es-ES" dirty="0" err="1"/>
              <a:t>HTAD</a:t>
            </a:r>
            <a:r>
              <a:rPr lang="es-ES" dirty="0"/>
              <a:t>, HAY QUE CONSIDERAR…</a:t>
            </a:r>
            <a:endParaRPr lang="de-AT" dirty="0"/>
          </a:p>
        </p:txBody>
      </p:sp>
      <p:pic>
        <p:nvPicPr>
          <p:cNvPr id="19" name="Graphic 18" descr="Suitcase">
            <a:extLst>
              <a:ext uri="{FF2B5EF4-FFF2-40B4-BE49-F238E27FC236}">
                <a16:creationId xmlns:a16="http://schemas.microsoft.com/office/drawing/2014/main" id="{E36E2083-247D-4B57-9F30-CCA0662975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0097" y="1596573"/>
            <a:ext cx="1165726" cy="1165726"/>
          </a:xfrm>
          <a:prstGeom prst="rect">
            <a:avLst/>
          </a:prstGeom>
          <a:effectLst>
            <a:glow rad="889000">
              <a:srgbClr val="42AB3F">
                <a:alpha val="40000"/>
              </a:srgbClr>
            </a:glo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F37F6-ECBB-451E-8CA7-8876C52E0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95281" cy="4351338"/>
          </a:xfrm>
        </p:spPr>
        <p:txBody>
          <a:bodyPr>
            <a:normAutofit/>
          </a:bodyPr>
          <a:lstStyle/>
          <a:p>
            <a:r>
              <a:rPr lang="es-ES" b="1" dirty="0"/>
              <a:t>Portabilidad</a:t>
            </a:r>
            <a:endParaRPr lang="sl-SI" b="1" dirty="0"/>
          </a:p>
          <a:p>
            <a:pPr lvl="1"/>
            <a:r>
              <a:rPr lang="es-ES" dirty="0"/>
              <a:t>¿Necesita el dispositivo moverse fácilmente de un lugar a otro?</a:t>
            </a:r>
          </a:p>
          <a:p>
            <a:pPr lvl="1"/>
            <a:r>
              <a:rPr lang="es-ES" dirty="0"/>
              <a:t>¿Qué importancia tiene esta característica?</a:t>
            </a:r>
          </a:p>
        </p:txBody>
      </p:sp>
      <p:grpSp>
        <p:nvGrpSpPr>
          <p:cNvPr id="93" name="Group 56">
            <a:extLst>
              <a:ext uri="{FF2B5EF4-FFF2-40B4-BE49-F238E27FC236}">
                <a16:creationId xmlns:a16="http://schemas.microsoft.com/office/drawing/2014/main" id="{2E61F4A3-9166-4D8F-9668-2E635DD30485}"/>
              </a:ext>
            </a:extLst>
          </p:cNvPr>
          <p:cNvGrpSpPr/>
          <p:nvPr/>
        </p:nvGrpSpPr>
        <p:grpSpPr>
          <a:xfrm>
            <a:off x="5559140" y="1535875"/>
            <a:ext cx="6397245" cy="4745650"/>
            <a:chOff x="5559140" y="1535875"/>
            <a:chExt cx="6397245" cy="4745650"/>
          </a:xfrm>
        </p:grpSpPr>
        <p:grpSp>
          <p:nvGrpSpPr>
            <p:cNvPr id="110" name="Group 35">
              <a:extLst>
                <a:ext uri="{FF2B5EF4-FFF2-40B4-BE49-F238E27FC236}">
                  <a16:creationId xmlns:a16="http://schemas.microsoft.com/office/drawing/2014/main" id="{0885249E-4220-4E7F-95A6-8A5FB6F7D51F}"/>
                </a:ext>
              </a:extLst>
            </p:cNvPr>
            <p:cNvGrpSpPr/>
            <p:nvPr/>
          </p:nvGrpSpPr>
          <p:grpSpPr>
            <a:xfrm>
              <a:off x="5559140" y="1596573"/>
              <a:ext cx="6397245" cy="4684952"/>
              <a:chOff x="5559140" y="1596573"/>
              <a:chExt cx="6397245" cy="4684952"/>
            </a:xfrm>
          </p:grpSpPr>
          <p:pic>
            <p:nvPicPr>
              <p:cNvPr id="112" name="Graphic 4" descr="Leaf">
                <a:extLst>
                  <a:ext uri="{FF2B5EF4-FFF2-40B4-BE49-F238E27FC236}">
                    <a16:creationId xmlns:a16="http://schemas.microsoft.com/office/drawing/2014/main" id="{8898CE7B-4D65-4096-B3B3-6E7DF7DBCE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677406" y="1611634"/>
                <a:ext cx="1176958" cy="1176958"/>
              </a:xfrm>
              <a:prstGeom prst="rect">
                <a:avLst/>
              </a:prstGeom>
            </p:spPr>
          </p:pic>
          <p:pic>
            <p:nvPicPr>
              <p:cNvPr id="113" name="Graphic 5" descr="Full battery">
                <a:extLst>
                  <a:ext uri="{FF2B5EF4-FFF2-40B4-BE49-F238E27FC236}">
                    <a16:creationId xmlns:a16="http://schemas.microsoft.com/office/drawing/2014/main" id="{2FA41FED-563C-41C6-BFD6-E6BCAF76CD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559140" y="3313512"/>
                <a:ext cx="1263148" cy="1263148"/>
              </a:xfrm>
              <a:prstGeom prst="rect">
                <a:avLst/>
              </a:prstGeom>
            </p:spPr>
          </p:pic>
          <p:pic>
            <p:nvPicPr>
              <p:cNvPr id="114" name="Graphic 6">
                <a:extLst>
                  <a:ext uri="{FF2B5EF4-FFF2-40B4-BE49-F238E27FC236}">
                    <a16:creationId xmlns:a16="http://schemas.microsoft.com/office/drawing/2014/main" id="{4DDF5724-3136-4586-88BD-B61270CF39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/>
            </p:blipFill>
            <p:spPr>
              <a:xfrm>
                <a:off x="7465333" y="2538495"/>
                <a:ext cx="1085532" cy="1085532"/>
              </a:xfrm>
              <a:prstGeom prst="rect">
                <a:avLst/>
              </a:prstGeom>
            </p:spPr>
          </p:pic>
          <p:pic>
            <p:nvPicPr>
              <p:cNvPr id="115" name="Graphic 7" descr="Music">
                <a:extLst>
                  <a:ext uri="{FF2B5EF4-FFF2-40B4-BE49-F238E27FC236}">
                    <a16:creationId xmlns:a16="http://schemas.microsoft.com/office/drawing/2014/main" id="{A799AD51-34F0-43E5-8A27-292C5151AD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0820124" y="2548716"/>
                <a:ext cx="1040479" cy="1040479"/>
              </a:xfrm>
              <a:prstGeom prst="rect">
                <a:avLst/>
              </a:prstGeom>
            </p:spPr>
          </p:pic>
          <p:pic>
            <p:nvPicPr>
              <p:cNvPr id="116" name="Graphic 8" descr="Cursor">
                <a:extLst>
                  <a:ext uri="{FF2B5EF4-FFF2-40B4-BE49-F238E27FC236}">
                    <a16:creationId xmlns:a16="http://schemas.microsoft.com/office/drawing/2014/main" id="{4DDA2AAA-D49B-4A81-8466-A7833B83AF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0915906" y="4272229"/>
                <a:ext cx="1040479" cy="1040479"/>
              </a:xfrm>
              <a:prstGeom prst="rect">
                <a:avLst/>
              </a:prstGeom>
            </p:spPr>
          </p:pic>
          <p:pic>
            <p:nvPicPr>
              <p:cNvPr id="117" name="Graphic 9" descr="Venn diagram">
                <a:extLst>
                  <a:ext uri="{FF2B5EF4-FFF2-40B4-BE49-F238E27FC236}">
                    <a16:creationId xmlns:a16="http://schemas.microsoft.com/office/drawing/2014/main" id="{C455364A-8594-490A-9C12-2CE249F79E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6338551" y="2454287"/>
                <a:ext cx="1176958" cy="1176958"/>
              </a:xfrm>
              <a:prstGeom prst="rect">
                <a:avLst/>
              </a:prstGeom>
            </p:spPr>
          </p:pic>
          <p:pic>
            <p:nvPicPr>
              <p:cNvPr id="118" name="Graphic 10" descr="Open hand with plant">
                <a:extLst>
                  <a:ext uri="{FF2B5EF4-FFF2-40B4-BE49-F238E27FC236}">
                    <a16:creationId xmlns:a16="http://schemas.microsoft.com/office/drawing/2014/main" id="{A277E133-1F42-4A51-9C0F-368D140D9A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8211774" y="4892549"/>
                <a:ext cx="1388976" cy="1388976"/>
              </a:xfrm>
              <a:prstGeom prst="rect">
                <a:avLst/>
              </a:prstGeom>
            </p:spPr>
          </p:pic>
          <p:pic>
            <p:nvPicPr>
              <p:cNvPr id="119" name="Graphic 11" descr="Wrench">
                <a:extLst>
                  <a:ext uri="{FF2B5EF4-FFF2-40B4-BE49-F238E27FC236}">
                    <a16:creationId xmlns:a16="http://schemas.microsoft.com/office/drawing/2014/main" id="{894B5102-2C0D-4177-BCE6-63AE52D0E3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 rot="5400000">
                <a:off x="8686884" y="3352018"/>
                <a:ext cx="1021058" cy="1021058"/>
              </a:xfrm>
              <a:prstGeom prst="rect">
                <a:avLst/>
              </a:prstGeom>
            </p:spPr>
          </p:pic>
          <p:pic>
            <p:nvPicPr>
              <p:cNvPr id="120" name="Graphic 12" descr="Piggy Bank">
                <a:extLst>
                  <a:ext uri="{FF2B5EF4-FFF2-40B4-BE49-F238E27FC236}">
                    <a16:creationId xmlns:a16="http://schemas.microsoft.com/office/drawing/2014/main" id="{C858E15F-51E0-47C5-8CC4-A3D36F4AB3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5578554" y="5078383"/>
                <a:ext cx="1135192" cy="1135192"/>
              </a:xfrm>
              <a:prstGeom prst="rect">
                <a:avLst/>
              </a:prstGeom>
            </p:spPr>
          </p:pic>
          <p:pic>
            <p:nvPicPr>
              <p:cNvPr id="121" name="Graphic 14" descr="Lock">
                <a:extLst>
                  <a:ext uri="{FF2B5EF4-FFF2-40B4-BE49-F238E27FC236}">
                    <a16:creationId xmlns:a16="http://schemas.microsoft.com/office/drawing/2014/main" id="{87A93C09-4E83-4318-886B-55D2EE9D00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9676765" y="5090502"/>
                <a:ext cx="1040479" cy="1040479"/>
              </a:xfrm>
              <a:prstGeom prst="rect">
                <a:avLst/>
              </a:prstGeom>
            </p:spPr>
          </p:pic>
          <p:pic>
            <p:nvPicPr>
              <p:cNvPr id="122" name="Graphic 15" descr="Puzzle pieces">
                <a:extLst>
                  <a:ext uri="{FF2B5EF4-FFF2-40B4-BE49-F238E27FC236}">
                    <a16:creationId xmlns:a16="http://schemas.microsoft.com/office/drawing/2014/main" id="{C41F31A7-E039-4260-8EB6-8ACE285AE9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7693867" y="4068962"/>
                <a:ext cx="1226084" cy="1226084"/>
              </a:xfrm>
              <a:prstGeom prst="rect">
                <a:avLst/>
              </a:prstGeom>
            </p:spPr>
          </p:pic>
          <p:pic>
            <p:nvPicPr>
              <p:cNvPr id="123" name="Graphic 16" descr="Network">
                <a:extLst>
                  <a:ext uri="{FF2B5EF4-FFF2-40B4-BE49-F238E27FC236}">
                    <a16:creationId xmlns:a16="http://schemas.microsoft.com/office/drawing/2014/main" id="{80EC3204-66BA-447A-B7CF-3DEFCA134E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p:blipFill>
            <p:spPr>
              <a:xfrm>
                <a:off x="6531206" y="4285573"/>
                <a:ext cx="1111409" cy="1111409"/>
              </a:xfrm>
              <a:prstGeom prst="rect">
                <a:avLst/>
              </a:prstGeom>
            </p:spPr>
          </p:pic>
          <p:pic>
            <p:nvPicPr>
              <p:cNvPr id="124" name="Graphic 17" descr="Heart">
                <a:extLst>
                  <a:ext uri="{FF2B5EF4-FFF2-40B4-BE49-F238E27FC236}">
                    <a16:creationId xmlns:a16="http://schemas.microsoft.com/office/drawing/2014/main" id="{708537CE-F01C-431B-90BB-6CCE3B476B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p:blipFill>
            <p:spPr>
              <a:xfrm>
                <a:off x="9808065" y="3416285"/>
                <a:ext cx="1111409" cy="1111409"/>
              </a:xfrm>
              <a:prstGeom prst="rect">
                <a:avLst/>
              </a:prstGeom>
            </p:spPr>
          </p:pic>
          <p:pic>
            <p:nvPicPr>
              <p:cNvPr id="125" name="Graphic 18" descr="Suitcase">
                <a:extLst>
                  <a:ext uri="{FF2B5EF4-FFF2-40B4-BE49-F238E27FC236}">
                    <a16:creationId xmlns:a16="http://schemas.microsoft.com/office/drawing/2014/main" id="{FBFB4E01-0B27-49B2-AB70-FC051D3A3F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p:blipFill>
            <p:spPr>
              <a:xfrm>
                <a:off x="9850097" y="1596573"/>
                <a:ext cx="1165726" cy="1165726"/>
              </a:xfrm>
              <a:prstGeom prst="rect">
                <a:avLst/>
              </a:prstGeom>
            </p:spPr>
          </p:pic>
        </p:grpSp>
        <p:pic>
          <p:nvPicPr>
            <p:cNvPr id="111" name="Graphic 55" descr="Stream">
              <a:extLst>
                <a:ext uri="{FF2B5EF4-FFF2-40B4-BE49-F238E27FC236}">
                  <a16:creationId xmlns:a16="http://schemas.microsoft.com/office/drawing/2014/main" id="{DEC76496-A78C-49AA-9A06-B93A964F52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8073569" y="1535875"/>
              <a:ext cx="1254734" cy="1254734"/>
            </a:xfrm>
            <a:prstGeom prst="rect">
              <a:avLst/>
            </a:prstGeom>
          </p:spPr>
        </p:pic>
      </p:grpSp>
      <p:grpSp>
        <p:nvGrpSpPr>
          <p:cNvPr id="94" name="Group 19">
            <a:extLst>
              <a:ext uri="{FF2B5EF4-FFF2-40B4-BE49-F238E27FC236}">
                <a16:creationId xmlns:a16="http://schemas.microsoft.com/office/drawing/2014/main" id="{57AFECC5-F6D7-4DCD-B93E-930C0E5A5A31}"/>
              </a:ext>
            </a:extLst>
          </p:cNvPr>
          <p:cNvGrpSpPr/>
          <p:nvPr/>
        </p:nvGrpSpPr>
        <p:grpSpPr>
          <a:xfrm>
            <a:off x="5431517" y="1796433"/>
            <a:ext cx="6389293" cy="4320000"/>
            <a:chOff x="1987389" y="1054755"/>
            <a:chExt cx="9233687" cy="4533790"/>
          </a:xfrm>
        </p:grpSpPr>
        <p:sp>
          <p:nvSpPr>
            <p:cNvPr id="95" name="TextBox 20">
              <a:extLst>
                <a:ext uri="{FF2B5EF4-FFF2-40B4-BE49-F238E27FC236}">
                  <a16:creationId xmlns:a16="http://schemas.microsoft.com/office/drawing/2014/main" id="{694400D8-BCFA-4549-922F-9DC51E491621}"/>
                </a:ext>
              </a:extLst>
            </p:cNvPr>
            <p:cNvSpPr txBox="1"/>
            <p:nvPr/>
          </p:nvSpPr>
          <p:spPr>
            <a:xfrm>
              <a:off x="5064098" y="1069924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Conectividad</a:t>
              </a:r>
            </a:p>
          </p:txBody>
        </p:sp>
        <p:sp>
          <p:nvSpPr>
            <p:cNvPr id="96" name="TextBox 21">
              <a:extLst>
                <a:ext uri="{FF2B5EF4-FFF2-40B4-BE49-F238E27FC236}">
                  <a16:creationId xmlns:a16="http://schemas.microsoft.com/office/drawing/2014/main" id="{579D1FC5-E72A-4DCE-9F07-6D94DD524AEF}"/>
                </a:ext>
              </a:extLst>
            </p:cNvPr>
            <p:cNvSpPr txBox="1"/>
            <p:nvPr/>
          </p:nvSpPr>
          <p:spPr>
            <a:xfrm>
              <a:off x="5047389" y="3749060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s-E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Capacidad de Expansión</a:t>
              </a:r>
              <a:endPara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97" name="TextBox 22">
              <a:extLst>
                <a:ext uri="{FF2B5EF4-FFF2-40B4-BE49-F238E27FC236}">
                  <a16:creationId xmlns:a16="http://schemas.microsoft.com/office/drawing/2014/main" id="{60F6B2EF-A243-4209-8D90-026B9ECE8426}"/>
                </a:ext>
              </a:extLst>
            </p:cNvPr>
            <p:cNvSpPr txBox="1"/>
            <p:nvPr/>
          </p:nvSpPr>
          <p:spPr>
            <a:xfrm>
              <a:off x="2008709" y="3774158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Inter-conectividad</a:t>
              </a:r>
            </a:p>
          </p:txBody>
        </p:sp>
        <p:sp>
          <p:nvSpPr>
            <p:cNvPr id="98" name="TextBox 23">
              <a:extLst>
                <a:ext uri="{FF2B5EF4-FFF2-40B4-BE49-F238E27FC236}">
                  <a16:creationId xmlns:a16="http://schemas.microsoft.com/office/drawing/2014/main" id="{EF9A7FB6-88CE-466B-9120-AD65835EA5FB}"/>
                </a:ext>
              </a:extLst>
            </p:cNvPr>
            <p:cNvSpPr txBox="1"/>
            <p:nvPr/>
          </p:nvSpPr>
          <p:spPr>
            <a:xfrm>
              <a:off x="8107390" y="1054755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Portabilidad</a:t>
              </a:r>
            </a:p>
          </p:txBody>
        </p:sp>
        <p:sp>
          <p:nvSpPr>
            <p:cNvPr id="99" name="TextBox 24">
              <a:extLst>
                <a:ext uri="{FF2B5EF4-FFF2-40B4-BE49-F238E27FC236}">
                  <a16:creationId xmlns:a16="http://schemas.microsoft.com/office/drawing/2014/main" id="{82D8A61E-2020-4D6D-890B-A0D6D0C883C9}"/>
                </a:ext>
              </a:extLst>
            </p:cNvPr>
            <p:cNvSpPr txBox="1"/>
            <p:nvPr/>
          </p:nvSpPr>
          <p:spPr>
            <a:xfrm>
              <a:off x="2020806" y="1959425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Funcionalidad múltiple</a:t>
              </a:r>
            </a:p>
          </p:txBody>
        </p:sp>
        <p:sp>
          <p:nvSpPr>
            <p:cNvPr id="100" name="TextBox 25">
              <a:extLst>
                <a:ext uri="{FF2B5EF4-FFF2-40B4-BE49-F238E27FC236}">
                  <a16:creationId xmlns:a16="http://schemas.microsoft.com/office/drawing/2014/main" id="{044EE512-A956-4DAC-976C-208680D32261}"/>
                </a:ext>
              </a:extLst>
            </p:cNvPr>
            <p:cNvSpPr txBox="1"/>
            <p:nvPr/>
          </p:nvSpPr>
          <p:spPr>
            <a:xfrm>
              <a:off x="5064098" y="4688545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Impacto Ambiental</a:t>
              </a:r>
            </a:p>
          </p:txBody>
        </p:sp>
        <p:sp>
          <p:nvSpPr>
            <p:cNvPr id="101" name="TextBox 26">
              <a:extLst>
                <a:ext uri="{FF2B5EF4-FFF2-40B4-BE49-F238E27FC236}">
                  <a16:creationId xmlns:a16="http://schemas.microsoft.com/office/drawing/2014/main" id="{DA1DD7A2-A19C-4AE6-A370-3545C2E493A8}"/>
                </a:ext>
              </a:extLst>
            </p:cNvPr>
            <p:cNvSpPr txBox="1"/>
            <p:nvPr/>
          </p:nvSpPr>
          <p:spPr>
            <a:xfrm>
              <a:off x="5046738" y="2080780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s-E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Almacenamiento</a:t>
              </a:r>
              <a:endPara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102" name="TextBox 27">
              <a:extLst>
                <a:ext uri="{FF2B5EF4-FFF2-40B4-BE49-F238E27FC236}">
                  <a16:creationId xmlns:a16="http://schemas.microsoft.com/office/drawing/2014/main" id="{1122A3FA-50D0-4C19-BB0F-016263083638}"/>
                </a:ext>
              </a:extLst>
            </p:cNvPr>
            <p:cNvSpPr txBox="1"/>
            <p:nvPr/>
          </p:nvSpPr>
          <p:spPr>
            <a:xfrm>
              <a:off x="2008709" y="2848926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Eficiencia Energética</a:t>
              </a:r>
            </a:p>
          </p:txBody>
        </p:sp>
        <p:sp>
          <p:nvSpPr>
            <p:cNvPr id="103" name="TextBox 28">
              <a:extLst>
                <a:ext uri="{FF2B5EF4-FFF2-40B4-BE49-F238E27FC236}">
                  <a16:creationId xmlns:a16="http://schemas.microsoft.com/office/drawing/2014/main" id="{A9002D03-1C76-4659-934A-51098D31EBBF}"/>
                </a:ext>
              </a:extLst>
            </p:cNvPr>
            <p:cNvSpPr txBox="1"/>
            <p:nvPr/>
          </p:nvSpPr>
          <p:spPr>
            <a:xfrm>
              <a:off x="8140807" y="1959425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Soporte de Medios</a:t>
              </a:r>
            </a:p>
          </p:txBody>
        </p:sp>
        <p:sp>
          <p:nvSpPr>
            <p:cNvPr id="104" name="TextBox 29">
              <a:extLst>
                <a:ext uri="{FF2B5EF4-FFF2-40B4-BE49-F238E27FC236}">
                  <a16:creationId xmlns:a16="http://schemas.microsoft.com/office/drawing/2014/main" id="{DF01D18E-E3F6-4A7C-B7CE-4544754A93B7}"/>
                </a:ext>
              </a:extLst>
            </p:cNvPr>
            <p:cNvSpPr txBox="1"/>
            <p:nvPr/>
          </p:nvSpPr>
          <p:spPr>
            <a:xfrm>
              <a:off x="8136184" y="3762079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Interfaz de Usuario</a:t>
              </a:r>
            </a:p>
          </p:txBody>
        </p:sp>
        <p:sp>
          <p:nvSpPr>
            <p:cNvPr id="105" name="TextBox 30">
              <a:extLst>
                <a:ext uri="{FF2B5EF4-FFF2-40B4-BE49-F238E27FC236}">
                  <a16:creationId xmlns:a16="http://schemas.microsoft.com/office/drawing/2014/main" id="{AFC9AD75-A253-41C4-8A86-C1FDEDE2F5F5}"/>
                </a:ext>
              </a:extLst>
            </p:cNvPr>
            <p:cNvSpPr txBox="1"/>
            <p:nvPr/>
          </p:nvSpPr>
          <p:spPr>
            <a:xfrm>
              <a:off x="8131585" y="2840131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Facilidad de Uso</a:t>
              </a:r>
            </a:p>
          </p:txBody>
        </p:sp>
        <p:sp>
          <p:nvSpPr>
            <p:cNvPr id="106" name="TextBox 31">
              <a:extLst>
                <a:ext uri="{FF2B5EF4-FFF2-40B4-BE49-F238E27FC236}">
                  <a16:creationId xmlns:a16="http://schemas.microsoft.com/office/drawing/2014/main" id="{3D181825-277C-4416-9332-AA375F21F51F}"/>
                </a:ext>
              </a:extLst>
            </p:cNvPr>
            <p:cNvSpPr txBox="1"/>
            <p:nvPr/>
          </p:nvSpPr>
          <p:spPr>
            <a:xfrm>
              <a:off x="1987389" y="4679757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Presupuesto</a:t>
              </a:r>
            </a:p>
          </p:txBody>
        </p:sp>
        <p:sp>
          <p:nvSpPr>
            <p:cNvPr id="107" name="TextBox 32">
              <a:extLst>
                <a:ext uri="{FF2B5EF4-FFF2-40B4-BE49-F238E27FC236}">
                  <a16:creationId xmlns:a16="http://schemas.microsoft.com/office/drawing/2014/main" id="{43EDD670-F52A-4839-99B8-BD016A15FB21}"/>
                </a:ext>
              </a:extLst>
            </p:cNvPr>
            <p:cNvSpPr txBox="1"/>
            <p:nvPr/>
          </p:nvSpPr>
          <p:spPr>
            <a:xfrm>
              <a:off x="8161076" y="4679757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Seguridad</a:t>
              </a:r>
            </a:p>
          </p:txBody>
        </p:sp>
        <p:sp>
          <p:nvSpPr>
            <p:cNvPr id="108" name="TextBox 33">
              <a:extLst>
                <a:ext uri="{FF2B5EF4-FFF2-40B4-BE49-F238E27FC236}">
                  <a16:creationId xmlns:a16="http://schemas.microsoft.com/office/drawing/2014/main" id="{BD8EB83C-8013-4FC6-A76F-21E9FE235456}"/>
                </a:ext>
              </a:extLst>
            </p:cNvPr>
            <p:cNvSpPr txBox="1"/>
            <p:nvPr/>
          </p:nvSpPr>
          <p:spPr>
            <a:xfrm>
              <a:off x="2008709" y="1069924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Sostenibilidad</a:t>
              </a:r>
            </a:p>
          </p:txBody>
        </p:sp>
        <p:sp>
          <p:nvSpPr>
            <p:cNvPr id="109" name="TextBox 34">
              <a:extLst>
                <a:ext uri="{FF2B5EF4-FFF2-40B4-BE49-F238E27FC236}">
                  <a16:creationId xmlns:a16="http://schemas.microsoft.com/office/drawing/2014/main" id="{27E9DAFD-3D9F-4558-8BD6-45285604AA63}"/>
                </a:ext>
              </a:extLst>
            </p:cNvPr>
            <p:cNvSpPr txBox="1"/>
            <p:nvPr/>
          </p:nvSpPr>
          <p:spPr>
            <a:xfrm>
              <a:off x="5074758" y="2855300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Fiabilidad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785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 descr="Lock">
            <a:extLst>
              <a:ext uri="{FF2B5EF4-FFF2-40B4-BE49-F238E27FC236}">
                <a16:creationId xmlns:a16="http://schemas.microsoft.com/office/drawing/2014/main" id="{3765F0EB-C65D-420A-8D0B-55C4D66DE1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77171" y="5090105"/>
            <a:ext cx="1040479" cy="1040479"/>
          </a:xfrm>
          <a:prstGeom prst="rect">
            <a:avLst/>
          </a:prstGeom>
          <a:effectLst>
            <a:glow rad="889000">
              <a:srgbClr val="42AB3F">
                <a:alpha val="40000"/>
              </a:srgbClr>
            </a:glo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9A6D08-F54F-405C-ADF9-F7F2FBC4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AL ELEGIR </a:t>
            </a:r>
            <a:r>
              <a:rPr lang="es-ES" dirty="0" err="1"/>
              <a:t>HTAD</a:t>
            </a:r>
            <a:r>
              <a:rPr lang="es-ES" dirty="0"/>
              <a:t>, HAY QUE CONSIDERAR…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F37F6-ECBB-451E-8CA7-8876C52E0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95281" cy="4351338"/>
          </a:xfrm>
        </p:spPr>
        <p:txBody>
          <a:bodyPr>
            <a:normAutofit fontScale="85000" lnSpcReduction="20000"/>
          </a:bodyPr>
          <a:lstStyle/>
          <a:p>
            <a:r>
              <a:rPr lang="es-ES" sz="3000" b="1" dirty="0"/>
              <a:t>Seguridad</a:t>
            </a:r>
            <a:endParaRPr lang="sl-SI" sz="3000" b="1" dirty="0"/>
          </a:p>
          <a:p>
            <a:pPr lvl="1"/>
            <a:r>
              <a:rPr lang="es-ES" sz="2600" dirty="0"/>
              <a:t>¿Qué tipo de información procesaré en este dispositivo</a:t>
            </a:r>
            <a:r>
              <a:rPr lang="sl-SI" sz="2600" dirty="0"/>
              <a:t>?</a:t>
            </a:r>
            <a:endParaRPr lang="es-ES" sz="2600" dirty="0"/>
          </a:p>
          <a:p>
            <a:pPr lvl="1"/>
            <a:r>
              <a:rPr lang="es-ES" sz="2600" dirty="0"/>
              <a:t>¿Qué tipo de características de seguridad ofrece?</a:t>
            </a:r>
            <a:endParaRPr lang="sl-SI" sz="2600" dirty="0"/>
          </a:p>
          <a:p>
            <a:pPr lvl="2"/>
            <a:r>
              <a:rPr lang="es-ES" dirty="0"/>
              <a:t>Contraseñas, patrón de bloqueo, identificación biométrica…</a:t>
            </a:r>
          </a:p>
          <a:p>
            <a:pPr lvl="2"/>
            <a:r>
              <a:rPr lang="es-ES" dirty="0"/>
              <a:t>Opciones de software de seguridad – cortafuegos, antivirus, programas </a:t>
            </a:r>
            <a:r>
              <a:rPr lang="es-ES" dirty="0" err="1"/>
              <a:t>antiespía</a:t>
            </a:r>
            <a:r>
              <a:rPr lang="es-ES" dirty="0"/>
              <a:t>;</a:t>
            </a:r>
          </a:p>
          <a:p>
            <a:pPr lvl="2"/>
            <a:r>
              <a:rPr lang="es-ES" dirty="0"/>
              <a:t>Susceptibilidad a ataques de ondas electromagnéticas - </a:t>
            </a:r>
            <a:r>
              <a:rPr lang="sl-SI" dirty="0"/>
              <a:t>„juice jacking“, „jail-breaking“, </a:t>
            </a:r>
            <a:r>
              <a:rPr lang="es-ES" dirty="0"/>
              <a:t>y</a:t>
            </a:r>
            <a:r>
              <a:rPr lang="sl-SI" dirty="0"/>
              <a:t> rooting</a:t>
            </a:r>
          </a:p>
        </p:txBody>
      </p:sp>
      <p:grpSp>
        <p:nvGrpSpPr>
          <p:cNvPr id="59" name="Group 56">
            <a:extLst>
              <a:ext uri="{FF2B5EF4-FFF2-40B4-BE49-F238E27FC236}">
                <a16:creationId xmlns:a16="http://schemas.microsoft.com/office/drawing/2014/main" id="{8BAFC35F-7608-4376-B223-7D936EB920FD}"/>
              </a:ext>
            </a:extLst>
          </p:cNvPr>
          <p:cNvGrpSpPr/>
          <p:nvPr/>
        </p:nvGrpSpPr>
        <p:grpSpPr>
          <a:xfrm>
            <a:off x="5559140" y="1535875"/>
            <a:ext cx="6397245" cy="4745650"/>
            <a:chOff x="5559140" y="1535875"/>
            <a:chExt cx="6397245" cy="4745650"/>
          </a:xfrm>
        </p:grpSpPr>
        <p:grpSp>
          <p:nvGrpSpPr>
            <p:cNvPr id="76" name="Group 35">
              <a:extLst>
                <a:ext uri="{FF2B5EF4-FFF2-40B4-BE49-F238E27FC236}">
                  <a16:creationId xmlns:a16="http://schemas.microsoft.com/office/drawing/2014/main" id="{5F377683-DCA7-444B-BB4D-91D7172DCFCE}"/>
                </a:ext>
              </a:extLst>
            </p:cNvPr>
            <p:cNvGrpSpPr/>
            <p:nvPr/>
          </p:nvGrpSpPr>
          <p:grpSpPr>
            <a:xfrm>
              <a:off x="5559140" y="1596573"/>
              <a:ext cx="6397245" cy="4684952"/>
              <a:chOff x="5559140" y="1596573"/>
              <a:chExt cx="6397245" cy="4684952"/>
            </a:xfrm>
          </p:grpSpPr>
          <p:pic>
            <p:nvPicPr>
              <p:cNvPr id="78" name="Graphic 4" descr="Leaf">
                <a:extLst>
                  <a:ext uri="{FF2B5EF4-FFF2-40B4-BE49-F238E27FC236}">
                    <a16:creationId xmlns:a16="http://schemas.microsoft.com/office/drawing/2014/main" id="{6E51892A-EC69-4BA5-AE81-F5EC7FC04E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677406" y="1611634"/>
                <a:ext cx="1176958" cy="1176958"/>
              </a:xfrm>
              <a:prstGeom prst="rect">
                <a:avLst/>
              </a:prstGeom>
            </p:spPr>
          </p:pic>
          <p:pic>
            <p:nvPicPr>
              <p:cNvPr id="79" name="Graphic 5" descr="Full battery">
                <a:extLst>
                  <a:ext uri="{FF2B5EF4-FFF2-40B4-BE49-F238E27FC236}">
                    <a16:creationId xmlns:a16="http://schemas.microsoft.com/office/drawing/2014/main" id="{04B088D7-8201-47D6-A831-8D5DAA6E9A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559140" y="3313512"/>
                <a:ext cx="1263148" cy="1263148"/>
              </a:xfrm>
              <a:prstGeom prst="rect">
                <a:avLst/>
              </a:prstGeom>
            </p:spPr>
          </p:pic>
          <p:pic>
            <p:nvPicPr>
              <p:cNvPr id="80" name="Graphic 6">
                <a:extLst>
                  <a:ext uri="{FF2B5EF4-FFF2-40B4-BE49-F238E27FC236}">
                    <a16:creationId xmlns:a16="http://schemas.microsoft.com/office/drawing/2014/main" id="{899D4A59-A05D-48F3-ADBE-2383772003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7465333" y="2538495"/>
                <a:ext cx="1085532" cy="1085532"/>
              </a:xfrm>
              <a:prstGeom prst="rect">
                <a:avLst/>
              </a:prstGeom>
            </p:spPr>
          </p:pic>
          <p:pic>
            <p:nvPicPr>
              <p:cNvPr id="81" name="Graphic 7" descr="Music">
                <a:extLst>
                  <a:ext uri="{FF2B5EF4-FFF2-40B4-BE49-F238E27FC236}">
                    <a16:creationId xmlns:a16="http://schemas.microsoft.com/office/drawing/2014/main" id="{A8FBB0EF-744C-4E60-BA76-49C606E840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0820124" y="2548716"/>
                <a:ext cx="1040479" cy="1040479"/>
              </a:xfrm>
              <a:prstGeom prst="rect">
                <a:avLst/>
              </a:prstGeom>
            </p:spPr>
          </p:pic>
          <p:pic>
            <p:nvPicPr>
              <p:cNvPr id="82" name="Graphic 8" descr="Cursor">
                <a:extLst>
                  <a:ext uri="{FF2B5EF4-FFF2-40B4-BE49-F238E27FC236}">
                    <a16:creationId xmlns:a16="http://schemas.microsoft.com/office/drawing/2014/main" id="{96C34D9C-2010-42F7-A26D-CD4D6E77F3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0915906" y="4272229"/>
                <a:ext cx="1040479" cy="1040479"/>
              </a:xfrm>
              <a:prstGeom prst="rect">
                <a:avLst/>
              </a:prstGeom>
            </p:spPr>
          </p:pic>
          <p:pic>
            <p:nvPicPr>
              <p:cNvPr id="83" name="Graphic 9" descr="Venn diagram">
                <a:extLst>
                  <a:ext uri="{FF2B5EF4-FFF2-40B4-BE49-F238E27FC236}">
                    <a16:creationId xmlns:a16="http://schemas.microsoft.com/office/drawing/2014/main" id="{BD99998A-8F49-4DF4-9944-1CE52B8FCD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6338551" y="2454287"/>
                <a:ext cx="1176958" cy="1176958"/>
              </a:xfrm>
              <a:prstGeom prst="rect">
                <a:avLst/>
              </a:prstGeom>
            </p:spPr>
          </p:pic>
          <p:pic>
            <p:nvPicPr>
              <p:cNvPr id="84" name="Graphic 10" descr="Open hand with plant">
                <a:extLst>
                  <a:ext uri="{FF2B5EF4-FFF2-40B4-BE49-F238E27FC236}">
                    <a16:creationId xmlns:a16="http://schemas.microsoft.com/office/drawing/2014/main" id="{FD2C4606-463A-4445-B01E-D6C6F2D367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8211774" y="4892549"/>
                <a:ext cx="1388976" cy="1388976"/>
              </a:xfrm>
              <a:prstGeom prst="rect">
                <a:avLst/>
              </a:prstGeom>
            </p:spPr>
          </p:pic>
          <p:pic>
            <p:nvPicPr>
              <p:cNvPr id="85" name="Graphic 11" descr="Wrench">
                <a:extLst>
                  <a:ext uri="{FF2B5EF4-FFF2-40B4-BE49-F238E27FC236}">
                    <a16:creationId xmlns:a16="http://schemas.microsoft.com/office/drawing/2014/main" id="{9962DB95-555E-461D-85AA-DE4099A990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 rot="5400000">
                <a:off x="8686884" y="3352018"/>
                <a:ext cx="1021058" cy="1021058"/>
              </a:xfrm>
              <a:prstGeom prst="rect">
                <a:avLst/>
              </a:prstGeom>
            </p:spPr>
          </p:pic>
          <p:pic>
            <p:nvPicPr>
              <p:cNvPr id="86" name="Graphic 12" descr="Piggy Bank">
                <a:extLst>
                  <a:ext uri="{FF2B5EF4-FFF2-40B4-BE49-F238E27FC236}">
                    <a16:creationId xmlns:a16="http://schemas.microsoft.com/office/drawing/2014/main" id="{26DC25A3-B9DB-47D4-883A-DC53D2BED3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5578554" y="5078383"/>
                <a:ext cx="1135192" cy="1135192"/>
              </a:xfrm>
              <a:prstGeom prst="rect">
                <a:avLst/>
              </a:prstGeom>
            </p:spPr>
          </p:pic>
          <p:pic>
            <p:nvPicPr>
              <p:cNvPr id="87" name="Graphic 14" descr="Lock">
                <a:extLst>
                  <a:ext uri="{FF2B5EF4-FFF2-40B4-BE49-F238E27FC236}">
                    <a16:creationId xmlns:a16="http://schemas.microsoft.com/office/drawing/2014/main" id="{2A8ED502-50A5-44BB-B99A-6AC8487215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9676765" y="5090502"/>
                <a:ext cx="1040479" cy="1040479"/>
              </a:xfrm>
              <a:prstGeom prst="rect">
                <a:avLst/>
              </a:prstGeom>
            </p:spPr>
          </p:pic>
          <p:pic>
            <p:nvPicPr>
              <p:cNvPr id="88" name="Graphic 15" descr="Puzzle pieces">
                <a:extLst>
                  <a:ext uri="{FF2B5EF4-FFF2-40B4-BE49-F238E27FC236}">
                    <a16:creationId xmlns:a16="http://schemas.microsoft.com/office/drawing/2014/main" id="{7C032D97-B43F-431A-9A4C-7A50D62200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7693867" y="4068962"/>
                <a:ext cx="1226084" cy="1226084"/>
              </a:xfrm>
              <a:prstGeom prst="rect">
                <a:avLst/>
              </a:prstGeom>
            </p:spPr>
          </p:pic>
          <p:pic>
            <p:nvPicPr>
              <p:cNvPr id="89" name="Graphic 16" descr="Network">
                <a:extLst>
                  <a:ext uri="{FF2B5EF4-FFF2-40B4-BE49-F238E27FC236}">
                    <a16:creationId xmlns:a16="http://schemas.microsoft.com/office/drawing/2014/main" id="{1D765E2A-D51A-41E2-AED4-65E9F4BF81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6531206" y="4285573"/>
                <a:ext cx="1111409" cy="1111409"/>
              </a:xfrm>
              <a:prstGeom prst="rect">
                <a:avLst/>
              </a:prstGeom>
            </p:spPr>
          </p:pic>
          <p:pic>
            <p:nvPicPr>
              <p:cNvPr id="90" name="Graphic 17" descr="Heart">
                <a:extLst>
                  <a:ext uri="{FF2B5EF4-FFF2-40B4-BE49-F238E27FC236}">
                    <a16:creationId xmlns:a16="http://schemas.microsoft.com/office/drawing/2014/main" id="{4A178CED-7637-45B9-8032-7515A098D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p:blipFill>
            <p:spPr>
              <a:xfrm>
                <a:off x="9808065" y="3416285"/>
                <a:ext cx="1111409" cy="1111409"/>
              </a:xfrm>
              <a:prstGeom prst="rect">
                <a:avLst/>
              </a:prstGeom>
            </p:spPr>
          </p:pic>
          <p:pic>
            <p:nvPicPr>
              <p:cNvPr id="91" name="Graphic 18" descr="Suitcase">
                <a:extLst>
                  <a:ext uri="{FF2B5EF4-FFF2-40B4-BE49-F238E27FC236}">
                    <a16:creationId xmlns:a16="http://schemas.microsoft.com/office/drawing/2014/main" id="{B40D2021-74CD-4944-9F82-00CACACB65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p:blipFill>
            <p:spPr>
              <a:xfrm>
                <a:off x="9850097" y="1596573"/>
                <a:ext cx="1165726" cy="1165726"/>
              </a:xfrm>
              <a:prstGeom prst="rect">
                <a:avLst/>
              </a:prstGeom>
            </p:spPr>
          </p:pic>
        </p:grpSp>
        <p:pic>
          <p:nvPicPr>
            <p:cNvPr id="77" name="Graphic 55" descr="Stream">
              <a:extLst>
                <a:ext uri="{FF2B5EF4-FFF2-40B4-BE49-F238E27FC236}">
                  <a16:creationId xmlns:a16="http://schemas.microsoft.com/office/drawing/2014/main" id="{C12B20D8-80D9-42DD-A7E2-3500B0513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8073569" y="1535875"/>
              <a:ext cx="1254734" cy="1254734"/>
            </a:xfrm>
            <a:prstGeom prst="rect">
              <a:avLst/>
            </a:prstGeom>
          </p:spPr>
        </p:pic>
      </p:grpSp>
      <p:grpSp>
        <p:nvGrpSpPr>
          <p:cNvPr id="60" name="Group 19">
            <a:extLst>
              <a:ext uri="{FF2B5EF4-FFF2-40B4-BE49-F238E27FC236}">
                <a16:creationId xmlns:a16="http://schemas.microsoft.com/office/drawing/2014/main" id="{416224E3-61CE-4387-98ED-8235F9AF6E99}"/>
              </a:ext>
            </a:extLst>
          </p:cNvPr>
          <p:cNvGrpSpPr/>
          <p:nvPr/>
        </p:nvGrpSpPr>
        <p:grpSpPr>
          <a:xfrm>
            <a:off x="5431517" y="1796433"/>
            <a:ext cx="6389293" cy="4320000"/>
            <a:chOff x="1987389" y="1054755"/>
            <a:chExt cx="9233687" cy="4533790"/>
          </a:xfrm>
        </p:grpSpPr>
        <p:sp>
          <p:nvSpPr>
            <p:cNvPr id="61" name="TextBox 20">
              <a:extLst>
                <a:ext uri="{FF2B5EF4-FFF2-40B4-BE49-F238E27FC236}">
                  <a16:creationId xmlns:a16="http://schemas.microsoft.com/office/drawing/2014/main" id="{6FB27EA1-4A78-45D0-96CD-B3B48A63157D}"/>
                </a:ext>
              </a:extLst>
            </p:cNvPr>
            <p:cNvSpPr txBox="1"/>
            <p:nvPr/>
          </p:nvSpPr>
          <p:spPr>
            <a:xfrm>
              <a:off x="5064098" y="1069924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Conectividad</a:t>
              </a:r>
            </a:p>
          </p:txBody>
        </p:sp>
        <p:sp>
          <p:nvSpPr>
            <p:cNvPr id="62" name="TextBox 21">
              <a:extLst>
                <a:ext uri="{FF2B5EF4-FFF2-40B4-BE49-F238E27FC236}">
                  <a16:creationId xmlns:a16="http://schemas.microsoft.com/office/drawing/2014/main" id="{6DAA9C62-820C-4A87-95C2-D4DC8AD7438D}"/>
                </a:ext>
              </a:extLst>
            </p:cNvPr>
            <p:cNvSpPr txBox="1"/>
            <p:nvPr/>
          </p:nvSpPr>
          <p:spPr>
            <a:xfrm>
              <a:off x="5047389" y="3749060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s-E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Capacidad de Expansión</a:t>
              </a:r>
              <a:endPara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63" name="TextBox 22">
              <a:extLst>
                <a:ext uri="{FF2B5EF4-FFF2-40B4-BE49-F238E27FC236}">
                  <a16:creationId xmlns:a16="http://schemas.microsoft.com/office/drawing/2014/main" id="{359C5D63-EC22-4E61-838C-1B2EDB492760}"/>
                </a:ext>
              </a:extLst>
            </p:cNvPr>
            <p:cNvSpPr txBox="1"/>
            <p:nvPr/>
          </p:nvSpPr>
          <p:spPr>
            <a:xfrm>
              <a:off x="2008709" y="3774158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Inter-conectividad</a:t>
              </a:r>
            </a:p>
          </p:txBody>
        </p:sp>
        <p:sp>
          <p:nvSpPr>
            <p:cNvPr id="64" name="TextBox 23">
              <a:extLst>
                <a:ext uri="{FF2B5EF4-FFF2-40B4-BE49-F238E27FC236}">
                  <a16:creationId xmlns:a16="http://schemas.microsoft.com/office/drawing/2014/main" id="{B49AD195-905D-4463-BE24-D83184BB1BD7}"/>
                </a:ext>
              </a:extLst>
            </p:cNvPr>
            <p:cNvSpPr txBox="1"/>
            <p:nvPr/>
          </p:nvSpPr>
          <p:spPr>
            <a:xfrm>
              <a:off x="8107390" y="1054755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Portabilidad</a:t>
              </a:r>
            </a:p>
          </p:txBody>
        </p:sp>
        <p:sp>
          <p:nvSpPr>
            <p:cNvPr id="65" name="TextBox 24">
              <a:extLst>
                <a:ext uri="{FF2B5EF4-FFF2-40B4-BE49-F238E27FC236}">
                  <a16:creationId xmlns:a16="http://schemas.microsoft.com/office/drawing/2014/main" id="{423860E0-6FB6-468A-B16C-CF5073189130}"/>
                </a:ext>
              </a:extLst>
            </p:cNvPr>
            <p:cNvSpPr txBox="1"/>
            <p:nvPr/>
          </p:nvSpPr>
          <p:spPr>
            <a:xfrm>
              <a:off x="2020806" y="1959425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Funcionalidad múltiple</a:t>
              </a:r>
            </a:p>
          </p:txBody>
        </p:sp>
        <p:sp>
          <p:nvSpPr>
            <p:cNvPr id="66" name="TextBox 25">
              <a:extLst>
                <a:ext uri="{FF2B5EF4-FFF2-40B4-BE49-F238E27FC236}">
                  <a16:creationId xmlns:a16="http://schemas.microsoft.com/office/drawing/2014/main" id="{7F708391-D826-4B53-B917-4B0314237B89}"/>
                </a:ext>
              </a:extLst>
            </p:cNvPr>
            <p:cNvSpPr txBox="1"/>
            <p:nvPr/>
          </p:nvSpPr>
          <p:spPr>
            <a:xfrm>
              <a:off x="5064098" y="4688545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Impacto Ambiental</a:t>
              </a:r>
            </a:p>
          </p:txBody>
        </p:sp>
        <p:sp>
          <p:nvSpPr>
            <p:cNvPr id="67" name="TextBox 26">
              <a:extLst>
                <a:ext uri="{FF2B5EF4-FFF2-40B4-BE49-F238E27FC236}">
                  <a16:creationId xmlns:a16="http://schemas.microsoft.com/office/drawing/2014/main" id="{95A00F91-D0DE-4632-9492-EB4CEB0BE5D5}"/>
                </a:ext>
              </a:extLst>
            </p:cNvPr>
            <p:cNvSpPr txBox="1"/>
            <p:nvPr/>
          </p:nvSpPr>
          <p:spPr>
            <a:xfrm>
              <a:off x="5046738" y="2080780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s-E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Almacenamiento</a:t>
              </a:r>
              <a:endPara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68" name="TextBox 27">
              <a:extLst>
                <a:ext uri="{FF2B5EF4-FFF2-40B4-BE49-F238E27FC236}">
                  <a16:creationId xmlns:a16="http://schemas.microsoft.com/office/drawing/2014/main" id="{B300E421-A2D3-4C83-B234-620E23F13FD9}"/>
                </a:ext>
              </a:extLst>
            </p:cNvPr>
            <p:cNvSpPr txBox="1"/>
            <p:nvPr/>
          </p:nvSpPr>
          <p:spPr>
            <a:xfrm>
              <a:off x="2008709" y="2848926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Eficiencia Energética</a:t>
              </a:r>
            </a:p>
          </p:txBody>
        </p:sp>
        <p:sp>
          <p:nvSpPr>
            <p:cNvPr id="69" name="TextBox 28">
              <a:extLst>
                <a:ext uri="{FF2B5EF4-FFF2-40B4-BE49-F238E27FC236}">
                  <a16:creationId xmlns:a16="http://schemas.microsoft.com/office/drawing/2014/main" id="{9DC8CDB0-60D1-4AE9-BB1F-37195CA69645}"/>
                </a:ext>
              </a:extLst>
            </p:cNvPr>
            <p:cNvSpPr txBox="1"/>
            <p:nvPr/>
          </p:nvSpPr>
          <p:spPr>
            <a:xfrm>
              <a:off x="8140807" y="1959425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Soporte de Medios</a:t>
              </a:r>
            </a:p>
          </p:txBody>
        </p:sp>
        <p:sp>
          <p:nvSpPr>
            <p:cNvPr id="70" name="TextBox 29">
              <a:extLst>
                <a:ext uri="{FF2B5EF4-FFF2-40B4-BE49-F238E27FC236}">
                  <a16:creationId xmlns:a16="http://schemas.microsoft.com/office/drawing/2014/main" id="{4EDBEC45-870D-4B4B-B4C6-BEFF3159DD74}"/>
                </a:ext>
              </a:extLst>
            </p:cNvPr>
            <p:cNvSpPr txBox="1"/>
            <p:nvPr/>
          </p:nvSpPr>
          <p:spPr>
            <a:xfrm>
              <a:off x="8136184" y="3762079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Interfaz de Usuario</a:t>
              </a:r>
            </a:p>
          </p:txBody>
        </p:sp>
        <p:sp>
          <p:nvSpPr>
            <p:cNvPr id="71" name="TextBox 30">
              <a:extLst>
                <a:ext uri="{FF2B5EF4-FFF2-40B4-BE49-F238E27FC236}">
                  <a16:creationId xmlns:a16="http://schemas.microsoft.com/office/drawing/2014/main" id="{273C2E41-41DA-4D24-9571-54251C5B22D6}"/>
                </a:ext>
              </a:extLst>
            </p:cNvPr>
            <p:cNvSpPr txBox="1"/>
            <p:nvPr/>
          </p:nvSpPr>
          <p:spPr>
            <a:xfrm>
              <a:off x="8131585" y="2840131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Facilidad de Uso</a:t>
              </a:r>
            </a:p>
          </p:txBody>
        </p:sp>
        <p:sp>
          <p:nvSpPr>
            <p:cNvPr id="72" name="TextBox 31">
              <a:extLst>
                <a:ext uri="{FF2B5EF4-FFF2-40B4-BE49-F238E27FC236}">
                  <a16:creationId xmlns:a16="http://schemas.microsoft.com/office/drawing/2014/main" id="{EF95830C-2EF5-4CDE-AE46-79269EF0CD75}"/>
                </a:ext>
              </a:extLst>
            </p:cNvPr>
            <p:cNvSpPr txBox="1"/>
            <p:nvPr/>
          </p:nvSpPr>
          <p:spPr>
            <a:xfrm>
              <a:off x="1987389" y="4679757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Presupuesto</a:t>
              </a:r>
            </a:p>
          </p:txBody>
        </p:sp>
        <p:sp>
          <p:nvSpPr>
            <p:cNvPr id="73" name="TextBox 32">
              <a:extLst>
                <a:ext uri="{FF2B5EF4-FFF2-40B4-BE49-F238E27FC236}">
                  <a16:creationId xmlns:a16="http://schemas.microsoft.com/office/drawing/2014/main" id="{0AAF3E50-879E-49B6-AFDC-9E956C910D2D}"/>
                </a:ext>
              </a:extLst>
            </p:cNvPr>
            <p:cNvSpPr txBox="1"/>
            <p:nvPr/>
          </p:nvSpPr>
          <p:spPr>
            <a:xfrm>
              <a:off x="8161076" y="4679757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Seguridad</a:t>
              </a:r>
            </a:p>
          </p:txBody>
        </p:sp>
        <p:sp>
          <p:nvSpPr>
            <p:cNvPr id="74" name="TextBox 33">
              <a:extLst>
                <a:ext uri="{FF2B5EF4-FFF2-40B4-BE49-F238E27FC236}">
                  <a16:creationId xmlns:a16="http://schemas.microsoft.com/office/drawing/2014/main" id="{03AAD491-845D-4DD7-85FA-4505F730C3F0}"/>
                </a:ext>
              </a:extLst>
            </p:cNvPr>
            <p:cNvSpPr txBox="1"/>
            <p:nvPr/>
          </p:nvSpPr>
          <p:spPr>
            <a:xfrm>
              <a:off x="2008709" y="1069924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Sostenibilidad</a:t>
              </a:r>
            </a:p>
          </p:txBody>
        </p:sp>
        <p:sp>
          <p:nvSpPr>
            <p:cNvPr id="75" name="TextBox 34">
              <a:extLst>
                <a:ext uri="{FF2B5EF4-FFF2-40B4-BE49-F238E27FC236}">
                  <a16:creationId xmlns:a16="http://schemas.microsoft.com/office/drawing/2014/main" id="{5402B944-DA39-49D2-9F78-402A824D6562}"/>
                </a:ext>
              </a:extLst>
            </p:cNvPr>
            <p:cNvSpPr txBox="1"/>
            <p:nvPr/>
          </p:nvSpPr>
          <p:spPr>
            <a:xfrm>
              <a:off x="5074758" y="2855300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Fiabilidad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972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6D08-F54F-405C-ADF9-F7F2FBC4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AL ELEGIR </a:t>
            </a:r>
            <a:r>
              <a:rPr lang="es-ES" dirty="0" err="1"/>
              <a:t>HTAD</a:t>
            </a:r>
            <a:r>
              <a:rPr lang="es-ES" dirty="0"/>
              <a:t>, HAY QUE CONSIDERAR…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F37F6-ECBB-451E-8CA7-8876C52E0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95281" cy="4351338"/>
          </a:xfrm>
        </p:spPr>
        <p:txBody>
          <a:bodyPr>
            <a:normAutofit fontScale="92500" lnSpcReduction="20000"/>
          </a:bodyPr>
          <a:lstStyle/>
          <a:p>
            <a:r>
              <a:rPr lang="es-ES" sz="3000" b="1" dirty="0"/>
              <a:t>Almacenamiento</a:t>
            </a:r>
            <a:endParaRPr lang="sl-SI" sz="3000" b="1" dirty="0"/>
          </a:p>
          <a:p>
            <a:pPr lvl="1"/>
            <a:r>
              <a:rPr lang="es-ES" dirty="0"/>
              <a:t>Cantidad de datos que el dispositivo puede almacenar / capacidad de memoria</a:t>
            </a:r>
          </a:p>
          <a:p>
            <a:pPr lvl="1"/>
            <a:r>
              <a:rPr lang="es-ES" dirty="0"/>
              <a:t>¿Necesitaré almacenar cantidades sustanciales de información en mi dispositivo?</a:t>
            </a:r>
          </a:p>
          <a:p>
            <a:pPr lvl="1"/>
            <a:r>
              <a:rPr lang="es-ES" dirty="0"/>
              <a:t>¿Podrían almacenarse estos datos en otro lugar? ¿Cómo es de fácil y seguro transferir los datos entre las distintas opciones?</a:t>
            </a:r>
            <a:endParaRPr lang="sl-SI" dirty="0"/>
          </a:p>
        </p:txBody>
      </p:sp>
      <p:pic>
        <p:nvPicPr>
          <p:cNvPr id="44" name="Graphic 6">
            <a:extLst>
              <a:ext uri="{FF2B5EF4-FFF2-40B4-BE49-F238E27FC236}">
                <a16:creationId xmlns:a16="http://schemas.microsoft.com/office/drawing/2014/main" id="{194817CD-3153-4F83-BD76-8C6ED636D2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465333" y="2538495"/>
            <a:ext cx="1085532" cy="1085532"/>
          </a:xfrm>
          <a:prstGeom prst="rect">
            <a:avLst/>
          </a:prstGeom>
          <a:effectLst>
            <a:glow rad="889000">
              <a:srgbClr val="42AB3F">
                <a:alpha val="40000"/>
              </a:srgbClr>
            </a:glow>
          </a:effectLst>
        </p:spPr>
      </p:pic>
      <p:grpSp>
        <p:nvGrpSpPr>
          <p:cNvPr id="62" name="Group 56">
            <a:extLst>
              <a:ext uri="{FF2B5EF4-FFF2-40B4-BE49-F238E27FC236}">
                <a16:creationId xmlns:a16="http://schemas.microsoft.com/office/drawing/2014/main" id="{D5950CE2-74EF-41AE-9C77-AC4E042B3989}"/>
              </a:ext>
            </a:extLst>
          </p:cNvPr>
          <p:cNvGrpSpPr/>
          <p:nvPr/>
        </p:nvGrpSpPr>
        <p:grpSpPr>
          <a:xfrm>
            <a:off x="5559140" y="1535875"/>
            <a:ext cx="6397245" cy="4745650"/>
            <a:chOff x="5559140" y="1535875"/>
            <a:chExt cx="6397245" cy="4745650"/>
          </a:xfrm>
        </p:grpSpPr>
        <p:grpSp>
          <p:nvGrpSpPr>
            <p:cNvPr id="79" name="Group 35">
              <a:extLst>
                <a:ext uri="{FF2B5EF4-FFF2-40B4-BE49-F238E27FC236}">
                  <a16:creationId xmlns:a16="http://schemas.microsoft.com/office/drawing/2014/main" id="{C4CC1B92-10BB-490A-AC7F-8BCDF22D6B66}"/>
                </a:ext>
              </a:extLst>
            </p:cNvPr>
            <p:cNvGrpSpPr/>
            <p:nvPr/>
          </p:nvGrpSpPr>
          <p:grpSpPr>
            <a:xfrm>
              <a:off x="5559140" y="1596573"/>
              <a:ext cx="6397245" cy="4684952"/>
              <a:chOff x="5559140" y="1596573"/>
              <a:chExt cx="6397245" cy="4684952"/>
            </a:xfrm>
          </p:grpSpPr>
          <p:pic>
            <p:nvPicPr>
              <p:cNvPr id="81" name="Graphic 4" descr="Leaf">
                <a:extLst>
                  <a:ext uri="{FF2B5EF4-FFF2-40B4-BE49-F238E27FC236}">
                    <a16:creationId xmlns:a16="http://schemas.microsoft.com/office/drawing/2014/main" id="{F4841BF3-6913-43D2-BE32-AFD551F590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677406" y="1611634"/>
                <a:ext cx="1176958" cy="1176958"/>
              </a:xfrm>
              <a:prstGeom prst="rect">
                <a:avLst/>
              </a:prstGeom>
            </p:spPr>
          </p:pic>
          <p:pic>
            <p:nvPicPr>
              <p:cNvPr id="82" name="Graphic 5" descr="Full battery">
                <a:extLst>
                  <a:ext uri="{FF2B5EF4-FFF2-40B4-BE49-F238E27FC236}">
                    <a16:creationId xmlns:a16="http://schemas.microsoft.com/office/drawing/2014/main" id="{C889A7EE-6890-4F24-97E5-FCC5920E7A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559140" y="3313512"/>
                <a:ext cx="1263148" cy="1263148"/>
              </a:xfrm>
              <a:prstGeom prst="rect">
                <a:avLst/>
              </a:prstGeom>
            </p:spPr>
          </p:pic>
          <p:pic>
            <p:nvPicPr>
              <p:cNvPr id="83" name="Graphic 6">
                <a:extLst>
                  <a:ext uri="{FF2B5EF4-FFF2-40B4-BE49-F238E27FC236}">
                    <a16:creationId xmlns:a16="http://schemas.microsoft.com/office/drawing/2014/main" id="{66E3420B-934A-42E8-9354-7546B8448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7465333" y="2538495"/>
                <a:ext cx="1085532" cy="1085532"/>
              </a:xfrm>
              <a:prstGeom prst="rect">
                <a:avLst/>
              </a:prstGeom>
            </p:spPr>
          </p:pic>
          <p:pic>
            <p:nvPicPr>
              <p:cNvPr id="84" name="Graphic 7" descr="Music">
                <a:extLst>
                  <a:ext uri="{FF2B5EF4-FFF2-40B4-BE49-F238E27FC236}">
                    <a16:creationId xmlns:a16="http://schemas.microsoft.com/office/drawing/2014/main" id="{F5854DE3-6A8E-42D9-99CB-7FC4681654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0820124" y="2548716"/>
                <a:ext cx="1040479" cy="1040479"/>
              </a:xfrm>
              <a:prstGeom prst="rect">
                <a:avLst/>
              </a:prstGeom>
            </p:spPr>
          </p:pic>
          <p:pic>
            <p:nvPicPr>
              <p:cNvPr id="85" name="Graphic 8" descr="Cursor">
                <a:extLst>
                  <a:ext uri="{FF2B5EF4-FFF2-40B4-BE49-F238E27FC236}">
                    <a16:creationId xmlns:a16="http://schemas.microsoft.com/office/drawing/2014/main" id="{2CF7060E-3F68-4F98-9848-592A4A015A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0915906" y="4272229"/>
                <a:ext cx="1040479" cy="1040479"/>
              </a:xfrm>
              <a:prstGeom prst="rect">
                <a:avLst/>
              </a:prstGeom>
            </p:spPr>
          </p:pic>
          <p:pic>
            <p:nvPicPr>
              <p:cNvPr id="86" name="Graphic 9" descr="Venn diagram">
                <a:extLst>
                  <a:ext uri="{FF2B5EF4-FFF2-40B4-BE49-F238E27FC236}">
                    <a16:creationId xmlns:a16="http://schemas.microsoft.com/office/drawing/2014/main" id="{DA3B9E4E-14F6-4F65-9855-E4ED1F9B7E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6338551" y="2454287"/>
                <a:ext cx="1176958" cy="1176958"/>
              </a:xfrm>
              <a:prstGeom prst="rect">
                <a:avLst/>
              </a:prstGeom>
            </p:spPr>
          </p:pic>
          <p:pic>
            <p:nvPicPr>
              <p:cNvPr id="87" name="Graphic 10" descr="Open hand with plant">
                <a:extLst>
                  <a:ext uri="{FF2B5EF4-FFF2-40B4-BE49-F238E27FC236}">
                    <a16:creationId xmlns:a16="http://schemas.microsoft.com/office/drawing/2014/main" id="{56C08BD8-0146-4283-BDD1-2023DA7617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8211774" y="4892549"/>
                <a:ext cx="1388976" cy="1388976"/>
              </a:xfrm>
              <a:prstGeom prst="rect">
                <a:avLst/>
              </a:prstGeom>
            </p:spPr>
          </p:pic>
          <p:pic>
            <p:nvPicPr>
              <p:cNvPr id="88" name="Graphic 11" descr="Wrench">
                <a:extLst>
                  <a:ext uri="{FF2B5EF4-FFF2-40B4-BE49-F238E27FC236}">
                    <a16:creationId xmlns:a16="http://schemas.microsoft.com/office/drawing/2014/main" id="{0B6D22D6-0AA2-42A0-9756-805146F198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 rot="5400000">
                <a:off x="8686884" y="3352018"/>
                <a:ext cx="1021058" cy="1021058"/>
              </a:xfrm>
              <a:prstGeom prst="rect">
                <a:avLst/>
              </a:prstGeom>
            </p:spPr>
          </p:pic>
          <p:pic>
            <p:nvPicPr>
              <p:cNvPr id="89" name="Graphic 12" descr="Piggy Bank">
                <a:extLst>
                  <a:ext uri="{FF2B5EF4-FFF2-40B4-BE49-F238E27FC236}">
                    <a16:creationId xmlns:a16="http://schemas.microsoft.com/office/drawing/2014/main" id="{29CF5908-AAA2-49D9-8E28-38F1AEDED6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5578554" y="5078383"/>
                <a:ext cx="1135192" cy="1135192"/>
              </a:xfrm>
              <a:prstGeom prst="rect">
                <a:avLst/>
              </a:prstGeom>
            </p:spPr>
          </p:pic>
          <p:pic>
            <p:nvPicPr>
              <p:cNvPr id="90" name="Graphic 14" descr="Lock">
                <a:extLst>
                  <a:ext uri="{FF2B5EF4-FFF2-40B4-BE49-F238E27FC236}">
                    <a16:creationId xmlns:a16="http://schemas.microsoft.com/office/drawing/2014/main" id="{3E9785B7-BF61-4175-864B-E3D79AA9A5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9676765" y="5090502"/>
                <a:ext cx="1040479" cy="1040479"/>
              </a:xfrm>
              <a:prstGeom prst="rect">
                <a:avLst/>
              </a:prstGeom>
            </p:spPr>
          </p:pic>
          <p:pic>
            <p:nvPicPr>
              <p:cNvPr id="91" name="Graphic 15" descr="Puzzle pieces">
                <a:extLst>
                  <a:ext uri="{FF2B5EF4-FFF2-40B4-BE49-F238E27FC236}">
                    <a16:creationId xmlns:a16="http://schemas.microsoft.com/office/drawing/2014/main" id="{FFD72458-A6D3-4EB2-B9F1-7FF8A0286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7693867" y="4068962"/>
                <a:ext cx="1226084" cy="1226084"/>
              </a:xfrm>
              <a:prstGeom prst="rect">
                <a:avLst/>
              </a:prstGeom>
            </p:spPr>
          </p:pic>
          <p:pic>
            <p:nvPicPr>
              <p:cNvPr id="92" name="Graphic 16" descr="Network">
                <a:extLst>
                  <a:ext uri="{FF2B5EF4-FFF2-40B4-BE49-F238E27FC236}">
                    <a16:creationId xmlns:a16="http://schemas.microsoft.com/office/drawing/2014/main" id="{6236846C-AF20-4D44-8333-98D9F3A24A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6531206" y="4285573"/>
                <a:ext cx="1111409" cy="1111409"/>
              </a:xfrm>
              <a:prstGeom prst="rect">
                <a:avLst/>
              </a:prstGeom>
            </p:spPr>
          </p:pic>
          <p:pic>
            <p:nvPicPr>
              <p:cNvPr id="93" name="Graphic 17" descr="Heart">
                <a:extLst>
                  <a:ext uri="{FF2B5EF4-FFF2-40B4-BE49-F238E27FC236}">
                    <a16:creationId xmlns:a16="http://schemas.microsoft.com/office/drawing/2014/main" id="{A7F2ACA4-4B74-4DDF-83F2-6DFDFC6FCB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p:blipFill>
            <p:spPr>
              <a:xfrm>
                <a:off x="9808065" y="3416285"/>
                <a:ext cx="1111409" cy="1111409"/>
              </a:xfrm>
              <a:prstGeom prst="rect">
                <a:avLst/>
              </a:prstGeom>
            </p:spPr>
          </p:pic>
          <p:pic>
            <p:nvPicPr>
              <p:cNvPr id="94" name="Graphic 18" descr="Suitcase">
                <a:extLst>
                  <a:ext uri="{FF2B5EF4-FFF2-40B4-BE49-F238E27FC236}">
                    <a16:creationId xmlns:a16="http://schemas.microsoft.com/office/drawing/2014/main" id="{F47B4C80-E7EB-44F0-AD77-F0218675B6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p:blipFill>
            <p:spPr>
              <a:xfrm>
                <a:off x="9850097" y="1596573"/>
                <a:ext cx="1165726" cy="1165726"/>
              </a:xfrm>
              <a:prstGeom prst="rect">
                <a:avLst/>
              </a:prstGeom>
            </p:spPr>
          </p:pic>
        </p:grpSp>
        <p:pic>
          <p:nvPicPr>
            <p:cNvPr id="80" name="Graphic 55" descr="Stream">
              <a:extLst>
                <a:ext uri="{FF2B5EF4-FFF2-40B4-BE49-F238E27FC236}">
                  <a16:creationId xmlns:a16="http://schemas.microsoft.com/office/drawing/2014/main" id="{9FE4406E-292F-4AFB-845C-109D8224F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8073569" y="1535875"/>
              <a:ext cx="1254734" cy="1254734"/>
            </a:xfrm>
            <a:prstGeom prst="rect">
              <a:avLst/>
            </a:prstGeom>
          </p:spPr>
        </p:pic>
      </p:grpSp>
      <p:grpSp>
        <p:nvGrpSpPr>
          <p:cNvPr id="63" name="Group 19">
            <a:extLst>
              <a:ext uri="{FF2B5EF4-FFF2-40B4-BE49-F238E27FC236}">
                <a16:creationId xmlns:a16="http://schemas.microsoft.com/office/drawing/2014/main" id="{DDAF0538-6B0C-4D44-B3B7-B05435D247C5}"/>
              </a:ext>
            </a:extLst>
          </p:cNvPr>
          <p:cNvGrpSpPr/>
          <p:nvPr/>
        </p:nvGrpSpPr>
        <p:grpSpPr>
          <a:xfrm>
            <a:off x="5431517" y="1796433"/>
            <a:ext cx="6389293" cy="4320000"/>
            <a:chOff x="1987389" y="1054755"/>
            <a:chExt cx="9233687" cy="4533790"/>
          </a:xfrm>
        </p:grpSpPr>
        <p:sp>
          <p:nvSpPr>
            <p:cNvPr id="64" name="TextBox 20">
              <a:extLst>
                <a:ext uri="{FF2B5EF4-FFF2-40B4-BE49-F238E27FC236}">
                  <a16:creationId xmlns:a16="http://schemas.microsoft.com/office/drawing/2014/main" id="{BE91FCFC-33F7-48B1-BC26-B256751907F1}"/>
                </a:ext>
              </a:extLst>
            </p:cNvPr>
            <p:cNvSpPr txBox="1"/>
            <p:nvPr/>
          </p:nvSpPr>
          <p:spPr>
            <a:xfrm>
              <a:off x="5064098" y="1069924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Conectividad</a:t>
              </a:r>
            </a:p>
          </p:txBody>
        </p:sp>
        <p:sp>
          <p:nvSpPr>
            <p:cNvPr id="65" name="TextBox 21">
              <a:extLst>
                <a:ext uri="{FF2B5EF4-FFF2-40B4-BE49-F238E27FC236}">
                  <a16:creationId xmlns:a16="http://schemas.microsoft.com/office/drawing/2014/main" id="{89495A48-0A68-4C54-9A80-3D37F1F5BC5D}"/>
                </a:ext>
              </a:extLst>
            </p:cNvPr>
            <p:cNvSpPr txBox="1"/>
            <p:nvPr/>
          </p:nvSpPr>
          <p:spPr>
            <a:xfrm>
              <a:off x="5047389" y="3749060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s-E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Capacidad de Expansión</a:t>
              </a:r>
              <a:endPara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66" name="TextBox 22">
              <a:extLst>
                <a:ext uri="{FF2B5EF4-FFF2-40B4-BE49-F238E27FC236}">
                  <a16:creationId xmlns:a16="http://schemas.microsoft.com/office/drawing/2014/main" id="{47501B9A-F292-40B5-8F7E-F69EBF1459F1}"/>
                </a:ext>
              </a:extLst>
            </p:cNvPr>
            <p:cNvSpPr txBox="1"/>
            <p:nvPr/>
          </p:nvSpPr>
          <p:spPr>
            <a:xfrm>
              <a:off x="2008709" y="3774158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Inter-conectividad</a:t>
              </a:r>
            </a:p>
          </p:txBody>
        </p:sp>
        <p:sp>
          <p:nvSpPr>
            <p:cNvPr id="67" name="TextBox 23">
              <a:extLst>
                <a:ext uri="{FF2B5EF4-FFF2-40B4-BE49-F238E27FC236}">
                  <a16:creationId xmlns:a16="http://schemas.microsoft.com/office/drawing/2014/main" id="{860D3F0E-931A-4847-AE61-935D221E1BEA}"/>
                </a:ext>
              </a:extLst>
            </p:cNvPr>
            <p:cNvSpPr txBox="1"/>
            <p:nvPr/>
          </p:nvSpPr>
          <p:spPr>
            <a:xfrm>
              <a:off x="8107390" y="1054755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Portabilidad</a:t>
              </a:r>
            </a:p>
          </p:txBody>
        </p:sp>
        <p:sp>
          <p:nvSpPr>
            <p:cNvPr id="68" name="TextBox 24">
              <a:extLst>
                <a:ext uri="{FF2B5EF4-FFF2-40B4-BE49-F238E27FC236}">
                  <a16:creationId xmlns:a16="http://schemas.microsoft.com/office/drawing/2014/main" id="{09B78654-9721-4C4F-87C6-F34AA3B9342A}"/>
                </a:ext>
              </a:extLst>
            </p:cNvPr>
            <p:cNvSpPr txBox="1"/>
            <p:nvPr/>
          </p:nvSpPr>
          <p:spPr>
            <a:xfrm>
              <a:off x="2020806" y="1959425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Funcionalidad múltiple</a:t>
              </a:r>
            </a:p>
          </p:txBody>
        </p:sp>
        <p:sp>
          <p:nvSpPr>
            <p:cNvPr id="69" name="TextBox 25">
              <a:extLst>
                <a:ext uri="{FF2B5EF4-FFF2-40B4-BE49-F238E27FC236}">
                  <a16:creationId xmlns:a16="http://schemas.microsoft.com/office/drawing/2014/main" id="{3219CF15-3677-4310-B56F-716D8CC064F6}"/>
                </a:ext>
              </a:extLst>
            </p:cNvPr>
            <p:cNvSpPr txBox="1"/>
            <p:nvPr/>
          </p:nvSpPr>
          <p:spPr>
            <a:xfrm>
              <a:off x="5064098" y="4688545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Impacto Ambiental</a:t>
              </a:r>
            </a:p>
          </p:txBody>
        </p:sp>
        <p:sp>
          <p:nvSpPr>
            <p:cNvPr id="70" name="TextBox 26">
              <a:extLst>
                <a:ext uri="{FF2B5EF4-FFF2-40B4-BE49-F238E27FC236}">
                  <a16:creationId xmlns:a16="http://schemas.microsoft.com/office/drawing/2014/main" id="{9B4CC7B7-61B9-4AAC-BFBD-9595FDBD43CE}"/>
                </a:ext>
              </a:extLst>
            </p:cNvPr>
            <p:cNvSpPr txBox="1"/>
            <p:nvPr/>
          </p:nvSpPr>
          <p:spPr>
            <a:xfrm>
              <a:off x="5046738" y="2080780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s-E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Almacenamiento</a:t>
              </a:r>
              <a:endPara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71" name="TextBox 27">
              <a:extLst>
                <a:ext uri="{FF2B5EF4-FFF2-40B4-BE49-F238E27FC236}">
                  <a16:creationId xmlns:a16="http://schemas.microsoft.com/office/drawing/2014/main" id="{088406BE-A9EC-45E9-850C-BBA9580F4D39}"/>
                </a:ext>
              </a:extLst>
            </p:cNvPr>
            <p:cNvSpPr txBox="1"/>
            <p:nvPr/>
          </p:nvSpPr>
          <p:spPr>
            <a:xfrm>
              <a:off x="2008709" y="2848926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Eficiencia Energética</a:t>
              </a:r>
            </a:p>
          </p:txBody>
        </p:sp>
        <p:sp>
          <p:nvSpPr>
            <p:cNvPr id="72" name="TextBox 28">
              <a:extLst>
                <a:ext uri="{FF2B5EF4-FFF2-40B4-BE49-F238E27FC236}">
                  <a16:creationId xmlns:a16="http://schemas.microsoft.com/office/drawing/2014/main" id="{4826B37F-8FC1-48FF-AFFC-56E95BF67B22}"/>
                </a:ext>
              </a:extLst>
            </p:cNvPr>
            <p:cNvSpPr txBox="1"/>
            <p:nvPr/>
          </p:nvSpPr>
          <p:spPr>
            <a:xfrm>
              <a:off x="8140807" y="1959425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Soporte de Medios</a:t>
              </a:r>
            </a:p>
          </p:txBody>
        </p:sp>
        <p:sp>
          <p:nvSpPr>
            <p:cNvPr id="73" name="TextBox 29">
              <a:extLst>
                <a:ext uri="{FF2B5EF4-FFF2-40B4-BE49-F238E27FC236}">
                  <a16:creationId xmlns:a16="http://schemas.microsoft.com/office/drawing/2014/main" id="{A72465D4-37C5-4C9A-BA05-794C4E5AAF29}"/>
                </a:ext>
              </a:extLst>
            </p:cNvPr>
            <p:cNvSpPr txBox="1"/>
            <p:nvPr/>
          </p:nvSpPr>
          <p:spPr>
            <a:xfrm>
              <a:off x="8136184" y="3762079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Interfaz de Usuario</a:t>
              </a:r>
            </a:p>
          </p:txBody>
        </p:sp>
        <p:sp>
          <p:nvSpPr>
            <p:cNvPr id="74" name="TextBox 30">
              <a:extLst>
                <a:ext uri="{FF2B5EF4-FFF2-40B4-BE49-F238E27FC236}">
                  <a16:creationId xmlns:a16="http://schemas.microsoft.com/office/drawing/2014/main" id="{D7E0EBF8-383E-4436-96CA-2822C677EB9F}"/>
                </a:ext>
              </a:extLst>
            </p:cNvPr>
            <p:cNvSpPr txBox="1"/>
            <p:nvPr/>
          </p:nvSpPr>
          <p:spPr>
            <a:xfrm>
              <a:off x="8131585" y="2840131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Facilidad de Uso</a:t>
              </a:r>
            </a:p>
          </p:txBody>
        </p:sp>
        <p:sp>
          <p:nvSpPr>
            <p:cNvPr id="75" name="TextBox 31">
              <a:extLst>
                <a:ext uri="{FF2B5EF4-FFF2-40B4-BE49-F238E27FC236}">
                  <a16:creationId xmlns:a16="http://schemas.microsoft.com/office/drawing/2014/main" id="{418608EF-395D-4E55-81E9-FB9A918276EA}"/>
                </a:ext>
              </a:extLst>
            </p:cNvPr>
            <p:cNvSpPr txBox="1"/>
            <p:nvPr/>
          </p:nvSpPr>
          <p:spPr>
            <a:xfrm>
              <a:off x="1987389" y="4679757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Presupuesto</a:t>
              </a:r>
            </a:p>
          </p:txBody>
        </p:sp>
        <p:sp>
          <p:nvSpPr>
            <p:cNvPr id="76" name="TextBox 32">
              <a:extLst>
                <a:ext uri="{FF2B5EF4-FFF2-40B4-BE49-F238E27FC236}">
                  <a16:creationId xmlns:a16="http://schemas.microsoft.com/office/drawing/2014/main" id="{54EB8390-F3AE-4E6F-BF5A-8BE68A3B877D}"/>
                </a:ext>
              </a:extLst>
            </p:cNvPr>
            <p:cNvSpPr txBox="1"/>
            <p:nvPr/>
          </p:nvSpPr>
          <p:spPr>
            <a:xfrm>
              <a:off x="8161076" y="4679757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Seguridad</a:t>
              </a:r>
            </a:p>
          </p:txBody>
        </p:sp>
        <p:sp>
          <p:nvSpPr>
            <p:cNvPr id="77" name="TextBox 33">
              <a:extLst>
                <a:ext uri="{FF2B5EF4-FFF2-40B4-BE49-F238E27FC236}">
                  <a16:creationId xmlns:a16="http://schemas.microsoft.com/office/drawing/2014/main" id="{D0AD8318-FBB6-4E93-8597-33A8C532EBCB}"/>
                </a:ext>
              </a:extLst>
            </p:cNvPr>
            <p:cNvSpPr txBox="1"/>
            <p:nvPr/>
          </p:nvSpPr>
          <p:spPr>
            <a:xfrm>
              <a:off x="2008709" y="1069924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Sostenibilidad</a:t>
              </a:r>
            </a:p>
          </p:txBody>
        </p:sp>
        <p:sp>
          <p:nvSpPr>
            <p:cNvPr id="78" name="TextBox 34">
              <a:extLst>
                <a:ext uri="{FF2B5EF4-FFF2-40B4-BE49-F238E27FC236}">
                  <a16:creationId xmlns:a16="http://schemas.microsoft.com/office/drawing/2014/main" id="{E32C5B2F-05D7-4287-8921-ED2B9B691223}"/>
                </a:ext>
              </a:extLst>
            </p:cNvPr>
            <p:cNvSpPr txBox="1"/>
            <p:nvPr/>
          </p:nvSpPr>
          <p:spPr>
            <a:xfrm>
              <a:off x="5074758" y="2855300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Fiabilidad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223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6D08-F54F-405C-ADF9-F7F2FBC4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AL ELEGIR </a:t>
            </a:r>
            <a:r>
              <a:rPr lang="es-ES" dirty="0" err="1"/>
              <a:t>HTAD</a:t>
            </a:r>
            <a:r>
              <a:rPr lang="es-ES" dirty="0"/>
              <a:t>, HAY QUE CONSIDERAR…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F37F6-ECBB-451E-8CA7-8876C52E0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95281" cy="4351338"/>
          </a:xfrm>
        </p:spPr>
        <p:txBody>
          <a:bodyPr>
            <a:normAutofit/>
          </a:bodyPr>
          <a:lstStyle/>
          <a:p>
            <a:r>
              <a:rPr lang="es-ES" b="1" dirty="0"/>
              <a:t>Fiabilidad y desempeño</a:t>
            </a:r>
            <a:endParaRPr lang="sl-SI" b="1" dirty="0"/>
          </a:p>
          <a:p>
            <a:pPr lvl="1"/>
            <a:r>
              <a:rPr lang="es-ES" dirty="0"/>
              <a:t>¿Con qué velocidad y desempeña bien el dispositivo ciertas tareas?</a:t>
            </a:r>
          </a:p>
          <a:p>
            <a:pPr lvl="1"/>
            <a:r>
              <a:rPr lang="es-ES" dirty="0"/>
              <a:t>¿Necesita desempeñar diversas tareas complejas al mismo tiempo?</a:t>
            </a:r>
            <a:endParaRPr lang="sl-SI" dirty="0"/>
          </a:p>
        </p:txBody>
      </p:sp>
      <p:pic>
        <p:nvPicPr>
          <p:cNvPr id="49" name="Graphic 11" descr="Wrench">
            <a:extLst>
              <a:ext uri="{FF2B5EF4-FFF2-40B4-BE49-F238E27FC236}">
                <a16:creationId xmlns:a16="http://schemas.microsoft.com/office/drawing/2014/main" id="{18A11B9E-70E0-445D-8550-59A959BF03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686884" y="3352018"/>
            <a:ext cx="1021058" cy="1021058"/>
          </a:xfrm>
          <a:prstGeom prst="rect">
            <a:avLst/>
          </a:prstGeom>
          <a:effectLst>
            <a:glow rad="889000">
              <a:srgbClr val="42AB3F">
                <a:alpha val="40000"/>
              </a:srgbClr>
            </a:glow>
          </a:effectLst>
        </p:spPr>
      </p:pic>
      <p:grpSp>
        <p:nvGrpSpPr>
          <p:cNvPr id="71" name="Group 56">
            <a:extLst>
              <a:ext uri="{FF2B5EF4-FFF2-40B4-BE49-F238E27FC236}">
                <a16:creationId xmlns:a16="http://schemas.microsoft.com/office/drawing/2014/main" id="{18CBC7F2-9889-4E7F-A1D1-8D1699BCC7AC}"/>
              </a:ext>
            </a:extLst>
          </p:cNvPr>
          <p:cNvGrpSpPr/>
          <p:nvPr/>
        </p:nvGrpSpPr>
        <p:grpSpPr>
          <a:xfrm>
            <a:off x="5559140" y="1535875"/>
            <a:ext cx="6397245" cy="4745650"/>
            <a:chOff x="5559140" y="1535875"/>
            <a:chExt cx="6397245" cy="4745650"/>
          </a:xfrm>
        </p:grpSpPr>
        <p:grpSp>
          <p:nvGrpSpPr>
            <p:cNvPr id="88" name="Group 35">
              <a:extLst>
                <a:ext uri="{FF2B5EF4-FFF2-40B4-BE49-F238E27FC236}">
                  <a16:creationId xmlns:a16="http://schemas.microsoft.com/office/drawing/2014/main" id="{3A793FC2-90D6-4707-9B57-73E9A9545CE7}"/>
                </a:ext>
              </a:extLst>
            </p:cNvPr>
            <p:cNvGrpSpPr/>
            <p:nvPr/>
          </p:nvGrpSpPr>
          <p:grpSpPr>
            <a:xfrm>
              <a:off x="5559140" y="1596573"/>
              <a:ext cx="6397245" cy="4684952"/>
              <a:chOff x="5559140" y="1596573"/>
              <a:chExt cx="6397245" cy="4684952"/>
            </a:xfrm>
          </p:grpSpPr>
          <p:pic>
            <p:nvPicPr>
              <p:cNvPr id="90" name="Graphic 4" descr="Leaf">
                <a:extLst>
                  <a:ext uri="{FF2B5EF4-FFF2-40B4-BE49-F238E27FC236}">
                    <a16:creationId xmlns:a16="http://schemas.microsoft.com/office/drawing/2014/main" id="{F68ADE3F-DE7D-47A6-8943-AE0F889710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677406" y="1611634"/>
                <a:ext cx="1176958" cy="1176958"/>
              </a:xfrm>
              <a:prstGeom prst="rect">
                <a:avLst/>
              </a:prstGeom>
            </p:spPr>
          </p:pic>
          <p:pic>
            <p:nvPicPr>
              <p:cNvPr id="91" name="Graphic 5" descr="Full battery">
                <a:extLst>
                  <a:ext uri="{FF2B5EF4-FFF2-40B4-BE49-F238E27FC236}">
                    <a16:creationId xmlns:a16="http://schemas.microsoft.com/office/drawing/2014/main" id="{6EF3A87D-CE45-4F96-9C1C-4EEB267C50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559140" y="3313512"/>
                <a:ext cx="1263148" cy="1263148"/>
              </a:xfrm>
              <a:prstGeom prst="rect">
                <a:avLst/>
              </a:prstGeom>
            </p:spPr>
          </p:pic>
          <p:pic>
            <p:nvPicPr>
              <p:cNvPr id="92" name="Graphic 6">
                <a:extLst>
                  <a:ext uri="{FF2B5EF4-FFF2-40B4-BE49-F238E27FC236}">
                    <a16:creationId xmlns:a16="http://schemas.microsoft.com/office/drawing/2014/main" id="{ECA6CAAE-DF7D-48C1-9C10-CABD3B1339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/>
            </p:blipFill>
            <p:spPr>
              <a:xfrm>
                <a:off x="7465333" y="2538495"/>
                <a:ext cx="1085532" cy="1085532"/>
              </a:xfrm>
              <a:prstGeom prst="rect">
                <a:avLst/>
              </a:prstGeom>
            </p:spPr>
          </p:pic>
          <p:pic>
            <p:nvPicPr>
              <p:cNvPr id="93" name="Graphic 7" descr="Music">
                <a:extLst>
                  <a:ext uri="{FF2B5EF4-FFF2-40B4-BE49-F238E27FC236}">
                    <a16:creationId xmlns:a16="http://schemas.microsoft.com/office/drawing/2014/main" id="{59EED95E-43DF-4844-9EE1-81111017A5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0820124" y="2548716"/>
                <a:ext cx="1040479" cy="1040479"/>
              </a:xfrm>
              <a:prstGeom prst="rect">
                <a:avLst/>
              </a:prstGeom>
            </p:spPr>
          </p:pic>
          <p:pic>
            <p:nvPicPr>
              <p:cNvPr id="94" name="Graphic 8" descr="Cursor">
                <a:extLst>
                  <a:ext uri="{FF2B5EF4-FFF2-40B4-BE49-F238E27FC236}">
                    <a16:creationId xmlns:a16="http://schemas.microsoft.com/office/drawing/2014/main" id="{DD209886-D816-4989-9034-45DEE5BAB8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0915906" y="4272229"/>
                <a:ext cx="1040479" cy="1040479"/>
              </a:xfrm>
              <a:prstGeom prst="rect">
                <a:avLst/>
              </a:prstGeom>
            </p:spPr>
          </p:pic>
          <p:pic>
            <p:nvPicPr>
              <p:cNvPr id="95" name="Graphic 9" descr="Venn diagram">
                <a:extLst>
                  <a:ext uri="{FF2B5EF4-FFF2-40B4-BE49-F238E27FC236}">
                    <a16:creationId xmlns:a16="http://schemas.microsoft.com/office/drawing/2014/main" id="{4BC1E010-4736-4CCC-86BF-1D005501A3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6338551" y="2454287"/>
                <a:ext cx="1176958" cy="1176958"/>
              </a:xfrm>
              <a:prstGeom prst="rect">
                <a:avLst/>
              </a:prstGeom>
            </p:spPr>
          </p:pic>
          <p:pic>
            <p:nvPicPr>
              <p:cNvPr id="96" name="Graphic 10" descr="Open hand with plant">
                <a:extLst>
                  <a:ext uri="{FF2B5EF4-FFF2-40B4-BE49-F238E27FC236}">
                    <a16:creationId xmlns:a16="http://schemas.microsoft.com/office/drawing/2014/main" id="{50E42278-5366-48A1-877D-CDD78D830E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8211774" y="4892549"/>
                <a:ext cx="1388976" cy="1388976"/>
              </a:xfrm>
              <a:prstGeom prst="rect">
                <a:avLst/>
              </a:prstGeom>
            </p:spPr>
          </p:pic>
          <p:pic>
            <p:nvPicPr>
              <p:cNvPr id="97" name="Graphic 11" descr="Wrench">
                <a:extLst>
                  <a:ext uri="{FF2B5EF4-FFF2-40B4-BE49-F238E27FC236}">
                    <a16:creationId xmlns:a16="http://schemas.microsoft.com/office/drawing/2014/main" id="{7A5E5BCA-4C12-4F7D-A729-F9BB9D6A21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 rot="5400000">
                <a:off x="8686884" y="3352018"/>
                <a:ext cx="1021058" cy="1021058"/>
              </a:xfrm>
              <a:prstGeom prst="rect">
                <a:avLst/>
              </a:prstGeom>
            </p:spPr>
          </p:pic>
          <p:pic>
            <p:nvPicPr>
              <p:cNvPr id="98" name="Graphic 12" descr="Piggy Bank">
                <a:extLst>
                  <a:ext uri="{FF2B5EF4-FFF2-40B4-BE49-F238E27FC236}">
                    <a16:creationId xmlns:a16="http://schemas.microsoft.com/office/drawing/2014/main" id="{E52AA0F2-340C-49E6-A73D-961B89E11F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5578554" y="5078383"/>
                <a:ext cx="1135192" cy="1135192"/>
              </a:xfrm>
              <a:prstGeom prst="rect">
                <a:avLst/>
              </a:prstGeom>
            </p:spPr>
          </p:pic>
          <p:pic>
            <p:nvPicPr>
              <p:cNvPr id="99" name="Graphic 14" descr="Lock">
                <a:extLst>
                  <a:ext uri="{FF2B5EF4-FFF2-40B4-BE49-F238E27FC236}">
                    <a16:creationId xmlns:a16="http://schemas.microsoft.com/office/drawing/2014/main" id="{34F2706A-1BD8-4158-A39A-B21FDCE0D6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9676765" y="5090502"/>
                <a:ext cx="1040479" cy="1040479"/>
              </a:xfrm>
              <a:prstGeom prst="rect">
                <a:avLst/>
              </a:prstGeom>
            </p:spPr>
          </p:pic>
          <p:pic>
            <p:nvPicPr>
              <p:cNvPr id="100" name="Graphic 15" descr="Puzzle pieces">
                <a:extLst>
                  <a:ext uri="{FF2B5EF4-FFF2-40B4-BE49-F238E27FC236}">
                    <a16:creationId xmlns:a16="http://schemas.microsoft.com/office/drawing/2014/main" id="{DFB3AD6B-CB58-43B1-807E-FE326590A3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7693867" y="4068962"/>
                <a:ext cx="1226084" cy="1226084"/>
              </a:xfrm>
              <a:prstGeom prst="rect">
                <a:avLst/>
              </a:prstGeom>
            </p:spPr>
          </p:pic>
          <p:pic>
            <p:nvPicPr>
              <p:cNvPr id="101" name="Graphic 16" descr="Network">
                <a:extLst>
                  <a:ext uri="{FF2B5EF4-FFF2-40B4-BE49-F238E27FC236}">
                    <a16:creationId xmlns:a16="http://schemas.microsoft.com/office/drawing/2014/main" id="{EB2A22F1-D657-4CAB-9DE2-A5B59DD5C6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p:blipFill>
            <p:spPr>
              <a:xfrm>
                <a:off x="6531206" y="4285573"/>
                <a:ext cx="1111409" cy="1111409"/>
              </a:xfrm>
              <a:prstGeom prst="rect">
                <a:avLst/>
              </a:prstGeom>
            </p:spPr>
          </p:pic>
          <p:pic>
            <p:nvPicPr>
              <p:cNvPr id="102" name="Graphic 17" descr="Heart">
                <a:extLst>
                  <a:ext uri="{FF2B5EF4-FFF2-40B4-BE49-F238E27FC236}">
                    <a16:creationId xmlns:a16="http://schemas.microsoft.com/office/drawing/2014/main" id="{84FB7892-FED1-42C4-BADE-07C0CC1B43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p:blipFill>
            <p:spPr>
              <a:xfrm>
                <a:off x="9808065" y="3416285"/>
                <a:ext cx="1111409" cy="1111409"/>
              </a:xfrm>
              <a:prstGeom prst="rect">
                <a:avLst/>
              </a:prstGeom>
            </p:spPr>
          </p:pic>
          <p:pic>
            <p:nvPicPr>
              <p:cNvPr id="103" name="Graphic 18" descr="Suitcase">
                <a:extLst>
                  <a:ext uri="{FF2B5EF4-FFF2-40B4-BE49-F238E27FC236}">
                    <a16:creationId xmlns:a16="http://schemas.microsoft.com/office/drawing/2014/main" id="{5977883A-DD78-48F5-8696-59232B72F5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p:blipFill>
            <p:spPr>
              <a:xfrm>
                <a:off x="9850097" y="1596573"/>
                <a:ext cx="1165726" cy="1165726"/>
              </a:xfrm>
              <a:prstGeom prst="rect">
                <a:avLst/>
              </a:prstGeom>
            </p:spPr>
          </p:pic>
        </p:grpSp>
        <p:pic>
          <p:nvPicPr>
            <p:cNvPr id="89" name="Graphic 55" descr="Stream">
              <a:extLst>
                <a:ext uri="{FF2B5EF4-FFF2-40B4-BE49-F238E27FC236}">
                  <a16:creationId xmlns:a16="http://schemas.microsoft.com/office/drawing/2014/main" id="{10915E11-63CC-423D-AC55-1B4B78707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8073569" y="1535875"/>
              <a:ext cx="1254734" cy="1254734"/>
            </a:xfrm>
            <a:prstGeom prst="rect">
              <a:avLst/>
            </a:prstGeom>
          </p:spPr>
        </p:pic>
      </p:grpSp>
      <p:grpSp>
        <p:nvGrpSpPr>
          <p:cNvPr id="72" name="Group 19">
            <a:extLst>
              <a:ext uri="{FF2B5EF4-FFF2-40B4-BE49-F238E27FC236}">
                <a16:creationId xmlns:a16="http://schemas.microsoft.com/office/drawing/2014/main" id="{3E26AA38-5192-4CD2-BE23-6812BE1FF285}"/>
              </a:ext>
            </a:extLst>
          </p:cNvPr>
          <p:cNvGrpSpPr/>
          <p:nvPr/>
        </p:nvGrpSpPr>
        <p:grpSpPr>
          <a:xfrm>
            <a:off x="5431517" y="1796433"/>
            <a:ext cx="6389293" cy="4320000"/>
            <a:chOff x="1987389" y="1054755"/>
            <a:chExt cx="9233687" cy="4533790"/>
          </a:xfrm>
        </p:grpSpPr>
        <p:sp>
          <p:nvSpPr>
            <p:cNvPr id="73" name="TextBox 20">
              <a:extLst>
                <a:ext uri="{FF2B5EF4-FFF2-40B4-BE49-F238E27FC236}">
                  <a16:creationId xmlns:a16="http://schemas.microsoft.com/office/drawing/2014/main" id="{1A11113E-FA5B-4884-A4DE-94ED879AFF4A}"/>
                </a:ext>
              </a:extLst>
            </p:cNvPr>
            <p:cNvSpPr txBox="1"/>
            <p:nvPr/>
          </p:nvSpPr>
          <p:spPr>
            <a:xfrm>
              <a:off x="5064098" y="1069924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Conectividad</a:t>
              </a:r>
            </a:p>
          </p:txBody>
        </p:sp>
        <p:sp>
          <p:nvSpPr>
            <p:cNvPr id="74" name="TextBox 21">
              <a:extLst>
                <a:ext uri="{FF2B5EF4-FFF2-40B4-BE49-F238E27FC236}">
                  <a16:creationId xmlns:a16="http://schemas.microsoft.com/office/drawing/2014/main" id="{5B52FBFF-706C-4F10-BC68-BBD74EDF9188}"/>
                </a:ext>
              </a:extLst>
            </p:cNvPr>
            <p:cNvSpPr txBox="1"/>
            <p:nvPr/>
          </p:nvSpPr>
          <p:spPr>
            <a:xfrm>
              <a:off x="5047389" y="3749060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s-E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Capacidad de Expansión</a:t>
              </a:r>
              <a:endPara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75" name="TextBox 22">
              <a:extLst>
                <a:ext uri="{FF2B5EF4-FFF2-40B4-BE49-F238E27FC236}">
                  <a16:creationId xmlns:a16="http://schemas.microsoft.com/office/drawing/2014/main" id="{1C91C6E8-F878-4A56-AE21-A34D93865BD6}"/>
                </a:ext>
              </a:extLst>
            </p:cNvPr>
            <p:cNvSpPr txBox="1"/>
            <p:nvPr/>
          </p:nvSpPr>
          <p:spPr>
            <a:xfrm>
              <a:off x="2008709" y="3774158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Inter-conectividad</a:t>
              </a:r>
            </a:p>
          </p:txBody>
        </p:sp>
        <p:sp>
          <p:nvSpPr>
            <p:cNvPr id="76" name="TextBox 23">
              <a:extLst>
                <a:ext uri="{FF2B5EF4-FFF2-40B4-BE49-F238E27FC236}">
                  <a16:creationId xmlns:a16="http://schemas.microsoft.com/office/drawing/2014/main" id="{5E670CD7-4554-4829-9166-529FB8A5E0BB}"/>
                </a:ext>
              </a:extLst>
            </p:cNvPr>
            <p:cNvSpPr txBox="1"/>
            <p:nvPr/>
          </p:nvSpPr>
          <p:spPr>
            <a:xfrm>
              <a:off x="8107390" y="1054755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Portabilidad</a:t>
              </a:r>
            </a:p>
          </p:txBody>
        </p:sp>
        <p:sp>
          <p:nvSpPr>
            <p:cNvPr id="77" name="TextBox 24">
              <a:extLst>
                <a:ext uri="{FF2B5EF4-FFF2-40B4-BE49-F238E27FC236}">
                  <a16:creationId xmlns:a16="http://schemas.microsoft.com/office/drawing/2014/main" id="{8ADE8148-8D36-400B-AA6A-DF2533319BE9}"/>
                </a:ext>
              </a:extLst>
            </p:cNvPr>
            <p:cNvSpPr txBox="1"/>
            <p:nvPr/>
          </p:nvSpPr>
          <p:spPr>
            <a:xfrm>
              <a:off x="2020806" y="1959425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Funcionalidad múltiple</a:t>
              </a:r>
            </a:p>
          </p:txBody>
        </p:sp>
        <p:sp>
          <p:nvSpPr>
            <p:cNvPr id="78" name="TextBox 25">
              <a:extLst>
                <a:ext uri="{FF2B5EF4-FFF2-40B4-BE49-F238E27FC236}">
                  <a16:creationId xmlns:a16="http://schemas.microsoft.com/office/drawing/2014/main" id="{E2DB234D-4E72-4291-B7C1-1380CA09FBA3}"/>
                </a:ext>
              </a:extLst>
            </p:cNvPr>
            <p:cNvSpPr txBox="1"/>
            <p:nvPr/>
          </p:nvSpPr>
          <p:spPr>
            <a:xfrm>
              <a:off x="5064098" y="4688545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Impacto Ambiental</a:t>
              </a:r>
            </a:p>
          </p:txBody>
        </p:sp>
        <p:sp>
          <p:nvSpPr>
            <p:cNvPr id="79" name="TextBox 26">
              <a:extLst>
                <a:ext uri="{FF2B5EF4-FFF2-40B4-BE49-F238E27FC236}">
                  <a16:creationId xmlns:a16="http://schemas.microsoft.com/office/drawing/2014/main" id="{FE7755F2-847C-42B9-BBB1-24F6A27BC20B}"/>
                </a:ext>
              </a:extLst>
            </p:cNvPr>
            <p:cNvSpPr txBox="1"/>
            <p:nvPr/>
          </p:nvSpPr>
          <p:spPr>
            <a:xfrm>
              <a:off x="5046738" y="2080780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s-E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Almacenamiento</a:t>
              </a:r>
              <a:endPara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80" name="TextBox 27">
              <a:extLst>
                <a:ext uri="{FF2B5EF4-FFF2-40B4-BE49-F238E27FC236}">
                  <a16:creationId xmlns:a16="http://schemas.microsoft.com/office/drawing/2014/main" id="{F4B9F0FB-7FFE-4587-9AA9-D88A817AFD54}"/>
                </a:ext>
              </a:extLst>
            </p:cNvPr>
            <p:cNvSpPr txBox="1"/>
            <p:nvPr/>
          </p:nvSpPr>
          <p:spPr>
            <a:xfrm>
              <a:off x="2008709" y="2848926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Eficiencia Energética</a:t>
              </a:r>
            </a:p>
          </p:txBody>
        </p:sp>
        <p:sp>
          <p:nvSpPr>
            <p:cNvPr id="81" name="TextBox 28">
              <a:extLst>
                <a:ext uri="{FF2B5EF4-FFF2-40B4-BE49-F238E27FC236}">
                  <a16:creationId xmlns:a16="http://schemas.microsoft.com/office/drawing/2014/main" id="{A680E8E1-CAA4-4F16-B158-C3A30865B810}"/>
                </a:ext>
              </a:extLst>
            </p:cNvPr>
            <p:cNvSpPr txBox="1"/>
            <p:nvPr/>
          </p:nvSpPr>
          <p:spPr>
            <a:xfrm>
              <a:off x="8140807" y="1959425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Soporte de Medios</a:t>
              </a:r>
            </a:p>
          </p:txBody>
        </p:sp>
        <p:sp>
          <p:nvSpPr>
            <p:cNvPr id="82" name="TextBox 29">
              <a:extLst>
                <a:ext uri="{FF2B5EF4-FFF2-40B4-BE49-F238E27FC236}">
                  <a16:creationId xmlns:a16="http://schemas.microsoft.com/office/drawing/2014/main" id="{A2B1B6E0-E428-4A03-87AC-6D716241BEF4}"/>
                </a:ext>
              </a:extLst>
            </p:cNvPr>
            <p:cNvSpPr txBox="1"/>
            <p:nvPr/>
          </p:nvSpPr>
          <p:spPr>
            <a:xfrm>
              <a:off x="8136184" y="3762079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Interfaz de Usuario</a:t>
              </a:r>
            </a:p>
          </p:txBody>
        </p:sp>
        <p:sp>
          <p:nvSpPr>
            <p:cNvPr id="83" name="TextBox 30">
              <a:extLst>
                <a:ext uri="{FF2B5EF4-FFF2-40B4-BE49-F238E27FC236}">
                  <a16:creationId xmlns:a16="http://schemas.microsoft.com/office/drawing/2014/main" id="{CE71D868-25A2-40BD-AC4A-D9C23EAC0908}"/>
                </a:ext>
              </a:extLst>
            </p:cNvPr>
            <p:cNvSpPr txBox="1"/>
            <p:nvPr/>
          </p:nvSpPr>
          <p:spPr>
            <a:xfrm>
              <a:off x="8131585" y="2840131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Facilidad de Uso</a:t>
              </a:r>
            </a:p>
          </p:txBody>
        </p:sp>
        <p:sp>
          <p:nvSpPr>
            <p:cNvPr id="84" name="TextBox 31">
              <a:extLst>
                <a:ext uri="{FF2B5EF4-FFF2-40B4-BE49-F238E27FC236}">
                  <a16:creationId xmlns:a16="http://schemas.microsoft.com/office/drawing/2014/main" id="{58399269-75F7-473D-B6ED-819D1B63888D}"/>
                </a:ext>
              </a:extLst>
            </p:cNvPr>
            <p:cNvSpPr txBox="1"/>
            <p:nvPr/>
          </p:nvSpPr>
          <p:spPr>
            <a:xfrm>
              <a:off x="1987389" y="4679757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Presupuesto</a:t>
              </a:r>
            </a:p>
          </p:txBody>
        </p:sp>
        <p:sp>
          <p:nvSpPr>
            <p:cNvPr id="85" name="TextBox 32">
              <a:extLst>
                <a:ext uri="{FF2B5EF4-FFF2-40B4-BE49-F238E27FC236}">
                  <a16:creationId xmlns:a16="http://schemas.microsoft.com/office/drawing/2014/main" id="{E6BAF64F-5AEE-4E1B-A5A5-7F52110B4034}"/>
                </a:ext>
              </a:extLst>
            </p:cNvPr>
            <p:cNvSpPr txBox="1"/>
            <p:nvPr/>
          </p:nvSpPr>
          <p:spPr>
            <a:xfrm>
              <a:off x="8161076" y="4679757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Seguridad</a:t>
              </a:r>
            </a:p>
          </p:txBody>
        </p:sp>
        <p:sp>
          <p:nvSpPr>
            <p:cNvPr id="86" name="TextBox 33">
              <a:extLst>
                <a:ext uri="{FF2B5EF4-FFF2-40B4-BE49-F238E27FC236}">
                  <a16:creationId xmlns:a16="http://schemas.microsoft.com/office/drawing/2014/main" id="{518CA532-09DB-4254-84E3-1F7156F89ED5}"/>
                </a:ext>
              </a:extLst>
            </p:cNvPr>
            <p:cNvSpPr txBox="1"/>
            <p:nvPr/>
          </p:nvSpPr>
          <p:spPr>
            <a:xfrm>
              <a:off x="2008709" y="1069924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Sostenibilidad</a:t>
              </a:r>
            </a:p>
          </p:txBody>
        </p:sp>
        <p:sp>
          <p:nvSpPr>
            <p:cNvPr id="87" name="TextBox 34">
              <a:extLst>
                <a:ext uri="{FF2B5EF4-FFF2-40B4-BE49-F238E27FC236}">
                  <a16:creationId xmlns:a16="http://schemas.microsoft.com/office/drawing/2014/main" id="{EC58536A-3BD2-4FE6-B545-432D6894780C}"/>
                </a:ext>
              </a:extLst>
            </p:cNvPr>
            <p:cNvSpPr txBox="1"/>
            <p:nvPr/>
          </p:nvSpPr>
          <p:spPr>
            <a:xfrm>
              <a:off x="5074758" y="2855300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Fiabilidad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897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6D08-F54F-405C-ADF9-F7F2FBC4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AL ELEGIR </a:t>
            </a:r>
            <a:r>
              <a:rPr lang="es-ES" dirty="0" err="1"/>
              <a:t>HTAD</a:t>
            </a:r>
            <a:r>
              <a:rPr lang="es-ES" dirty="0"/>
              <a:t>, HAY QUE CONSIDERAR…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F37F6-ECBB-451E-8CA7-8876C52E0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95281" cy="4351338"/>
          </a:xfrm>
        </p:spPr>
        <p:txBody>
          <a:bodyPr>
            <a:normAutofit/>
          </a:bodyPr>
          <a:lstStyle/>
          <a:p>
            <a:r>
              <a:rPr lang="es-ES" b="1" dirty="0"/>
              <a:t>Eficiencia energética</a:t>
            </a:r>
            <a:endParaRPr lang="sl-SI" b="1" dirty="0"/>
          </a:p>
          <a:p>
            <a:pPr lvl="1"/>
            <a:r>
              <a:rPr lang="es-ES" dirty="0"/>
              <a:t>¿Cuánta energía consume este dispositivo</a:t>
            </a:r>
            <a:r>
              <a:rPr lang="sl-SI" dirty="0"/>
              <a:t>?</a:t>
            </a:r>
            <a:endParaRPr lang="es-ES" dirty="0"/>
          </a:p>
          <a:p>
            <a:pPr lvl="1"/>
            <a:r>
              <a:rPr lang="es-ES" dirty="0"/>
              <a:t>¿Podría un dispositivo similar ser más eficiente energéticamente?</a:t>
            </a:r>
            <a:endParaRPr lang="sl-SI" dirty="0"/>
          </a:p>
        </p:txBody>
      </p:sp>
      <p:pic>
        <p:nvPicPr>
          <p:cNvPr id="25" name="Graphic 5" descr="Full battery">
            <a:extLst>
              <a:ext uri="{FF2B5EF4-FFF2-40B4-BE49-F238E27FC236}">
                <a16:creationId xmlns:a16="http://schemas.microsoft.com/office/drawing/2014/main" id="{7D3D1F4F-F001-43EA-AB4F-BCBF1AEFC6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59140" y="3313512"/>
            <a:ext cx="1263148" cy="1263148"/>
          </a:xfrm>
          <a:prstGeom prst="rect">
            <a:avLst/>
          </a:prstGeom>
          <a:effectLst>
            <a:glow rad="889000">
              <a:srgbClr val="42AB3F">
                <a:alpha val="40000"/>
              </a:srgbClr>
            </a:glow>
          </a:effectLst>
        </p:spPr>
      </p:pic>
      <p:grpSp>
        <p:nvGrpSpPr>
          <p:cNvPr id="40" name="Group 56">
            <a:extLst>
              <a:ext uri="{FF2B5EF4-FFF2-40B4-BE49-F238E27FC236}">
                <a16:creationId xmlns:a16="http://schemas.microsoft.com/office/drawing/2014/main" id="{44E2966D-1916-4058-98E6-65573D0D5CA0}"/>
              </a:ext>
            </a:extLst>
          </p:cNvPr>
          <p:cNvGrpSpPr/>
          <p:nvPr/>
        </p:nvGrpSpPr>
        <p:grpSpPr>
          <a:xfrm>
            <a:off x="5559140" y="1535875"/>
            <a:ext cx="6397245" cy="4745650"/>
            <a:chOff x="5559140" y="1535875"/>
            <a:chExt cx="6397245" cy="4745650"/>
          </a:xfrm>
        </p:grpSpPr>
        <p:grpSp>
          <p:nvGrpSpPr>
            <p:cNvPr id="59" name="Group 35">
              <a:extLst>
                <a:ext uri="{FF2B5EF4-FFF2-40B4-BE49-F238E27FC236}">
                  <a16:creationId xmlns:a16="http://schemas.microsoft.com/office/drawing/2014/main" id="{97A76CCC-239D-47C7-ABA1-72A0368ADBCE}"/>
                </a:ext>
              </a:extLst>
            </p:cNvPr>
            <p:cNvGrpSpPr/>
            <p:nvPr/>
          </p:nvGrpSpPr>
          <p:grpSpPr>
            <a:xfrm>
              <a:off x="5559140" y="1596573"/>
              <a:ext cx="6397245" cy="4684952"/>
              <a:chOff x="5559140" y="1596573"/>
              <a:chExt cx="6397245" cy="4684952"/>
            </a:xfrm>
          </p:grpSpPr>
          <p:pic>
            <p:nvPicPr>
              <p:cNvPr id="61" name="Graphic 4" descr="Leaf">
                <a:extLst>
                  <a:ext uri="{FF2B5EF4-FFF2-40B4-BE49-F238E27FC236}">
                    <a16:creationId xmlns:a16="http://schemas.microsoft.com/office/drawing/2014/main" id="{E67C32E7-7A24-4557-89DC-8B58CE147E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677406" y="1611634"/>
                <a:ext cx="1176958" cy="1176958"/>
              </a:xfrm>
              <a:prstGeom prst="rect">
                <a:avLst/>
              </a:prstGeom>
            </p:spPr>
          </p:pic>
          <p:pic>
            <p:nvPicPr>
              <p:cNvPr id="62" name="Graphic 5" descr="Full battery">
                <a:extLst>
                  <a:ext uri="{FF2B5EF4-FFF2-40B4-BE49-F238E27FC236}">
                    <a16:creationId xmlns:a16="http://schemas.microsoft.com/office/drawing/2014/main" id="{E5E45FDE-9CD2-49E5-915C-65D249EFE8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559140" y="3313512"/>
                <a:ext cx="1263148" cy="1263148"/>
              </a:xfrm>
              <a:prstGeom prst="rect">
                <a:avLst/>
              </a:prstGeom>
            </p:spPr>
          </p:pic>
          <p:pic>
            <p:nvPicPr>
              <p:cNvPr id="63" name="Graphic 6">
                <a:extLst>
                  <a:ext uri="{FF2B5EF4-FFF2-40B4-BE49-F238E27FC236}">
                    <a16:creationId xmlns:a16="http://schemas.microsoft.com/office/drawing/2014/main" id="{4F0B4249-C7EF-45B1-808D-F4829FD004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7465333" y="2538495"/>
                <a:ext cx="1085532" cy="1085532"/>
              </a:xfrm>
              <a:prstGeom prst="rect">
                <a:avLst/>
              </a:prstGeom>
            </p:spPr>
          </p:pic>
          <p:pic>
            <p:nvPicPr>
              <p:cNvPr id="64" name="Graphic 7" descr="Music">
                <a:extLst>
                  <a:ext uri="{FF2B5EF4-FFF2-40B4-BE49-F238E27FC236}">
                    <a16:creationId xmlns:a16="http://schemas.microsoft.com/office/drawing/2014/main" id="{739D5BD8-15BA-494F-81D9-ED55DE9011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0820124" y="2548716"/>
                <a:ext cx="1040479" cy="1040479"/>
              </a:xfrm>
              <a:prstGeom prst="rect">
                <a:avLst/>
              </a:prstGeom>
            </p:spPr>
          </p:pic>
          <p:pic>
            <p:nvPicPr>
              <p:cNvPr id="65" name="Graphic 8" descr="Cursor">
                <a:extLst>
                  <a:ext uri="{FF2B5EF4-FFF2-40B4-BE49-F238E27FC236}">
                    <a16:creationId xmlns:a16="http://schemas.microsoft.com/office/drawing/2014/main" id="{76AC4437-4AB9-4E63-973C-492A08EA78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0915906" y="4272229"/>
                <a:ext cx="1040479" cy="1040479"/>
              </a:xfrm>
              <a:prstGeom prst="rect">
                <a:avLst/>
              </a:prstGeom>
            </p:spPr>
          </p:pic>
          <p:pic>
            <p:nvPicPr>
              <p:cNvPr id="66" name="Graphic 9" descr="Venn diagram">
                <a:extLst>
                  <a:ext uri="{FF2B5EF4-FFF2-40B4-BE49-F238E27FC236}">
                    <a16:creationId xmlns:a16="http://schemas.microsoft.com/office/drawing/2014/main" id="{8774AC02-540F-4D17-A42D-D69530E9B6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6338551" y="2454287"/>
                <a:ext cx="1176958" cy="1176958"/>
              </a:xfrm>
              <a:prstGeom prst="rect">
                <a:avLst/>
              </a:prstGeom>
            </p:spPr>
          </p:pic>
          <p:pic>
            <p:nvPicPr>
              <p:cNvPr id="67" name="Graphic 10" descr="Open hand with plant">
                <a:extLst>
                  <a:ext uri="{FF2B5EF4-FFF2-40B4-BE49-F238E27FC236}">
                    <a16:creationId xmlns:a16="http://schemas.microsoft.com/office/drawing/2014/main" id="{31F48E3E-5D76-437A-949E-5AB18D7D83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8211774" y="4892549"/>
                <a:ext cx="1388976" cy="1388976"/>
              </a:xfrm>
              <a:prstGeom prst="rect">
                <a:avLst/>
              </a:prstGeom>
            </p:spPr>
          </p:pic>
          <p:pic>
            <p:nvPicPr>
              <p:cNvPr id="68" name="Graphic 11" descr="Wrench">
                <a:extLst>
                  <a:ext uri="{FF2B5EF4-FFF2-40B4-BE49-F238E27FC236}">
                    <a16:creationId xmlns:a16="http://schemas.microsoft.com/office/drawing/2014/main" id="{F6E6C3EA-C004-454D-837F-F0DBEF3232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 rot="5400000">
                <a:off x="8686884" y="3352018"/>
                <a:ext cx="1021058" cy="1021058"/>
              </a:xfrm>
              <a:prstGeom prst="rect">
                <a:avLst/>
              </a:prstGeom>
            </p:spPr>
          </p:pic>
          <p:pic>
            <p:nvPicPr>
              <p:cNvPr id="69" name="Graphic 12" descr="Piggy Bank">
                <a:extLst>
                  <a:ext uri="{FF2B5EF4-FFF2-40B4-BE49-F238E27FC236}">
                    <a16:creationId xmlns:a16="http://schemas.microsoft.com/office/drawing/2014/main" id="{1C2F59AE-3B03-4974-A957-2D21AAC575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5578554" y="5078383"/>
                <a:ext cx="1135192" cy="1135192"/>
              </a:xfrm>
              <a:prstGeom prst="rect">
                <a:avLst/>
              </a:prstGeom>
            </p:spPr>
          </p:pic>
          <p:pic>
            <p:nvPicPr>
              <p:cNvPr id="70" name="Graphic 14" descr="Lock">
                <a:extLst>
                  <a:ext uri="{FF2B5EF4-FFF2-40B4-BE49-F238E27FC236}">
                    <a16:creationId xmlns:a16="http://schemas.microsoft.com/office/drawing/2014/main" id="{37953A73-8148-4B69-BE3A-63122F2F20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9676765" y="5090502"/>
                <a:ext cx="1040479" cy="1040479"/>
              </a:xfrm>
              <a:prstGeom prst="rect">
                <a:avLst/>
              </a:prstGeom>
            </p:spPr>
          </p:pic>
          <p:pic>
            <p:nvPicPr>
              <p:cNvPr id="71" name="Graphic 15" descr="Puzzle pieces">
                <a:extLst>
                  <a:ext uri="{FF2B5EF4-FFF2-40B4-BE49-F238E27FC236}">
                    <a16:creationId xmlns:a16="http://schemas.microsoft.com/office/drawing/2014/main" id="{63C95F03-4E3F-4549-90E2-D29AA052B6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7693867" y="4068962"/>
                <a:ext cx="1226084" cy="1226084"/>
              </a:xfrm>
              <a:prstGeom prst="rect">
                <a:avLst/>
              </a:prstGeom>
            </p:spPr>
          </p:pic>
          <p:pic>
            <p:nvPicPr>
              <p:cNvPr id="72" name="Graphic 16" descr="Network">
                <a:extLst>
                  <a:ext uri="{FF2B5EF4-FFF2-40B4-BE49-F238E27FC236}">
                    <a16:creationId xmlns:a16="http://schemas.microsoft.com/office/drawing/2014/main" id="{7045ADF6-8ABF-4725-8483-B9605C4A01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6531206" y="4285573"/>
                <a:ext cx="1111409" cy="1111409"/>
              </a:xfrm>
              <a:prstGeom prst="rect">
                <a:avLst/>
              </a:prstGeom>
            </p:spPr>
          </p:pic>
          <p:pic>
            <p:nvPicPr>
              <p:cNvPr id="73" name="Graphic 17" descr="Heart">
                <a:extLst>
                  <a:ext uri="{FF2B5EF4-FFF2-40B4-BE49-F238E27FC236}">
                    <a16:creationId xmlns:a16="http://schemas.microsoft.com/office/drawing/2014/main" id="{817E101D-C08B-4D50-9C2D-2EA6A436DB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p:blipFill>
            <p:spPr>
              <a:xfrm>
                <a:off x="9808065" y="3416285"/>
                <a:ext cx="1111409" cy="1111409"/>
              </a:xfrm>
              <a:prstGeom prst="rect">
                <a:avLst/>
              </a:prstGeom>
            </p:spPr>
          </p:pic>
          <p:pic>
            <p:nvPicPr>
              <p:cNvPr id="74" name="Graphic 18" descr="Suitcase">
                <a:extLst>
                  <a:ext uri="{FF2B5EF4-FFF2-40B4-BE49-F238E27FC236}">
                    <a16:creationId xmlns:a16="http://schemas.microsoft.com/office/drawing/2014/main" id="{D2139368-BC78-400A-94C9-0A421D89E4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p:blipFill>
            <p:spPr>
              <a:xfrm>
                <a:off x="9850097" y="1596573"/>
                <a:ext cx="1165726" cy="1165726"/>
              </a:xfrm>
              <a:prstGeom prst="rect">
                <a:avLst/>
              </a:prstGeom>
            </p:spPr>
          </p:pic>
        </p:grpSp>
        <p:pic>
          <p:nvPicPr>
            <p:cNvPr id="60" name="Graphic 55" descr="Stream">
              <a:extLst>
                <a:ext uri="{FF2B5EF4-FFF2-40B4-BE49-F238E27FC236}">
                  <a16:creationId xmlns:a16="http://schemas.microsoft.com/office/drawing/2014/main" id="{DBE0B17A-1009-4338-98E0-962DBACE6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8073569" y="1535875"/>
              <a:ext cx="1254734" cy="1254734"/>
            </a:xfrm>
            <a:prstGeom prst="rect">
              <a:avLst/>
            </a:prstGeom>
          </p:spPr>
        </p:pic>
      </p:grpSp>
      <p:grpSp>
        <p:nvGrpSpPr>
          <p:cNvPr id="41" name="Group 19">
            <a:extLst>
              <a:ext uri="{FF2B5EF4-FFF2-40B4-BE49-F238E27FC236}">
                <a16:creationId xmlns:a16="http://schemas.microsoft.com/office/drawing/2014/main" id="{5F417E91-5613-418D-8E35-8DCD30513DD0}"/>
              </a:ext>
            </a:extLst>
          </p:cNvPr>
          <p:cNvGrpSpPr/>
          <p:nvPr/>
        </p:nvGrpSpPr>
        <p:grpSpPr>
          <a:xfrm>
            <a:off x="5431517" y="1796433"/>
            <a:ext cx="6389293" cy="4320000"/>
            <a:chOff x="1987389" y="1054755"/>
            <a:chExt cx="9233687" cy="4533790"/>
          </a:xfrm>
        </p:grpSpPr>
        <p:sp>
          <p:nvSpPr>
            <p:cNvPr id="42" name="TextBox 20">
              <a:extLst>
                <a:ext uri="{FF2B5EF4-FFF2-40B4-BE49-F238E27FC236}">
                  <a16:creationId xmlns:a16="http://schemas.microsoft.com/office/drawing/2014/main" id="{BA11E205-74D6-428F-A18A-78AD9348CA1B}"/>
                </a:ext>
              </a:extLst>
            </p:cNvPr>
            <p:cNvSpPr txBox="1"/>
            <p:nvPr/>
          </p:nvSpPr>
          <p:spPr>
            <a:xfrm>
              <a:off x="5064098" y="1069924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Conectividad</a:t>
              </a:r>
            </a:p>
          </p:txBody>
        </p:sp>
        <p:sp>
          <p:nvSpPr>
            <p:cNvPr id="43" name="TextBox 21">
              <a:extLst>
                <a:ext uri="{FF2B5EF4-FFF2-40B4-BE49-F238E27FC236}">
                  <a16:creationId xmlns:a16="http://schemas.microsoft.com/office/drawing/2014/main" id="{C8716388-D49D-4E46-9799-634604D35DE4}"/>
                </a:ext>
              </a:extLst>
            </p:cNvPr>
            <p:cNvSpPr txBox="1"/>
            <p:nvPr/>
          </p:nvSpPr>
          <p:spPr>
            <a:xfrm>
              <a:off x="5047389" y="3749060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s-E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Capacidad de Expansión</a:t>
              </a:r>
              <a:endPara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44" name="TextBox 22">
              <a:extLst>
                <a:ext uri="{FF2B5EF4-FFF2-40B4-BE49-F238E27FC236}">
                  <a16:creationId xmlns:a16="http://schemas.microsoft.com/office/drawing/2014/main" id="{9A58EA1B-3D87-49AE-AD0F-E50DB6CE1B44}"/>
                </a:ext>
              </a:extLst>
            </p:cNvPr>
            <p:cNvSpPr txBox="1"/>
            <p:nvPr/>
          </p:nvSpPr>
          <p:spPr>
            <a:xfrm>
              <a:off x="2008709" y="3774158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Inter-conectividad</a:t>
              </a:r>
            </a:p>
          </p:txBody>
        </p:sp>
        <p:sp>
          <p:nvSpPr>
            <p:cNvPr id="45" name="TextBox 23">
              <a:extLst>
                <a:ext uri="{FF2B5EF4-FFF2-40B4-BE49-F238E27FC236}">
                  <a16:creationId xmlns:a16="http://schemas.microsoft.com/office/drawing/2014/main" id="{0C9C9DE7-52DD-452B-813B-515CE7478A4F}"/>
                </a:ext>
              </a:extLst>
            </p:cNvPr>
            <p:cNvSpPr txBox="1"/>
            <p:nvPr/>
          </p:nvSpPr>
          <p:spPr>
            <a:xfrm>
              <a:off x="8107390" y="1054755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Portabilidad</a:t>
              </a:r>
            </a:p>
          </p:txBody>
        </p:sp>
        <p:sp>
          <p:nvSpPr>
            <p:cNvPr id="46" name="TextBox 24">
              <a:extLst>
                <a:ext uri="{FF2B5EF4-FFF2-40B4-BE49-F238E27FC236}">
                  <a16:creationId xmlns:a16="http://schemas.microsoft.com/office/drawing/2014/main" id="{C5F95CF0-C300-403D-8907-C65F129E9360}"/>
                </a:ext>
              </a:extLst>
            </p:cNvPr>
            <p:cNvSpPr txBox="1"/>
            <p:nvPr/>
          </p:nvSpPr>
          <p:spPr>
            <a:xfrm>
              <a:off x="2020806" y="1959425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Funcionalidad múltiple</a:t>
              </a:r>
            </a:p>
          </p:txBody>
        </p:sp>
        <p:sp>
          <p:nvSpPr>
            <p:cNvPr id="47" name="TextBox 25">
              <a:extLst>
                <a:ext uri="{FF2B5EF4-FFF2-40B4-BE49-F238E27FC236}">
                  <a16:creationId xmlns:a16="http://schemas.microsoft.com/office/drawing/2014/main" id="{8C01A582-4A7C-4988-99B8-68C225DD46BC}"/>
                </a:ext>
              </a:extLst>
            </p:cNvPr>
            <p:cNvSpPr txBox="1"/>
            <p:nvPr/>
          </p:nvSpPr>
          <p:spPr>
            <a:xfrm>
              <a:off x="5064098" y="4688545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Impacto Ambiental</a:t>
              </a:r>
            </a:p>
          </p:txBody>
        </p:sp>
        <p:sp>
          <p:nvSpPr>
            <p:cNvPr id="48" name="TextBox 26">
              <a:extLst>
                <a:ext uri="{FF2B5EF4-FFF2-40B4-BE49-F238E27FC236}">
                  <a16:creationId xmlns:a16="http://schemas.microsoft.com/office/drawing/2014/main" id="{B968A3BF-416A-422E-B86A-876259A35C4B}"/>
                </a:ext>
              </a:extLst>
            </p:cNvPr>
            <p:cNvSpPr txBox="1"/>
            <p:nvPr/>
          </p:nvSpPr>
          <p:spPr>
            <a:xfrm>
              <a:off x="5046738" y="2080780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s-E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Almacenamiento</a:t>
              </a:r>
              <a:endPara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49" name="TextBox 27">
              <a:extLst>
                <a:ext uri="{FF2B5EF4-FFF2-40B4-BE49-F238E27FC236}">
                  <a16:creationId xmlns:a16="http://schemas.microsoft.com/office/drawing/2014/main" id="{9C2C0AB1-490B-4587-B57E-40AA729E753F}"/>
                </a:ext>
              </a:extLst>
            </p:cNvPr>
            <p:cNvSpPr txBox="1"/>
            <p:nvPr/>
          </p:nvSpPr>
          <p:spPr>
            <a:xfrm>
              <a:off x="2008709" y="2848926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Eficiencia Energética</a:t>
              </a:r>
            </a:p>
          </p:txBody>
        </p:sp>
        <p:sp>
          <p:nvSpPr>
            <p:cNvPr id="50" name="TextBox 28">
              <a:extLst>
                <a:ext uri="{FF2B5EF4-FFF2-40B4-BE49-F238E27FC236}">
                  <a16:creationId xmlns:a16="http://schemas.microsoft.com/office/drawing/2014/main" id="{713AB466-A28D-4BD7-A86E-2F0A72C01EF1}"/>
                </a:ext>
              </a:extLst>
            </p:cNvPr>
            <p:cNvSpPr txBox="1"/>
            <p:nvPr/>
          </p:nvSpPr>
          <p:spPr>
            <a:xfrm>
              <a:off x="8140807" y="1959425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Soporte de Medios</a:t>
              </a:r>
            </a:p>
          </p:txBody>
        </p:sp>
        <p:sp>
          <p:nvSpPr>
            <p:cNvPr id="51" name="TextBox 29">
              <a:extLst>
                <a:ext uri="{FF2B5EF4-FFF2-40B4-BE49-F238E27FC236}">
                  <a16:creationId xmlns:a16="http://schemas.microsoft.com/office/drawing/2014/main" id="{5EDC6425-27EE-45AA-A8BA-1E66925F01C0}"/>
                </a:ext>
              </a:extLst>
            </p:cNvPr>
            <p:cNvSpPr txBox="1"/>
            <p:nvPr/>
          </p:nvSpPr>
          <p:spPr>
            <a:xfrm>
              <a:off x="8136184" y="3762079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Interfaz de Usuario</a:t>
              </a:r>
            </a:p>
          </p:txBody>
        </p:sp>
        <p:sp>
          <p:nvSpPr>
            <p:cNvPr id="52" name="TextBox 30">
              <a:extLst>
                <a:ext uri="{FF2B5EF4-FFF2-40B4-BE49-F238E27FC236}">
                  <a16:creationId xmlns:a16="http://schemas.microsoft.com/office/drawing/2014/main" id="{7D0392DD-B23C-4FE9-896B-1F927C063F8A}"/>
                </a:ext>
              </a:extLst>
            </p:cNvPr>
            <p:cNvSpPr txBox="1"/>
            <p:nvPr/>
          </p:nvSpPr>
          <p:spPr>
            <a:xfrm>
              <a:off x="8131585" y="2840131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Facilidad de Uso</a:t>
              </a:r>
            </a:p>
          </p:txBody>
        </p:sp>
        <p:sp>
          <p:nvSpPr>
            <p:cNvPr id="53" name="TextBox 31">
              <a:extLst>
                <a:ext uri="{FF2B5EF4-FFF2-40B4-BE49-F238E27FC236}">
                  <a16:creationId xmlns:a16="http://schemas.microsoft.com/office/drawing/2014/main" id="{A45107FF-7176-4D02-897C-1CB3C87D8C01}"/>
                </a:ext>
              </a:extLst>
            </p:cNvPr>
            <p:cNvSpPr txBox="1"/>
            <p:nvPr/>
          </p:nvSpPr>
          <p:spPr>
            <a:xfrm>
              <a:off x="1987389" y="4679757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Presupuesto</a:t>
              </a:r>
            </a:p>
          </p:txBody>
        </p:sp>
        <p:sp>
          <p:nvSpPr>
            <p:cNvPr id="54" name="TextBox 32">
              <a:extLst>
                <a:ext uri="{FF2B5EF4-FFF2-40B4-BE49-F238E27FC236}">
                  <a16:creationId xmlns:a16="http://schemas.microsoft.com/office/drawing/2014/main" id="{3C4C928C-FD8A-4D71-8B28-73CDE37DFEC0}"/>
                </a:ext>
              </a:extLst>
            </p:cNvPr>
            <p:cNvSpPr txBox="1"/>
            <p:nvPr/>
          </p:nvSpPr>
          <p:spPr>
            <a:xfrm>
              <a:off x="8161076" y="4679757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Seguridad</a:t>
              </a:r>
            </a:p>
          </p:txBody>
        </p:sp>
        <p:sp>
          <p:nvSpPr>
            <p:cNvPr id="55" name="TextBox 33">
              <a:extLst>
                <a:ext uri="{FF2B5EF4-FFF2-40B4-BE49-F238E27FC236}">
                  <a16:creationId xmlns:a16="http://schemas.microsoft.com/office/drawing/2014/main" id="{3F396437-F177-4507-8B43-5FB05BFBA209}"/>
                </a:ext>
              </a:extLst>
            </p:cNvPr>
            <p:cNvSpPr txBox="1"/>
            <p:nvPr/>
          </p:nvSpPr>
          <p:spPr>
            <a:xfrm>
              <a:off x="2008709" y="1069924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Sostenibilidad</a:t>
              </a:r>
            </a:p>
          </p:txBody>
        </p:sp>
        <p:sp>
          <p:nvSpPr>
            <p:cNvPr id="58" name="TextBox 34">
              <a:extLst>
                <a:ext uri="{FF2B5EF4-FFF2-40B4-BE49-F238E27FC236}">
                  <a16:creationId xmlns:a16="http://schemas.microsoft.com/office/drawing/2014/main" id="{1FADDAFA-2732-4AFB-A39D-E2514B60ADA9}"/>
                </a:ext>
              </a:extLst>
            </p:cNvPr>
            <p:cNvSpPr txBox="1"/>
            <p:nvPr/>
          </p:nvSpPr>
          <p:spPr>
            <a:xfrm>
              <a:off x="5074758" y="2855300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Fiabilidad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716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6D08-F54F-405C-ADF9-F7F2FBC4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AL ELEGIR </a:t>
            </a:r>
            <a:r>
              <a:rPr lang="es-ES" dirty="0" err="1"/>
              <a:t>HTAD</a:t>
            </a:r>
            <a:r>
              <a:rPr lang="es-ES" dirty="0"/>
              <a:t>, HAY QUE CONSIDERAR…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F37F6-ECBB-451E-8CA7-8876C52E0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95281" cy="4351338"/>
          </a:xfrm>
        </p:spPr>
        <p:txBody>
          <a:bodyPr>
            <a:normAutofit/>
          </a:bodyPr>
          <a:lstStyle/>
          <a:p>
            <a:r>
              <a:rPr lang="es-ES" b="1" dirty="0"/>
              <a:t>Interfaz de usuario y facilidad de uso</a:t>
            </a:r>
            <a:endParaRPr lang="sl-SI" b="1" dirty="0"/>
          </a:p>
          <a:p>
            <a:pPr lvl="1"/>
            <a:r>
              <a:rPr lang="es-ES" dirty="0"/>
              <a:t>¿Está la interfaz bien diseñada</a:t>
            </a:r>
            <a:r>
              <a:rPr lang="sl-SI" dirty="0"/>
              <a:t>?</a:t>
            </a:r>
            <a:endParaRPr lang="es-ES" dirty="0"/>
          </a:p>
          <a:p>
            <a:pPr lvl="1"/>
            <a:r>
              <a:rPr lang="es-ES" dirty="0"/>
              <a:t>¿Es el dispositivo intuitivo para su uso? ¿Eres capaz de utilizar el dispositivo de manera eficaz sin recurrir a tutoriales?</a:t>
            </a:r>
            <a:endParaRPr lang="sl-SI" dirty="0"/>
          </a:p>
        </p:txBody>
      </p:sp>
      <p:grpSp>
        <p:nvGrpSpPr>
          <p:cNvPr id="22" name="Group 35">
            <a:extLst>
              <a:ext uri="{FF2B5EF4-FFF2-40B4-BE49-F238E27FC236}">
                <a16:creationId xmlns:a16="http://schemas.microsoft.com/office/drawing/2014/main" id="{ED15E87D-DB56-433C-8D92-50421915AB92}"/>
              </a:ext>
            </a:extLst>
          </p:cNvPr>
          <p:cNvGrpSpPr/>
          <p:nvPr/>
        </p:nvGrpSpPr>
        <p:grpSpPr>
          <a:xfrm>
            <a:off x="9793333" y="3416285"/>
            <a:ext cx="2163052" cy="1909767"/>
            <a:chOff x="9793333" y="3416285"/>
            <a:chExt cx="2163052" cy="1909767"/>
          </a:xfrm>
        </p:grpSpPr>
        <p:pic>
          <p:nvPicPr>
            <p:cNvPr id="28" name="Graphic 8" descr="Cursor">
              <a:extLst>
                <a:ext uri="{FF2B5EF4-FFF2-40B4-BE49-F238E27FC236}">
                  <a16:creationId xmlns:a16="http://schemas.microsoft.com/office/drawing/2014/main" id="{589A90B9-8148-4412-A217-808066A40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15906" y="4272229"/>
              <a:ext cx="1040479" cy="1040479"/>
            </a:xfrm>
            <a:prstGeom prst="rect">
              <a:avLst/>
            </a:prstGeom>
          </p:spPr>
        </p:pic>
        <p:pic>
          <p:nvPicPr>
            <p:cNvPr id="37" name="Graphic 17" descr="Heart">
              <a:extLst>
                <a:ext uri="{FF2B5EF4-FFF2-40B4-BE49-F238E27FC236}">
                  <a16:creationId xmlns:a16="http://schemas.microsoft.com/office/drawing/2014/main" id="{2FB1550C-1880-4837-98AB-3399CD95E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808065" y="3416285"/>
              <a:ext cx="1111409" cy="1111409"/>
            </a:xfrm>
            <a:prstGeom prst="rect">
              <a:avLst/>
            </a:prstGeom>
          </p:spPr>
        </p:pic>
        <p:pic>
          <p:nvPicPr>
            <p:cNvPr id="39" name="Graphic 8" descr="Cursor">
              <a:extLst>
                <a:ext uri="{FF2B5EF4-FFF2-40B4-BE49-F238E27FC236}">
                  <a16:creationId xmlns:a16="http://schemas.microsoft.com/office/drawing/2014/main" id="{38C3539E-7A74-41D1-BC88-369C26B92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901174" y="4285573"/>
              <a:ext cx="1040479" cy="1040479"/>
            </a:xfrm>
            <a:prstGeom prst="rect">
              <a:avLst/>
            </a:prstGeom>
            <a:effectLst>
              <a:glow rad="889000">
                <a:schemeClr val="accent6">
                  <a:satMod val="175000"/>
                  <a:alpha val="40000"/>
                </a:schemeClr>
              </a:glow>
            </a:effectLst>
          </p:spPr>
        </p:pic>
        <p:pic>
          <p:nvPicPr>
            <p:cNvPr id="40" name="Graphic 17" descr="Heart">
              <a:extLst>
                <a:ext uri="{FF2B5EF4-FFF2-40B4-BE49-F238E27FC236}">
                  <a16:creationId xmlns:a16="http://schemas.microsoft.com/office/drawing/2014/main" id="{2739C061-5A12-4E3A-9A39-5F69F5D3C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793333" y="3429629"/>
              <a:ext cx="1111409" cy="1111409"/>
            </a:xfrm>
            <a:prstGeom prst="rect">
              <a:avLst/>
            </a:prstGeom>
            <a:effectLst>
              <a:glow rad="889000">
                <a:schemeClr val="accent6">
                  <a:satMod val="175000"/>
                  <a:alpha val="40000"/>
                </a:schemeClr>
              </a:glow>
            </a:effectLst>
          </p:spPr>
        </p:pic>
      </p:grpSp>
      <p:grpSp>
        <p:nvGrpSpPr>
          <p:cNvPr id="146" name="Group 56">
            <a:extLst>
              <a:ext uri="{FF2B5EF4-FFF2-40B4-BE49-F238E27FC236}">
                <a16:creationId xmlns:a16="http://schemas.microsoft.com/office/drawing/2014/main" id="{A42F7028-2AB0-46CB-8AB6-AC11E7113576}"/>
              </a:ext>
            </a:extLst>
          </p:cNvPr>
          <p:cNvGrpSpPr/>
          <p:nvPr/>
        </p:nvGrpSpPr>
        <p:grpSpPr>
          <a:xfrm>
            <a:off x="5559140" y="1535875"/>
            <a:ext cx="6397245" cy="4745650"/>
            <a:chOff x="5559140" y="1535875"/>
            <a:chExt cx="6397245" cy="4745650"/>
          </a:xfrm>
        </p:grpSpPr>
        <p:grpSp>
          <p:nvGrpSpPr>
            <p:cNvPr id="163" name="Group 35">
              <a:extLst>
                <a:ext uri="{FF2B5EF4-FFF2-40B4-BE49-F238E27FC236}">
                  <a16:creationId xmlns:a16="http://schemas.microsoft.com/office/drawing/2014/main" id="{C90805A6-3088-4172-BF11-92C69FC38A06}"/>
                </a:ext>
              </a:extLst>
            </p:cNvPr>
            <p:cNvGrpSpPr/>
            <p:nvPr/>
          </p:nvGrpSpPr>
          <p:grpSpPr>
            <a:xfrm>
              <a:off x="5559140" y="1596573"/>
              <a:ext cx="6397245" cy="4684952"/>
              <a:chOff x="5559140" y="1596573"/>
              <a:chExt cx="6397245" cy="4684952"/>
            </a:xfrm>
          </p:grpSpPr>
          <p:pic>
            <p:nvPicPr>
              <p:cNvPr id="165" name="Graphic 4" descr="Leaf">
                <a:extLst>
                  <a:ext uri="{FF2B5EF4-FFF2-40B4-BE49-F238E27FC236}">
                    <a16:creationId xmlns:a16="http://schemas.microsoft.com/office/drawing/2014/main" id="{55612F3E-2C29-49D8-9255-E7BB6FABDF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677406" y="1611634"/>
                <a:ext cx="1176958" cy="1176958"/>
              </a:xfrm>
              <a:prstGeom prst="rect">
                <a:avLst/>
              </a:prstGeom>
            </p:spPr>
          </p:pic>
          <p:pic>
            <p:nvPicPr>
              <p:cNvPr id="166" name="Graphic 5" descr="Full battery">
                <a:extLst>
                  <a:ext uri="{FF2B5EF4-FFF2-40B4-BE49-F238E27FC236}">
                    <a16:creationId xmlns:a16="http://schemas.microsoft.com/office/drawing/2014/main" id="{6837B11A-BBBA-49C0-B12C-8A16DFFC9E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559140" y="3313512"/>
                <a:ext cx="1263148" cy="1263148"/>
              </a:xfrm>
              <a:prstGeom prst="rect">
                <a:avLst/>
              </a:prstGeom>
            </p:spPr>
          </p:pic>
          <p:pic>
            <p:nvPicPr>
              <p:cNvPr id="167" name="Graphic 6">
                <a:extLst>
                  <a:ext uri="{FF2B5EF4-FFF2-40B4-BE49-F238E27FC236}">
                    <a16:creationId xmlns:a16="http://schemas.microsoft.com/office/drawing/2014/main" id="{C2C26372-793F-439C-8C36-1597D83621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/>
            </p:blipFill>
            <p:spPr>
              <a:xfrm>
                <a:off x="7465333" y="2538495"/>
                <a:ext cx="1085532" cy="1085532"/>
              </a:xfrm>
              <a:prstGeom prst="rect">
                <a:avLst/>
              </a:prstGeom>
            </p:spPr>
          </p:pic>
          <p:pic>
            <p:nvPicPr>
              <p:cNvPr id="168" name="Graphic 7" descr="Music">
                <a:extLst>
                  <a:ext uri="{FF2B5EF4-FFF2-40B4-BE49-F238E27FC236}">
                    <a16:creationId xmlns:a16="http://schemas.microsoft.com/office/drawing/2014/main" id="{52CD4C2C-F82B-472A-B477-A71B6DCDB4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10820124" y="2548716"/>
                <a:ext cx="1040479" cy="1040479"/>
              </a:xfrm>
              <a:prstGeom prst="rect">
                <a:avLst/>
              </a:prstGeom>
            </p:spPr>
          </p:pic>
          <p:pic>
            <p:nvPicPr>
              <p:cNvPr id="169" name="Graphic 8" descr="Cursor">
                <a:extLst>
                  <a:ext uri="{FF2B5EF4-FFF2-40B4-BE49-F238E27FC236}">
                    <a16:creationId xmlns:a16="http://schemas.microsoft.com/office/drawing/2014/main" id="{41932319-616B-4C52-B624-3B329156B0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915906" y="4272229"/>
                <a:ext cx="1040479" cy="1040479"/>
              </a:xfrm>
              <a:prstGeom prst="rect">
                <a:avLst/>
              </a:prstGeom>
            </p:spPr>
          </p:pic>
          <p:pic>
            <p:nvPicPr>
              <p:cNvPr id="170" name="Graphic 9" descr="Venn diagram">
                <a:extLst>
                  <a:ext uri="{FF2B5EF4-FFF2-40B4-BE49-F238E27FC236}">
                    <a16:creationId xmlns:a16="http://schemas.microsoft.com/office/drawing/2014/main" id="{0A755763-136F-4B7A-8616-0F35F0B325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6338551" y="2454287"/>
                <a:ext cx="1176958" cy="1176958"/>
              </a:xfrm>
              <a:prstGeom prst="rect">
                <a:avLst/>
              </a:prstGeom>
            </p:spPr>
          </p:pic>
          <p:pic>
            <p:nvPicPr>
              <p:cNvPr id="171" name="Graphic 10" descr="Open hand with plant">
                <a:extLst>
                  <a:ext uri="{FF2B5EF4-FFF2-40B4-BE49-F238E27FC236}">
                    <a16:creationId xmlns:a16="http://schemas.microsoft.com/office/drawing/2014/main" id="{B3C7EC5C-089D-448C-80F0-8962559E4C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8211774" y="4892549"/>
                <a:ext cx="1388976" cy="1388976"/>
              </a:xfrm>
              <a:prstGeom prst="rect">
                <a:avLst/>
              </a:prstGeom>
            </p:spPr>
          </p:pic>
          <p:pic>
            <p:nvPicPr>
              <p:cNvPr id="172" name="Graphic 11" descr="Wrench">
                <a:extLst>
                  <a:ext uri="{FF2B5EF4-FFF2-40B4-BE49-F238E27FC236}">
                    <a16:creationId xmlns:a16="http://schemas.microsoft.com/office/drawing/2014/main" id="{524AA480-194B-4FD9-B2F9-68A56F330F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 rot="5400000">
                <a:off x="8686884" y="3352018"/>
                <a:ext cx="1021058" cy="1021058"/>
              </a:xfrm>
              <a:prstGeom prst="rect">
                <a:avLst/>
              </a:prstGeom>
            </p:spPr>
          </p:pic>
          <p:pic>
            <p:nvPicPr>
              <p:cNvPr id="173" name="Graphic 12" descr="Piggy Bank">
                <a:extLst>
                  <a:ext uri="{FF2B5EF4-FFF2-40B4-BE49-F238E27FC236}">
                    <a16:creationId xmlns:a16="http://schemas.microsoft.com/office/drawing/2014/main" id="{B838C82F-0416-40DB-9BE5-092A744678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5578554" y="5078383"/>
                <a:ext cx="1135192" cy="1135192"/>
              </a:xfrm>
              <a:prstGeom prst="rect">
                <a:avLst/>
              </a:prstGeom>
            </p:spPr>
          </p:pic>
          <p:pic>
            <p:nvPicPr>
              <p:cNvPr id="174" name="Graphic 14" descr="Lock">
                <a:extLst>
                  <a:ext uri="{FF2B5EF4-FFF2-40B4-BE49-F238E27FC236}">
                    <a16:creationId xmlns:a16="http://schemas.microsoft.com/office/drawing/2014/main" id="{CFB24EA3-EC44-401D-96F8-D3B98A823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p:blipFill>
            <p:spPr>
              <a:xfrm>
                <a:off x="9676765" y="5090502"/>
                <a:ext cx="1040479" cy="1040479"/>
              </a:xfrm>
              <a:prstGeom prst="rect">
                <a:avLst/>
              </a:prstGeom>
            </p:spPr>
          </p:pic>
          <p:pic>
            <p:nvPicPr>
              <p:cNvPr id="175" name="Graphic 15" descr="Puzzle pieces">
                <a:extLst>
                  <a:ext uri="{FF2B5EF4-FFF2-40B4-BE49-F238E27FC236}">
                    <a16:creationId xmlns:a16="http://schemas.microsoft.com/office/drawing/2014/main" id="{1409D29B-A879-4351-92C4-7027EF0D90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p:blipFill>
            <p:spPr>
              <a:xfrm>
                <a:off x="7693867" y="4068962"/>
                <a:ext cx="1226084" cy="1226084"/>
              </a:xfrm>
              <a:prstGeom prst="rect">
                <a:avLst/>
              </a:prstGeom>
            </p:spPr>
          </p:pic>
          <p:pic>
            <p:nvPicPr>
              <p:cNvPr id="176" name="Graphic 16" descr="Network">
                <a:extLst>
                  <a:ext uri="{FF2B5EF4-FFF2-40B4-BE49-F238E27FC236}">
                    <a16:creationId xmlns:a16="http://schemas.microsoft.com/office/drawing/2014/main" id="{3F849701-2601-44C8-96EC-D093D3A9B7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p:blipFill>
            <p:spPr>
              <a:xfrm>
                <a:off x="6531206" y="4285573"/>
                <a:ext cx="1111409" cy="1111409"/>
              </a:xfrm>
              <a:prstGeom prst="rect">
                <a:avLst/>
              </a:prstGeom>
            </p:spPr>
          </p:pic>
          <p:pic>
            <p:nvPicPr>
              <p:cNvPr id="177" name="Graphic 17" descr="Heart">
                <a:extLst>
                  <a:ext uri="{FF2B5EF4-FFF2-40B4-BE49-F238E27FC236}">
                    <a16:creationId xmlns:a16="http://schemas.microsoft.com/office/drawing/2014/main" id="{8D5C2743-827D-4B78-BFE8-FAE1EC3B1A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808065" y="3416285"/>
                <a:ext cx="1111409" cy="1111409"/>
              </a:xfrm>
              <a:prstGeom prst="rect">
                <a:avLst/>
              </a:prstGeom>
            </p:spPr>
          </p:pic>
          <p:pic>
            <p:nvPicPr>
              <p:cNvPr id="178" name="Graphic 18" descr="Suitcase">
                <a:extLst>
                  <a:ext uri="{FF2B5EF4-FFF2-40B4-BE49-F238E27FC236}">
                    <a16:creationId xmlns:a16="http://schemas.microsoft.com/office/drawing/2014/main" id="{5D781E6F-BC98-4D92-A22B-B6B68BB08B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/>
              </a:stretch>
            </p:blipFill>
            <p:spPr>
              <a:xfrm>
                <a:off x="9850097" y="1596573"/>
                <a:ext cx="1165726" cy="1165726"/>
              </a:xfrm>
              <a:prstGeom prst="rect">
                <a:avLst/>
              </a:prstGeom>
            </p:spPr>
          </p:pic>
        </p:grpSp>
        <p:pic>
          <p:nvPicPr>
            <p:cNvPr id="164" name="Graphic 55" descr="Stream">
              <a:extLst>
                <a:ext uri="{FF2B5EF4-FFF2-40B4-BE49-F238E27FC236}">
                  <a16:creationId xmlns:a16="http://schemas.microsoft.com/office/drawing/2014/main" id="{01E77005-FC93-46C1-A53B-79A5B9B05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8073569" y="1535875"/>
              <a:ext cx="1254734" cy="1254734"/>
            </a:xfrm>
            <a:prstGeom prst="rect">
              <a:avLst/>
            </a:prstGeom>
          </p:spPr>
        </p:pic>
      </p:grpSp>
      <p:grpSp>
        <p:nvGrpSpPr>
          <p:cNvPr id="147" name="Group 19">
            <a:extLst>
              <a:ext uri="{FF2B5EF4-FFF2-40B4-BE49-F238E27FC236}">
                <a16:creationId xmlns:a16="http://schemas.microsoft.com/office/drawing/2014/main" id="{2E96A670-F814-4DBB-96F2-128E2FF36D79}"/>
              </a:ext>
            </a:extLst>
          </p:cNvPr>
          <p:cNvGrpSpPr/>
          <p:nvPr/>
        </p:nvGrpSpPr>
        <p:grpSpPr>
          <a:xfrm>
            <a:off x="5431517" y="1796433"/>
            <a:ext cx="6389293" cy="4320000"/>
            <a:chOff x="1987389" y="1054755"/>
            <a:chExt cx="9233687" cy="4533790"/>
          </a:xfrm>
        </p:grpSpPr>
        <p:sp>
          <p:nvSpPr>
            <p:cNvPr id="148" name="TextBox 20">
              <a:extLst>
                <a:ext uri="{FF2B5EF4-FFF2-40B4-BE49-F238E27FC236}">
                  <a16:creationId xmlns:a16="http://schemas.microsoft.com/office/drawing/2014/main" id="{D0BDAC64-386C-4B03-8874-EC6C14E56B68}"/>
                </a:ext>
              </a:extLst>
            </p:cNvPr>
            <p:cNvSpPr txBox="1"/>
            <p:nvPr/>
          </p:nvSpPr>
          <p:spPr>
            <a:xfrm>
              <a:off x="5064098" y="1069924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Conectividad</a:t>
              </a:r>
            </a:p>
          </p:txBody>
        </p:sp>
        <p:sp>
          <p:nvSpPr>
            <p:cNvPr id="149" name="TextBox 21">
              <a:extLst>
                <a:ext uri="{FF2B5EF4-FFF2-40B4-BE49-F238E27FC236}">
                  <a16:creationId xmlns:a16="http://schemas.microsoft.com/office/drawing/2014/main" id="{B20FA13B-B5A3-4BA3-8B42-BAA1EDF68AA6}"/>
                </a:ext>
              </a:extLst>
            </p:cNvPr>
            <p:cNvSpPr txBox="1"/>
            <p:nvPr/>
          </p:nvSpPr>
          <p:spPr>
            <a:xfrm>
              <a:off x="5047389" y="3749060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s-E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Capacidad de Expansión</a:t>
              </a:r>
              <a:endPara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150" name="TextBox 22">
              <a:extLst>
                <a:ext uri="{FF2B5EF4-FFF2-40B4-BE49-F238E27FC236}">
                  <a16:creationId xmlns:a16="http://schemas.microsoft.com/office/drawing/2014/main" id="{D9B795ED-FB67-4C8E-A17F-F46512EBEA70}"/>
                </a:ext>
              </a:extLst>
            </p:cNvPr>
            <p:cNvSpPr txBox="1"/>
            <p:nvPr/>
          </p:nvSpPr>
          <p:spPr>
            <a:xfrm>
              <a:off x="2008709" y="3774158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Inter-conectividad</a:t>
              </a:r>
            </a:p>
          </p:txBody>
        </p:sp>
        <p:sp>
          <p:nvSpPr>
            <p:cNvPr id="151" name="TextBox 23">
              <a:extLst>
                <a:ext uri="{FF2B5EF4-FFF2-40B4-BE49-F238E27FC236}">
                  <a16:creationId xmlns:a16="http://schemas.microsoft.com/office/drawing/2014/main" id="{E86124C9-A59D-49A5-B592-F8CD40C8E59D}"/>
                </a:ext>
              </a:extLst>
            </p:cNvPr>
            <p:cNvSpPr txBox="1"/>
            <p:nvPr/>
          </p:nvSpPr>
          <p:spPr>
            <a:xfrm>
              <a:off x="8107390" y="1054755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Portabilidad</a:t>
              </a:r>
            </a:p>
          </p:txBody>
        </p:sp>
        <p:sp>
          <p:nvSpPr>
            <p:cNvPr id="152" name="TextBox 24">
              <a:extLst>
                <a:ext uri="{FF2B5EF4-FFF2-40B4-BE49-F238E27FC236}">
                  <a16:creationId xmlns:a16="http://schemas.microsoft.com/office/drawing/2014/main" id="{AC76B062-D64F-46FB-912F-DACCAB560644}"/>
                </a:ext>
              </a:extLst>
            </p:cNvPr>
            <p:cNvSpPr txBox="1"/>
            <p:nvPr/>
          </p:nvSpPr>
          <p:spPr>
            <a:xfrm>
              <a:off x="2020806" y="1959425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Funcionalidad múltiple</a:t>
              </a:r>
            </a:p>
          </p:txBody>
        </p:sp>
        <p:sp>
          <p:nvSpPr>
            <p:cNvPr id="153" name="TextBox 25">
              <a:extLst>
                <a:ext uri="{FF2B5EF4-FFF2-40B4-BE49-F238E27FC236}">
                  <a16:creationId xmlns:a16="http://schemas.microsoft.com/office/drawing/2014/main" id="{97281B9B-B829-4838-A8AA-7BEA93FA1231}"/>
                </a:ext>
              </a:extLst>
            </p:cNvPr>
            <p:cNvSpPr txBox="1"/>
            <p:nvPr/>
          </p:nvSpPr>
          <p:spPr>
            <a:xfrm>
              <a:off x="5064098" y="4688545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Impacto Ambiental</a:t>
              </a:r>
            </a:p>
          </p:txBody>
        </p:sp>
        <p:sp>
          <p:nvSpPr>
            <p:cNvPr id="154" name="TextBox 26">
              <a:extLst>
                <a:ext uri="{FF2B5EF4-FFF2-40B4-BE49-F238E27FC236}">
                  <a16:creationId xmlns:a16="http://schemas.microsoft.com/office/drawing/2014/main" id="{0BCD265A-2E34-412A-95E7-CFB751C4965E}"/>
                </a:ext>
              </a:extLst>
            </p:cNvPr>
            <p:cNvSpPr txBox="1"/>
            <p:nvPr/>
          </p:nvSpPr>
          <p:spPr>
            <a:xfrm>
              <a:off x="5046738" y="2080780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s-E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Almacenamiento</a:t>
              </a:r>
              <a:endPara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155" name="TextBox 27">
              <a:extLst>
                <a:ext uri="{FF2B5EF4-FFF2-40B4-BE49-F238E27FC236}">
                  <a16:creationId xmlns:a16="http://schemas.microsoft.com/office/drawing/2014/main" id="{8E93C319-60E5-40A2-90F1-54487A708374}"/>
                </a:ext>
              </a:extLst>
            </p:cNvPr>
            <p:cNvSpPr txBox="1"/>
            <p:nvPr/>
          </p:nvSpPr>
          <p:spPr>
            <a:xfrm>
              <a:off x="2008709" y="2848926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Eficiencia Energética</a:t>
              </a:r>
            </a:p>
          </p:txBody>
        </p:sp>
        <p:sp>
          <p:nvSpPr>
            <p:cNvPr id="156" name="TextBox 28">
              <a:extLst>
                <a:ext uri="{FF2B5EF4-FFF2-40B4-BE49-F238E27FC236}">
                  <a16:creationId xmlns:a16="http://schemas.microsoft.com/office/drawing/2014/main" id="{4A18C4EF-CE72-4041-AA77-C7AD0732C807}"/>
                </a:ext>
              </a:extLst>
            </p:cNvPr>
            <p:cNvSpPr txBox="1"/>
            <p:nvPr/>
          </p:nvSpPr>
          <p:spPr>
            <a:xfrm>
              <a:off x="8140807" y="1959425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Soporte de Medios</a:t>
              </a:r>
            </a:p>
          </p:txBody>
        </p:sp>
        <p:sp>
          <p:nvSpPr>
            <p:cNvPr id="157" name="TextBox 29">
              <a:extLst>
                <a:ext uri="{FF2B5EF4-FFF2-40B4-BE49-F238E27FC236}">
                  <a16:creationId xmlns:a16="http://schemas.microsoft.com/office/drawing/2014/main" id="{6F9AE4AD-8A71-49C6-86B5-270ACB35198F}"/>
                </a:ext>
              </a:extLst>
            </p:cNvPr>
            <p:cNvSpPr txBox="1"/>
            <p:nvPr/>
          </p:nvSpPr>
          <p:spPr>
            <a:xfrm>
              <a:off x="8136184" y="3762079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Interfaz de Usuario</a:t>
              </a:r>
            </a:p>
          </p:txBody>
        </p:sp>
        <p:sp>
          <p:nvSpPr>
            <p:cNvPr id="158" name="TextBox 30">
              <a:extLst>
                <a:ext uri="{FF2B5EF4-FFF2-40B4-BE49-F238E27FC236}">
                  <a16:creationId xmlns:a16="http://schemas.microsoft.com/office/drawing/2014/main" id="{63DA64E3-2463-4D4F-8863-A2EB2C14BA73}"/>
                </a:ext>
              </a:extLst>
            </p:cNvPr>
            <p:cNvSpPr txBox="1"/>
            <p:nvPr/>
          </p:nvSpPr>
          <p:spPr>
            <a:xfrm>
              <a:off x="8131585" y="2840131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Facilidad de Uso</a:t>
              </a:r>
            </a:p>
          </p:txBody>
        </p:sp>
        <p:sp>
          <p:nvSpPr>
            <p:cNvPr id="159" name="TextBox 31">
              <a:extLst>
                <a:ext uri="{FF2B5EF4-FFF2-40B4-BE49-F238E27FC236}">
                  <a16:creationId xmlns:a16="http://schemas.microsoft.com/office/drawing/2014/main" id="{8098FE73-72D4-457A-BD47-85AF8E0493C6}"/>
                </a:ext>
              </a:extLst>
            </p:cNvPr>
            <p:cNvSpPr txBox="1"/>
            <p:nvPr/>
          </p:nvSpPr>
          <p:spPr>
            <a:xfrm>
              <a:off x="1987389" y="4679757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Presupuesto</a:t>
              </a:r>
            </a:p>
          </p:txBody>
        </p:sp>
        <p:sp>
          <p:nvSpPr>
            <p:cNvPr id="160" name="TextBox 32">
              <a:extLst>
                <a:ext uri="{FF2B5EF4-FFF2-40B4-BE49-F238E27FC236}">
                  <a16:creationId xmlns:a16="http://schemas.microsoft.com/office/drawing/2014/main" id="{002675A2-B35E-48AD-B479-7CC9B933780A}"/>
                </a:ext>
              </a:extLst>
            </p:cNvPr>
            <p:cNvSpPr txBox="1"/>
            <p:nvPr/>
          </p:nvSpPr>
          <p:spPr>
            <a:xfrm>
              <a:off x="8161076" y="4679757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Seguridad</a:t>
              </a:r>
            </a:p>
          </p:txBody>
        </p:sp>
        <p:sp>
          <p:nvSpPr>
            <p:cNvPr id="161" name="TextBox 33">
              <a:extLst>
                <a:ext uri="{FF2B5EF4-FFF2-40B4-BE49-F238E27FC236}">
                  <a16:creationId xmlns:a16="http://schemas.microsoft.com/office/drawing/2014/main" id="{CE29F580-6A86-415A-9E6A-E3FB46300F21}"/>
                </a:ext>
              </a:extLst>
            </p:cNvPr>
            <p:cNvSpPr txBox="1"/>
            <p:nvPr/>
          </p:nvSpPr>
          <p:spPr>
            <a:xfrm>
              <a:off x="2008709" y="1069924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Sostenibilidad</a:t>
              </a:r>
            </a:p>
          </p:txBody>
        </p:sp>
        <p:sp>
          <p:nvSpPr>
            <p:cNvPr id="162" name="TextBox 34">
              <a:extLst>
                <a:ext uri="{FF2B5EF4-FFF2-40B4-BE49-F238E27FC236}">
                  <a16:creationId xmlns:a16="http://schemas.microsoft.com/office/drawing/2014/main" id="{22EE36FA-E05D-43E6-8E7F-2EE981A52B81}"/>
                </a:ext>
              </a:extLst>
            </p:cNvPr>
            <p:cNvSpPr txBox="1"/>
            <p:nvPr/>
          </p:nvSpPr>
          <p:spPr>
            <a:xfrm>
              <a:off x="5074758" y="2855300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Fiabilidad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737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6D08-F54F-405C-ADF9-F7F2FBC4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AL ELEGIR </a:t>
            </a:r>
            <a:r>
              <a:rPr lang="es-ES" dirty="0" err="1"/>
              <a:t>HTAD</a:t>
            </a:r>
            <a:r>
              <a:rPr lang="es-ES" dirty="0"/>
              <a:t>, HAY QUE CONSIDERAR…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F37F6-ECBB-451E-8CA7-8876C52E0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95281" cy="4351338"/>
          </a:xfrm>
        </p:spPr>
        <p:txBody>
          <a:bodyPr>
            <a:normAutofit/>
          </a:bodyPr>
          <a:lstStyle/>
          <a:p>
            <a:r>
              <a:rPr lang="es-ES" b="1" dirty="0"/>
              <a:t>Soporte de medios</a:t>
            </a:r>
            <a:endParaRPr lang="sl-SI" b="1" dirty="0"/>
          </a:p>
          <a:p>
            <a:pPr marL="447675" lvl="1" indent="-360363"/>
            <a:r>
              <a:rPr lang="es-ES" dirty="0"/>
              <a:t>¿Qué tipo de medios seré capaz de reproducir y crear con este dispositivo?</a:t>
            </a:r>
            <a:endParaRPr lang="sl-SI" dirty="0"/>
          </a:p>
        </p:txBody>
      </p:sp>
      <p:pic>
        <p:nvPicPr>
          <p:cNvPr id="27" name="Graphic 7" descr="Music">
            <a:extLst>
              <a:ext uri="{FF2B5EF4-FFF2-40B4-BE49-F238E27FC236}">
                <a16:creationId xmlns:a16="http://schemas.microsoft.com/office/drawing/2014/main" id="{596A5F49-188E-43F0-9E4A-5571A6EF93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0124" y="2548716"/>
            <a:ext cx="1040479" cy="1040479"/>
          </a:xfrm>
          <a:prstGeom prst="rect">
            <a:avLst/>
          </a:prstGeom>
          <a:effectLst>
            <a:glow rad="889000">
              <a:srgbClr val="42AB3F">
                <a:alpha val="40000"/>
              </a:srgbClr>
            </a:glow>
          </a:effectLst>
        </p:spPr>
      </p:pic>
      <p:grpSp>
        <p:nvGrpSpPr>
          <p:cNvPr id="40" name="Group 56">
            <a:extLst>
              <a:ext uri="{FF2B5EF4-FFF2-40B4-BE49-F238E27FC236}">
                <a16:creationId xmlns:a16="http://schemas.microsoft.com/office/drawing/2014/main" id="{776AA773-0388-4060-8A37-871EF94418AD}"/>
              </a:ext>
            </a:extLst>
          </p:cNvPr>
          <p:cNvGrpSpPr/>
          <p:nvPr/>
        </p:nvGrpSpPr>
        <p:grpSpPr>
          <a:xfrm>
            <a:off x="5559140" y="1535875"/>
            <a:ext cx="6397245" cy="4745650"/>
            <a:chOff x="5559140" y="1535875"/>
            <a:chExt cx="6397245" cy="4745650"/>
          </a:xfrm>
        </p:grpSpPr>
        <p:grpSp>
          <p:nvGrpSpPr>
            <p:cNvPr id="59" name="Group 35">
              <a:extLst>
                <a:ext uri="{FF2B5EF4-FFF2-40B4-BE49-F238E27FC236}">
                  <a16:creationId xmlns:a16="http://schemas.microsoft.com/office/drawing/2014/main" id="{BCCD5ABF-A6A5-4A21-BAD4-90BC4498673A}"/>
                </a:ext>
              </a:extLst>
            </p:cNvPr>
            <p:cNvGrpSpPr/>
            <p:nvPr/>
          </p:nvGrpSpPr>
          <p:grpSpPr>
            <a:xfrm>
              <a:off x="5559140" y="1596573"/>
              <a:ext cx="6397245" cy="4684952"/>
              <a:chOff x="5559140" y="1596573"/>
              <a:chExt cx="6397245" cy="4684952"/>
            </a:xfrm>
          </p:grpSpPr>
          <p:pic>
            <p:nvPicPr>
              <p:cNvPr id="61" name="Graphic 4" descr="Leaf">
                <a:extLst>
                  <a:ext uri="{FF2B5EF4-FFF2-40B4-BE49-F238E27FC236}">
                    <a16:creationId xmlns:a16="http://schemas.microsoft.com/office/drawing/2014/main" id="{18C01D11-2A51-4798-B889-942C7CF9AC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677406" y="1611634"/>
                <a:ext cx="1176958" cy="1176958"/>
              </a:xfrm>
              <a:prstGeom prst="rect">
                <a:avLst/>
              </a:prstGeom>
            </p:spPr>
          </p:pic>
          <p:pic>
            <p:nvPicPr>
              <p:cNvPr id="62" name="Graphic 5" descr="Full battery">
                <a:extLst>
                  <a:ext uri="{FF2B5EF4-FFF2-40B4-BE49-F238E27FC236}">
                    <a16:creationId xmlns:a16="http://schemas.microsoft.com/office/drawing/2014/main" id="{1392232E-524A-4865-BE37-61D861F676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559140" y="3313512"/>
                <a:ext cx="1263148" cy="1263148"/>
              </a:xfrm>
              <a:prstGeom prst="rect">
                <a:avLst/>
              </a:prstGeom>
            </p:spPr>
          </p:pic>
          <p:pic>
            <p:nvPicPr>
              <p:cNvPr id="63" name="Graphic 6">
                <a:extLst>
                  <a:ext uri="{FF2B5EF4-FFF2-40B4-BE49-F238E27FC236}">
                    <a16:creationId xmlns:a16="http://schemas.microsoft.com/office/drawing/2014/main" id="{7F6C860A-B97B-412F-8A1F-41E7561060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/>
            </p:blipFill>
            <p:spPr>
              <a:xfrm>
                <a:off x="7465333" y="2538495"/>
                <a:ext cx="1085532" cy="1085532"/>
              </a:xfrm>
              <a:prstGeom prst="rect">
                <a:avLst/>
              </a:prstGeom>
            </p:spPr>
          </p:pic>
          <p:pic>
            <p:nvPicPr>
              <p:cNvPr id="64" name="Graphic 7" descr="Music">
                <a:extLst>
                  <a:ext uri="{FF2B5EF4-FFF2-40B4-BE49-F238E27FC236}">
                    <a16:creationId xmlns:a16="http://schemas.microsoft.com/office/drawing/2014/main" id="{8CFFD4C1-8FB8-4828-9E88-6D1D0B7399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0820124" y="2548716"/>
                <a:ext cx="1040479" cy="1040479"/>
              </a:xfrm>
              <a:prstGeom prst="rect">
                <a:avLst/>
              </a:prstGeom>
            </p:spPr>
          </p:pic>
          <p:pic>
            <p:nvPicPr>
              <p:cNvPr id="65" name="Graphic 8" descr="Cursor">
                <a:extLst>
                  <a:ext uri="{FF2B5EF4-FFF2-40B4-BE49-F238E27FC236}">
                    <a16:creationId xmlns:a16="http://schemas.microsoft.com/office/drawing/2014/main" id="{620C03F4-D103-4D1F-B6FF-A4C7B3A382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0915906" y="4272229"/>
                <a:ext cx="1040479" cy="1040479"/>
              </a:xfrm>
              <a:prstGeom prst="rect">
                <a:avLst/>
              </a:prstGeom>
            </p:spPr>
          </p:pic>
          <p:pic>
            <p:nvPicPr>
              <p:cNvPr id="66" name="Graphic 9" descr="Venn diagram">
                <a:extLst>
                  <a:ext uri="{FF2B5EF4-FFF2-40B4-BE49-F238E27FC236}">
                    <a16:creationId xmlns:a16="http://schemas.microsoft.com/office/drawing/2014/main" id="{3B5B3FC8-FC9F-4D6A-B2FF-5B8B2DADD9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6338551" y="2454287"/>
                <a:ext cx="1176958" cy="1176958"/>
              </a:xfrm>
              <a:prstGeom prst="rect">
                <a:avLst/>
              </a:prstGeom>
            </p:spPr>
          </p:pic>
          <p:pic>
            <p:nvPicPr>
              <p:cNvPr id="67" name="Graphic 10" descr="Open hand with plant">
                <a:extLst>
                  <a:ext uri="{FF2B5EF4-FFF2-40B4-BE49-F238E27FC236}">
                    <a16:creationId xmlns:a16="http://schemas.microsoft.com/office/drawing/2014/main" id="{C78AA409-92C0-4468-B155-AD73CDEC3B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8211774" y="4892549"/>
                <a:ext cx="1388976" cy="1388976"/>
              </a:xfrm>
              <a:prstGeom prst="rect">
                <a:avLst/>
              </a:prstGeom>
            </p:spPr>
          </p:pic>
          <p:pic>
            <p:nvPicPr>
              <p:cNvPr id="68" name="Graphic 11" descr="Wrench">
                <a:extLst>
                  <a:ext uri="{FF2B5EF4-FFF2-40B4-BE49-F238E27FC236}">
                    <a16:creationId xmlns:a16="http://schemas.microsoft.com/office/drawing/2014/main" id="{611E3EAD-4A9D-4733-B3CF-B79C504D15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 rot="5400000">
                <a:off x="8686884" y="3352018"/>
                <a:ext cx="1021058" cy="1021058"/>
              </a:xfrm>
              <a:prstGeom prst="rect">
                <a:avLst/>
              </a:prstGeom>
            </p:spPr>
          </p:pic>
          <p:pic>
            <p:nvPicPr>
              <p:cNvPr id="69" name="Graphic 12" descr="Piggy Bank">
                <a:extLst>
                  <a:ext uri="{FF2B5EF4-FFF2-40B4-BE49-F238E27FC236}">
                    <a16:creationId xmlns:a16="http://schemas.microsoft.com/office/drawing/2014/main" id="{4F3BFD97-3AFA-4039-972A-0148C72E50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5578554" y="5078383"/>
                <a:ext cx="1135192" cy="1135192"/>
              </a:xfrm>
              <a:prstGeom prst="rect">
                <a:avLst/>
              </a:prstGeom>
            </p:spPr>
          </p:pic>
          <p:pic>
            <p:nvPicPr>
              <p:cNvPr id="70" name="Graphic 14" descr="Lock">
                <a:extLst>
                  <a:ext uri="{FF2B5EF4-FFF2-40B4-BE49-F238E27FC236}">
                    <a16:creationId xmlns:a16="http://schemas.microsoft.com/office/drawing/2014/main" id="{50EB8D63-C9A2-48E9-9F66-6FC0C6FDA3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9676765" y="5090502"/>
                <a:ext cx="1040479" cy="1040479"/>
              </a:xfrm>
              <a:prstGeom prst="rect">
                <a:avLst/>
              </a:prstGeom>
            </p:spPr>
          </p:pic>
          <p:pic>
            <p:nvPicPr>
              <p:cNvPr id="71" name="Graphic 15" descr="Puzzle pieces">
                <a:extLst>
                  <a:ext uri="{FF2B5EF4-FFF2-40B4-BE49-F238E27FC236}">
                    <a16:creationId xmlns:a16="http://schemas.microsoft.com/office/drawing/2014/main" id="{47E317CA-4906-4F51-95CD-A7D751C87F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7693867" y="4068962"/>
                <a:ext cx="1226084" cy="1226084"/>
              </a:xfrm>
              <a:prstGeom prst="rect">
                <a:avLst/>
              </a:prstGeom>
            </p:spPr>
          </p:pic>
          <p:pic>
            <p:nvPicPr>
              <p:cNvPr id="72" name="Graphic 16" descr="Network">
                <a:extLst>
                  <a:ext uri="{FF2B5EF4-FFF2-40B4-BE49-F238E27FC236}">
                    <a16:creationId xmlns:a16="http://schemas.microsoft.com/office/drawing/2014/main" id="{D5C02780-F098-4655-97B4-DF38A411F9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p:blipFill>
            <p:spPr>
              <a:xfrm>
                <a:off x="6531206" y="4285573"/>
                <a:ext cx="1111409" cy="1111409"/>
              </a:xfrm>
              <a:prstGeom prst="rect">
                <a:avLst/>
              </a:prstGeom>
            </p:spPr>
          </p:pic>
          <p:pic>
            <p:nvPicPr>
              <p:cNvPr id="73" name="Graphic 17" descr="Heart">
                <a:extLst>
                  <a:ext uri="{FF2B5EF4-FFF2-40B4-BE49-F238E27FC236}">
                    <a16:creationId xmlns:a16="http://schemas.microsoft.com/office/drawing/2014/main" id="{D64FB449-1C4F-4279-81E2-8E3624101A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p:blipFill>
            <p:spPr>
              <a:xfrm>
                <a:off x="9808065" y="3416285"/>
                <a:ext cx="1111409" cy="1111409"/>
              </a:xfrm>
              <a:prstGeom prst="rect">
                <a:avLst/>
              </a:prstGeom>
            </p:spPr>
          </p:pic>
          <p:pic>
            <p:nvPicPr>
              <p:cNvPr id="74" name="Graphic 18" descr="Suitcase">
                <a:extLst>
                  <a:ext uri="{FF2B5EF4-FFF2-40B4-BE49-F238E27FC236}">
                    <a16:creationId xmlns:a16="http://schemas.microsoft.com/office/drawing/2014/main" id="{B6CB21CF-CA8F-431F-9C1E-0EE8D3E28F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p:blipFill>
            <p:spPr>
              <a:xfrm>
                <a:off x="9850097" y="1596573"/>
                <a:ext cx="1165726" cy="1165726"/>
              </a:xfrm>
              <a:prstGeom prst="rect">
                <a:avLst/>
              </a:prstGeom>
            </p:spPr>
          </p:pic>
        </p:grpSp>
        <p:pic>
          <p:nvPicPr>
            <p:cNvPr id="60" name="Graphic 55" descr="Stream">
              <a:extLst>
                <a:ext uri="{FF2B5EF4-FFF2-40B4-BE49-F238E27FC236}">
                  <a16:creationId xmlns:a16="http://schemas.microsoft.com/office/drawing/2014/main" id="{BD071A5D-EEB5-470F-8B60-F61FACE1C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8073569" y="1535875"/>
              <a:ext cx="1254734" cy="1254734"/>
            </a:xfrm>
            <a:prstGeom prst="rect">
              <a:avLst/>
            </a:prstGeom>
          </p:spPr>
        </p:pic>
      </p:grpSp>
      <p:grpSp>
        <p:nvGrpSpPr>
          <p:cNvPr id="41" name="Group 19">
            <a:extLst>
              <a:ext uri="{FF2B5EF4-FFF2-40B4-BE49-F238E27FC236}">
                <a16:creationId xmlns:a16="http://schemas.microsoft.com/office/drawing/2014/main" id="{525ECEE4-B2E7-4CBA-9107-6C8EBB892AC2}"/>
              </a:ext>
            </a:extLst>
          </p:cNvPr>
          <p:cNvGrpSpPr/>
          <p:nvPr/>
        </p:nvGrpSpPr>
        <p:grpSpPr>
          <a:xfrm>
            <a:off x="5431517" y="1796433"/>
            <a:ext cx="6389293" cy="4320000"/>
            <a:chOff x="1987389" y="1054755"/>
            <a:chExt cx="9233687" cy="4533790"/>
          </a:xfrm>
        </p:grpSpPr>
        <p:sp>
          <p:nvSpPr>
            <p:cNvPr id="42" name="TextBox 20">
              <a:extLst>
                <a:ext uri="{FF2B5EF4-FFF2-40B4-BE49-F238E27FC236}">
                  <a16:creationId xmlns:a16="http://schemas.microsoft.com/office/drawing/2014/main" id="{0EA86CBB-268A-4EAC-B4FC-D4AF7D6CD63D}"/>
                </a:ext>
              </a:extLst>
            </p:cNvPr>
            <p:cNvSpPr txBox="1"/>
            <p:nvPr/>
          </p:nvSpPr>
          <p:spPr>
            <a:xfrm>
              <a:off x="5064098" y="1069924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Conectividad</a:t>
              </a:r>
            </a:p>
          </p:txBody>
        </p:sp>
        <p:sp>
          <p:nvSpPr>
            <p:cNvPr id="43" name="TextBox 21">
              <a:extLst>
                <a:ext uri="{FF2B5EF4-FFF2-40B4-BE49-F238E27FC236}">
                  <a16:creationId xmlns:a16="http://schemas.microsoft.com/office/drawing/2014/main" id="{88168D31-8994-4739-8698-240DE5FD839C}"/>
                </a:ext>
              </a:extLst>
            </p:cNvPr>
            <p:cNvSpPr txBox="1"/>
            <p:nvPr/>
          </p:nvSpPr>
          <p:spPr>
            <a:xfrm>
              <a:off x="5047389" y="3749060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s-E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Capacidad de Expansión</a:t>
              </a:r>
              <a:endPara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44" name="TextBox 22">
              <a:extLst>
                <a:ext uri="{FF2B5EF4-FFF2-40B4-BE49-F238E27FC236}">
                  <a16:creationId xmlns:a16="http://schemas.microsoft.com/office/drawing/2014/main" id="{1CF140E5-A78A-4E27-9C63-5601B35EA170}"/>
                </a:ext>
              </a:extLst>
            </p:cNvPr>
            <p:cNvSpPr txBox="1"/>
            <p:nvPr/>
          </p:nvSpPr>
          <p:spPr>
            <a:xfrm>
              <a:off x="2008709" y="3774158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Inter-conectividad</a:t>
              </a:r>
            </a:p>
          </p:txBody>
        </p:sp>
        <p:sp>
          <p:nvSpPr>
            <p:cNvPr id="45" name="TextBox 23">
              <a:extLst>
                <a:ext uri="{FF2B5EF4-FFF2-40B4-BE49-F238E27FC236}">
                  <a16:creationId xmlns:a16="http://schemas.microsoft.com/office/drawing/2014/main" id="{EA05DD53-DFD2-4D24-8E03-CE3A7B1355A5}"/>
                </a:ext>
              </a:extLst>
            </p:cNvPr>
            <p:cNvSpPr txBox="1"/>
            <p:nvPr/>
          </p:nvSpPr>
          <p:spPr>
            <a:xfrm>
              <a:off x="8107390" y="1054755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Portabilidad</a:t>
              </a:r>
            </a:p>
          </p:txBody>
        </p:sp>
        <p:sp>
          <p:nvSpPr>
            <p:cNvPr id="46" name="TextBox 24">
              <a:extLst>
                <a:ext uri="{FF2B5EF4-FFF2-40B4-BE49-F238E27FC236}">
                  <a16:creationId xmlns:a16="http://schemas.microsoft.com/office/drawing/2014/main" id="{27579B4E-2CE9-4550-B4AA-AE3FAB5985E5}"/>
                </a:ext>
              </a:extLst>
            </p:cNvPr>
            <p:cNvSpPr txBox="1"/>
            <p:nvPr/>
          </p:nvSpPr>
          <p:spPr>
            <a:xfrm>
              <a:off x="2020806" y="1959425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Funcionalidad múltiple</a:t>
              </a:r>
            </a:p>
          </p:txBody>
        </p:sp>
        <p:sp>
          <p:nvSpPr>
            <p:cNvPr id="47" name="TextBox 25">
              <a:extLst>
                <a:ext uri="{FF2B5EF4-FFF2-40B4-BE49-F238E27FC236}">
                  <a16:creationId xmlns:a16="http://schemas.microsoft.com/office/drawing/2014/main" id="{7BCA045A-AEDC-414A-83EC-69A1827B83A4}"/>
                </a:ext>
              </a:extLst>
            </p:cNvPr>
            <p:cNvSpPr txBox="1"/>
            <p:nvPr/>
          </p:nvSpPr>
          <p:spPr>
            <a:xfrm>
              <a:off x="5064098" y="4688545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Impacto Ambiental</a:t>
              </a:r>
            </a:p>
          </p:txBody>
        </p:sp>
        <p:sp>
          <p:nvSpPr>
            <p:cNvPr id="48" name="TextBox 26">
              <a:extLst>
                <a:ext uri="{FF2B5EF4-FFF2-40B4-BE49-F238E27FC236}">
                  <a16:creationId xmlns:a16="http://schemas.microsoft.com/office/drawing/2014/main" id="{F17D7B07-0734-4924-B388-3981C672B9E6}"/>
                </a:ext>
              </a:extLst>
            </p:cNvPr>
            <p:cNvSpPr txBox="1"/>
            <p:nvPr/>
          </p:nvSpPr>
          <p:spPr>
            <a:xfrm>
              <a:off x="5046738" y="2080780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s-E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Almacenamiento</a:t>
              </a:r>
              <a:endPara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49" name="TextBox 27">
              <a:extLst>
                <a:ext uri="{FF2B5EF4-FFF2-40B4-BE49-F238E27FC236}">
                  <a16:creationId xmlns:a16="http://schemas.microsoft.com/office/drawing/2014/main" id="{0456FFA5-2E37-4625-8B7B-2CB2A3881751}"/>
                </a:ext>
              </a:extLst>
            </p:cNvPr>
            <p:cNvSpPr txBox="1"/>
            <p:nvPr/>
          </p:nvSpPr>
          <p:spPr>
            <a:xfrm>
              <a:off x="2008709" y="2848926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Eficiencia Energética</a:t>
              </a:r>
            </a:p>
          </p:txBody>
        </p:sp>
        <p:sp>
          <p:nvSpPr>
            <p:cNvPr id="50" name="TextBox 28">
              <a:extLst>
                <a:ext uri="{FF2B5EF4-FFF2-40B4-BE49-F238E27FC236}">
                  <a16:creationId xmlns:a16="http://schemas.microsoft.com/office/drawing/2014/main" id="{96B35698-AEC9-4D78-B425-60C95115B9A7}"/>
                </a:ext>
              </a:extLst>
            </p:cNvPr>
            <p:cNvSpPr txBox="1"/>
            <p:nvPr/>
          </p:nvSpPr>
          <p:spPr>
            <a:xfrm>
              <a:off x="8140807" y="1959425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Soporte de Medios</a:t>
              </a:r>
            </a:p>
          </p:txBody>
        </p:sp>
        <p:sp>
          <p:nvSpPr>
            <p:cNvPr id="51" name="TextBox 29">
              <a:extLst>
                <a:ext uri="{FF2B5EF4-FFF2-40B4-BE49-F238E27FC236}">
                  <a16:creationId xmlns:a16="http://schemas.microsoft.com/office/drawing/2014/main" id="{BCD2A86C-4C0B-42B4-A2BB-122595B3B4C7}"/>
                </a:ext>
              </a:extLst>
            </p:cNvPr>
            <p:cNvSpPr txBox="1"/>
            <p:nvPr/>
          </p:nvSpPr>
          <p:spPr>
            <a:xfrm>
              <a:off x="8136184" y="3762079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Interfaz de Usuario</a:t>
              </a:r>
            </a:p>
          </p:txBody>
        </p:sp>
        <p:sp>
          <p:nvSpPr>
            <p:cNvPr id="52" name="TextBox 30">
              <a:extLst>
                <a:ext uri="{FF2B5EF4-FFF2-40B4-BE49-F238E27FC236}">
                  <a16:creationId xmlns:a16="http://schemas.microsoft.com/office/drawing/2014/main" id="{69990DD4-EDAD-43BF-8AE6-C2D47375AABC}"/>
                </a:ext>
              </a:extLst>
            </p:cNvPr>
            <p:cNvSpPr txBox="1"/>
            <p:nvPr/>
          </p:nvSpPr>
          <p:spPr>
            <a:xfrm>
              <a:off x="8131585" y="2840131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Facilidad de Uso</a:t>
              </a:r>
            </a:p>
          </p:txBody>
        </p:sp>
        <p:sp>
          <p:nvSpPr>
            <p:cNvPr id="53" name="TextBox 31">
              <a:extLst>
                <a:ext uri="{FF2B5EF4-FFF2-40B4-BE49-F238E27FC236}">
                  <a16:creationId xmlns:a16="http://schemas.microsoft.com/office/drawing/2014/main" id="{F2B92B42-95AD-43DB-9293-B866F217998B}"/>
                </a:ext>
              </a:extLst>
            </p:cNvPr>
            <p:cNvSpPr txBox="1"/>
            <p:nvPr/>
          </p:nvSpPr>
          <p:spPr>
            <a:xfrm>
              <a:off x="1987389" y="4679757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Presupuesto</a:t>
              </a:r>
            </a:p>
          </p:txBody>
        </p:sp>
        <p:sp>
          <p:nvSpPr>
            <p:cNvPr id="54" name="TextBox 32">
              <a:extLst>
                <a:ext uri="{FF2B5EF4-FFF2-40B4-BE49-F238E27FC236}">
                  <a16:creationId xmlns:a16="http://schemas.microsoft.com/office/drawing/2014/main" id="{0995F3BF-E9EF-419F-B11E-06E578A8CFD9}"/>
                </a:ext>
              </a:extLst>
            </p:cNvPr>
            <p:cNvSpPr txBox="1"/>
            <p:nvPr/>
          </p:nvSpPr>
          <p:spPr>
            <a:xfrm>
              <a:off x="8161076" y="4679757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Seguridad</a:t>
              </a:r>
            </a:p>
          </p:txBody>
        </p:sp>
        <p:sp>
          <p:nvSpPr>
            <p:cNvPr id="55" name="TextBox 33">
              <a:extLst>
                <a:ext uri="{FF2B5EF4-FFF2-40B4-BE49-F238E27FC236}">
                  <a16:creationId xmlns:a16="http://schemas.microsoft.com/office/drawing/2014/main" id="{9C1D6FBA-6ABC-4281-A260-A5DC7733DB42}"/>
                </a:ext>
              </a:extLst>
            </p:cNvPr>
            <p:cNvSpPr txBox="1"/>
            <p:nvPr/>
          </p:nvSpPr>
          <p:spPr>
            <a:xfrm>
              <a:off x="2008709" y="1069924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Sostenibilidad</a:t>
              </a:r>
            </a:p>
          </p:txBody>
        </p:sp>
        <p:sp>
          <p:nvSpPr>
            <p:cNvPr id="58" name="TextBox 34">
              <a:extLst>
                <a:ext uri="{FF2B5EF4-FFF2-40B4-BE49-F238E27FC236}">
                  <a16:creationId xmlns:a16="http://schemas.microsoft.com/office/drawing/2014/main" id="{698590BB-3D88-4A0C-8144-A919CEC04B2D}"/>
                </a:ext>
              </a:extLst>
            </p:cNvPr>
            <p:cNvSpPr txBox="1"/>
            <p:nvPr/>
          </p:nvSpPr>
          <p:spPr>
            <a:xfrm>
              <a:off x="5074758" y="2855300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Fiabilidad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553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28059-BEC5-4CE6-B61E-6DC6847F7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107" y="1309829"/>
            <a:ext cx="10515600" cy="3294828"/>
          </a:xfrm>
        </p:spPr>
        <p:txBody>
          <a:bodyPr>
            <a:normAutofit fontScale="90000"/>
          </a:bodyPr>
          <a:lstStyle/>
          <a:p>
            <a:r>
              <a:rPr lang="es-ES" dirty="0"/>
              <a:t>INTRODUCCIÓN A LA </a:t>
            </a:r>
            <a:r>
              <a:rPr lang="es-ES" u="sng" dirty="0"/>
              <a:t>T</a:t>
            </a:r>
            <a:r>
              <a:rPr lang="es-ES" dirty="0"/>
              <a:t>ECNOLOGÍA </a:t>
            </a:r>
            <a:r>
              <a:rPr lang="es-ES" u="sng" dirty="0"/>
              <a:t>H</a:t>
            </a:r>
            <a:r>
              <a:rPr lang="es-ES" dirty="0"/>
              <a:t>ARDWARE DE </a:t>
            </a:r>
            <a:r>
              <a:rPr lang="es-ES" u="sng" dirty="0"/>
              <a:t>A</a:t>
            </a:r>
            <a:r>
              <a:rPr lang="es-ES" dirty="0"/>
              <a:t>PRENDIZAJE </a:t>
            </a:r>
            <a:r>
              <a:rPr lang="es-ES" u="sng" dirty="0"/>
              <a:t>D</a:t>
            </a:r>
            <a:r>
              <a:rPr lang="es-ES" dirty="0"/>
              <a:t>IGITAL (HTAD)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686345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6D08-F54F-405C-ADF9-F7F2FBC4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AL ELEGIR </a:t>
            </a:r>
            <a:r>
              <a:rPr lang="es-ES" dirty="0" err="1"/>
              <a:t>HTAD</a:t>
            </a:r>
            <a:r>
              <a:rPr lang="es-ES" dirty="0"/>
              <a:t>, HAY QUE CONSIDERAR…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F37F6-ECBB-451E-8CA7-8876C52E0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95281" cy="4351338"/>
          </a:xfrm>
        </p:spPr>
        <p:txBody>
          <a:bodyPr>
            <a:normAutofit/>
          </a:bodyPr>
          <a:lstStyle/>
          <a:p>
            <a:r>
              <a:rPr lang="es-ES" b="1" dirty="0"/>
              <a:t>Presupuesto</a:t>
            </a:r>
            <a:endParaRPr lang="sl-SI" dirty="0"/>
          </a:p>
          <a:p>
            <a:pPr lvl="1"/>
            <a:r>
              <a:rPr lang="es-ES" dirty="0"/>
              <a:t>¿Cuánto cuesta este dispositivo</a:t>
            </a:r>
            <a:r>
              <a:rPr lang="sl-SI" dirty="0"/>
              <a:t>?</a:t>
            </a:r>
            <a:endParaRPr lang="es-ES" dirty="0"/>
          </a:p>
          <a:p>
            <a:pPr lvl="1"/>
            <a:r>
              <a:rPr lang="es-ES" dirty="0"/>
              <a:t>¿Qué costes se esperan para los próximos años?</a:t>
            </a:r>
          </a:p>
          <a:p>
            <a:pPr lvl="1"/>
            <a:r>
              <a:rPr lang="es-ES" dirty="0"/>
              <a:t>¿Existe algún “gasto oculto”?</a:t>
            </a:r>
            <a:endParaRPr lang="sl-SI" dirty="0"/>
          </a:p>
        </p:txBody>
      </p:sp>
      <p:pic>
        <p:nvPicPr>
          <p:cNvPr id="32" name="Graphic 12" descr="Piggy Bank">
            <a:extLst>
              <a:ext uri="{FF2B5EF4-FFF2-40B4-BE49-F238E27FC236}">
                <a16:creationId xmlns:a16="http://schemas.microsoft.com/office/drawing/2014/main" id="{3EB20D8B-6F1C-4EFF-B999-ECDD02D5D1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58884" y="5090326"/>
            <a:ext cx="1135192" cy="1135192"/>
          </a:xfrm>
          <a:prstGeom prst="rect">
            <a:avLst/>
          </a:prstGeom>
          <a:effectLst>
            <a:glow rad="889000">
              <a:srgbClr val="42AB3F">
                <a:alpha val="40000"/>
              </a:srgbClr>
            </a:glow>
          </a:effectLst>
        </p:spPr>
      </p:pic>
      <p:grpSp>
        <p:nvGrpSpPr>
          <p:cNvPr id="209" name="Group 56">
            <a:extLst>
              <a:ext uri="{FF2B5EF4-FFF2-40B4-BE49-F238E27FC236}">
                <a16:creationId xmlns:a16="http://schemas.microsoft.com/office/drawing/2014/main" id="{10752CDF-AC6D-49B0-9A6B-27F876579ECE}"/>
              </a:ext>
            </a:extLst>
          </p:cNvPr>
          <p:cNvGrpSpPr/>
          <p:nvPr/>
        </p:nvGrpSpPr>
        <p:grpSpPr>
          <a:xfrm>
            <a:off x="5559140" y="1535875"/>
            <a:ext cx="6397245" cy="4745650"/>
            <a:chOff x="5559140" y="1535875"/>
            <a:chExt cx="6397245" cy="4745650"/>
          </a:xfrm>
        </p:grpSpPr>
        <p:grpSp>
          <p:nvGrpSpPr>
            <p:cNvPr id="226" name="Group 35">
              <a:extLst>
                <a:ext uri="{FF2B5EF4-FFF2-40B4-BE49-F238E27FC236}">
                  <a16:creationId xmlns:a16="http://schemas.microsoft.com/office/drawing/2014/main" id="{4C000B91-1D6C-4A93-B490-E71DF4920B9A}"/>
                </a:ext>
              </a:extLst>
            </p:cNvPr>
            <p:cNvGrpSpPr/>
            <p:nvPr/>
          </p:nvGrpSpPr>
          <p:grpSpPr>
            <a:xfrm>
              <a:off x="5559140" y="1596573"/>
              <a:ext cx="6397245" cy="4684952"/>
              <a:chOff x="5559140" y="1596573"/>
              <a:chExt cx="6397245" cy="4684952"/>
            </a:xfrm>
          </p:grpSpPr>
          <p:pic>
            <p:nvPicPr>
              <p:cNvPr id="228" name="Graphic 4" descr="Leaf">
                <a:extLst>
                  <a:ext uri="{FF2B5EF4-FFF2-40B4-BE49-F238E27FC236}">
                    <a16:creationId xmlns:a16="http://schemas.microsoft.com/office/drawing/2014/main" id="{9AA979F8-C398-4787-B8B0-444EB4186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677406" y="1611634"/>
                <a:ext cx="1176958" cy="1176958"/>
              </a:xfrm>
              <a:prstGeom prst="rect">
                <a:avLst/>
              </a:prstGeom>
            </p:spPr>
          </p:pic>
          <p:pic>
            <p:nvPicPr>
              <p:cNvPr id="229" name="Graphic 5" descr="Full battery">
                <a:extLst>
                  <a:ext uri="{FF2B5EF4-FFF2-40B4-BE49-F238E27FC236}">
                    <a16:creationId xmlns:a16="http://schemas.microsoft.com/office/drawing/2014/main" id="{408FDBB0-40A4-4F90-89D0-1244AF2F12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559140" y="3313512"/>
                <a:ext cx="1263148" cy="1263148"/>
              </a:xfrm>
              <a:prstGeom prst="rect">
                <a:avLst/>
              </a:prstGeom>
            </p:spPr>
          </p:pic>
          <p:pic>
            <p:nvPicPr>
              <p:cNvPr id="230" name="Graphic 6">
                <a:extLst>
                  <a:ext uri="{FF2B5EF4-FFF2-40B4-BE49-F238E27FC236}">
                    <a16:creationId xmlns:a16="http://schemas.microsoft.com/office/drawing/2014/main" id="{7AA397CA-9ECA-4AFB-BE61-D7F3C91270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7465333" y="2538495"/>
                <a:ext cx="1085532" cy="1085532"/>
              </a:xfrm>
              <a:prstGeom prst="rect">
                <a:avLst/>
              </a:prstGeom>
            </p:spPr>
          </p:pic>
          <p:pic>
            <p:nvPicPr>
              <p:cNvPr id="231" name="Graphic 7" descr="Music">
                <a:extLst>
                  <a:ext uri="{FF2B5EF4-FFF2-40B4-BE49-F238E27FC236}">
                    <a16:creationId xmlns:a16="http://schemas.microsoft.com/office/drawing/2014/main" id="{6AACB8EF-93A7-417F-8549-54B758ED95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0820124" y="2548716"/>
                <a:ext cx="1040479" cy="1040479"/>
              </a:xfrm>
              <a:prstGeom prst="rect">
                <a:avLst/>
              </a:prstGeom>
            </p:spPr>
          </p:pic>
          <p:pic>
            <p:nvPicPr>
              <p:cNvPr id="232" name="Graphic 8" descr="Cursor">
                <a:extLst>
                  <a:ext uri="{FF2B5EF4-FFF2-40B4-BE49-F238E27FC236}">
                    <a16:creationId xmlns:a16="http://schemas.microsoft.com/office/drawing/2014/main" id="{30DDF142-AF77-4691-BB22-1F85C9C755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0915906" y="4272229"/>
                <a:ext cx="1040479" cy="1040479"/>
              </a:xfrm>
              <a:prstGeom prst="rect">
                <a:avLst/>
              </a:prstGeom>
            </p:spPr>
          </p:pic>
          <p:pic>
            <p:nvPicPr>
              <p:cNvPr id="233" name="Graphic 9" descr="Venn diagram">
                <a:extLst>
                  <a:ext uri="{FF2B5EF4-FFF2-40B4-BE49-F238E27FC236}">
                    <a16:creationId xmlns:a16="http://schemas.microsoft.com/office/drawing/2014/main" id="{C7FE2B16-7E10-4862-8CE1-100509A422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6338551" y="2454287"/>
                <a:ext cx="1176958" cy="1176958"/>
              </a:xfrm>
              <a:prstGeom prst="rect">
                <a:avLst/>
              </a:prstGeom>
            </p:spPr>
          </p:pic>
          <p:pic>
            <p:nvPicPr>
              <p:cNvPr id="234" name="Graphic 10" descr="Open hand with plant">
                <a:extLst>
                  <a:ext uri="{FF2B5EF4-FFF2-40B4-BE49-F238E27FC236}">
                    <a16:creationId xmlns:a16="http://schemas.microsoft.com/office/drawing/2014/main" id="{A26983B4-13A2-4EC4-8B4E-91CE083093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8211774" y="4892549"/>
                <a:ext cx="1388976" cy="1388976"/>
              </a:xfrm>
              <a:prstGeom prst="rect">
                <a:avLst/>
              </a:prstGeom>
            </p:spPr>
          </p:pic>
          <p:pic>
            <p:nvPicPr>
              <p:cNvPr id="235" name="Graphic 11" descr="Wrench">
                <a:extLst>
                  <a:ext uri="{FF2B5EF4-FFF2-40B4-BE49-F238E27FC236}">
                    <a16:creationId xmlns:a16="http://schemas.microsoft.com/office/drawing/2014/main" id="{B4761438-3415-435C-9135-B860EF0530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 rot="5400000">
                <a:off x="8686884" y="3352018"/>
                <a:ext cx="1021058" cy="1021058"/>
              </a:xfrm>
              <a:prstGeom prst="rect">
                <a:avLst/>
              </a:prstGeom>
            </p:spPr>
          </p:pic>
          <p:pic>
            <p:nvPicPr>
              <p:cNvPr id="236" name="Graphic 12" descr="Piggy Bank">
                <a:extLst>
                  <a:ext uri="{FF2B5EF4-FFF2-40B4-BE49-F238E27FC236}">
                    <a16:creationId xmlns:a16="http://schemas.microsoft.com/office/drawing/2014/main" id="{E92696F1-5559-4A7C-BAC0-FEAE3CD7E0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5578554" y="5078383"/>
                <a:ext cx="1135192" cy="1135192"/>
              </a:xfrm>
              <a:prstGeom prst="rect">
                <a:avLst/>
              </a:prstGeom>
            </p:spPr>
          </p:pic>
          <p:pic>
            <p:nvPicPr>
              <p:cNvPr id="237" name="Graphic 14" descr="Lock">
                <a:extLst>
                  <a:ext uri="{FF2B5EF4-FFF2-40B4-BE49-F238E27FC236}">
                    <a16:creationId xmlns:a16="http://schemas.microsoft.com/office/drawing/2014/main" id="{9D1ADB1F-19EE-412D-B062-196CEF2754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9676765" y="5090502"/>
                <a:ext cx="1040479" cy="1040479"/>
              </a:xfrm>
              <a:prstGeom prst="rect">
                <a:avLst/>
              </a:prstGeom>
            </p:spPr>
          </p:pic>
          <p:pic>
            <p:nvPicPr>
              <p:cNvPr id="238" name="Graphic 15" descr="Puzzle pieces">
                <a:extLst>
                  <a:ext uri="{FF2B5EF4-FFF2-40B4-BE49-F238E27FC236}">
                    <a16:creationId xmlns:a16="http://schemas.microsoft.com/office/drawing/2014/main" id="{543B549A-1351-4C61-93B5-BD81915243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7693867" y="4068962"/>
                <a:ext cx="1226084" cy="1226084"/>
              </a:xfrm>
              <a:prstGeom prst="rect">
                <a:avLst/>
              </a:prstGeom>
            </p:spPr>
          </p:pic>
          <p:pic>
            <p:nvPicPr>
              <p:cNvPr id="239" name="Graphic 16" descr="Network">
                <a:extLst>
                  <a:ext uri="{FF2B5EF4-FFF2-40B4-BE49-F238E27FC236}">
                    <a16:creationId xmlns:a16="http://schemas.microsoft.com/office/drawing/2014/main" id="{29986E07-FF65-4398-AA16-D9339A5D03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6531206" y="4285573"/>
                <a:ext cx="1111409" cy="1111409"/>
              </a:xfrm>
              <a:prstGeom prst="rect">
                <a:avLst/>
              </a:prstGeom>
            </p:spPr>
          </p:pic>
          <p:pic>
            <p:nvPicPr>
              <p:cNvPr id="240" name="Graphic 17" descr="Heart">
                <a:extLst>
                  <a:ext uri="{FF2B5EF4-FFF2-40B4-BE49-F238E27FC236}">
                    <a16:creationId xmlns:a16="http://schemas.microsoft.com/office/drawing/2014/main" id="{5C29D24F-6A01-4D20-B0D5-C3BFAC55A0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p:blipFill>
            <p:spPr>
              <a:xfrm>
                <a:off x="9808065" y="3416285"/>
                <a:ext cx="1111409" cy="1111409"/>
              </a:xfrm>
              <a:prstGeom prst="rect">
                <a:avLst/>
              </a:prstGeom>
            </p:spPr>
          </p:pic>
          <p:pic>
            <p:nvPicPr>
              <p:cNvPr id="241" name="Graphic 18" descr="Suitcase">
                <a:extLst>
                  <a:ext uri="{FF2B5EF4-FFF2-40B4-BE49-F238E27FC236}">
                    <a16:creationId xmlns:a16="http://schemas.microsoft.com/office/drawing/2014/main" id="{4AFEB59F-1748-4179-904A-0267B94641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p:blipFill>
            <p:spPr>
              <a:xfrm>
                <a:off x="9850097" y="1596573"/>
                <a:ext cx="1165726" cy="1165726"/>
              </a:xfrm>
              <a:prstGeom prst="rect">
                <a:avLst/>
              </a:prstGeom>
            </p:spPr>
          </p:pic>
        </p:grpSp>
        <p:pic>
          <p:nvPicPr>
            <p:cNvPr id="227" name="Graphic 55" descr="Stream">
              <a:extLst>
                <a:ext uri="{FF2B5EF4-FFF2-40B4-BE49-F238E27FC236}">
                  <a16:creationId xmlns:a16="http://schemas.microsoft.com/office/drawing/2014/main" id="{AA21CCB5-7B04-463B-9D8C-9AA44F1C3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8073569" y="1535875"/>
              <a:ext cx="1254734" cy="1254734"/>
            </a:xfrm>
            <a:prstGeom prst="rect">
              <a:avLst/>
            </a:prstGeom>
          </p:spPr>
        </p:pic>
      </p:grpSp>
      <p:grpSp>
        <p:nvGrpSpPr>
          <p:cNvPr id="210" name="Group 19">
            <a:extLst>
              <a:ext uri="{FF2B5EF4-FFF2-40B4-BE49-F238E27FC236}">
                <a16:creationId xmlns:a16="http://schemas.microsoft.com/office/drawing/2014/main" id="{623402E4-FDAF-4D06-93AE-D4C2E6A5A257}"/>
              </a:ext>
            </a:extLst>
          </p:cNvPr>
          <p:cNvGrpSpPr/>
          <p:nvPr/>
        </p:nvGrpSpPr>
        <p:grpSpPr>
          <a:xfrm>
            <a:off x="5431517" y="1796433"/>
            <a:ext cx="6389293" cy="4320000"/>
            <a:chOff x="1987389" y="1054755"/>
            <a:chExt cx="9233687" cy="4533790"/>
          </a:xfrm>
        </p:grpSpPr>
        <p:sp>
          <p:nvSpPr>
            <p:cNvPr id="211" name="TextBox 20">
              <a:extLst>
                <a:ext uri="{FF2B5EF4-FFF2-40B4-BE49-F238E27FC236}">
                  <a16:creationId xmlns:a16="http://schemas.microsoft.com/office/drawing/2014/main" id="{50EBF3F0-B06F-4098-8C39-1CD8FECE4ACE}"/>
                </a:ext>
              </a:extLst>
            </p:cNvPr>
            <p:cNvSpPr txBox="1"/>
            <p:nvPr/>
          </p:nvSpPr>
          <p:spPr>
            <a:xfrm>
              <a:off x="5064098" y="1069924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Conectividad</a:t>
              </a:r>
            </a:p>
          </p:txBody>
        </p:sp>
        <p:sp>
          <p:nvSpPr>
            <p:cNvPr id="212" name="TextBox 21">
              <a:extLst>
                <a:ext uri="{FF2B5EF4-FFF2-40B4-BE49-F238E27FC236}">
                  <a16:creationId xmlns:a16="http://schemas.microsoft.com/office/drawing/2014/main" id="{94B58856-B716-4D34-9FC8-0AD84C68100A}"/>
                </a:ext>
              </a:extLst>
            </p:cNvPr>
            <p:cNvSpPr txBox="1"/>
            <p:nvPr/>
          </p:nvSpPr>
          <p:spPr>
            <a:xfrm>
              <a:off x="5047389" y="3749060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s-E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Capacidad de Expansión</a:t>
              </a:r>
              <a:endPara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13" name="TextBox 22">
              <a:extLst>
                <a:ext uri="{FF2B5EF4-FFF2-40B4-BE49-F238E27FC236}">
                  <a16:creationId xmlns:a16="http://schemas.microsoft.com/office/drawing/2014/main" id="{5255AA0F-5A3F-4456-A389-602E1ED61215}"/>
                </a:ext>
              </a:extLst>
            </p:cNvPr>
            <p:cNvSpPr txBox="1"/>
            <p:nvPr/>
          </p:nvSpPr>
          <p:spPr>
            <a:xfrm>
              <a:off x="2008709" y="3774158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Inter-conectividad</a:t>
              </a:r>
            </a:p>
          </p:txBody>
        </p:sp>
        <p:sp>
          <p:nvSpPr>
            <p:cNvPr id="214" name="TextBox 23">
              <a:extLst>
                <a:ext uri="{FF2B5EF4-FFF2-40B4-BE49-F238E27FC236}">
                  <a16:creationId xmlns:a16="http://schemas.microsoft.com/office/drawing/2014/main" id="{75ED474D-7396-4956-839B-F0A8C2435515}"/>
                </a:ext>
              </a:extLst>
            </p:cNvPr>
            <p:cNvSpPr txBox="1"/>
            <p:nvPr/>
          </p:nvSpPr>
          <p:spPr>
            <a:xfrm>
              <a:off x="8107390" y="1054755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Portabilidad</a:t>
              </a:r>
            </a:p>
          </p:txBody>
        </p:sp>
        <p:sp>
          <p:nvSpPr>
            <p:cNvPr id="215" name="TextBox 24">
              <a:extLst>
                <a:ext uri="{FF2B5EF4-FFF2-40B4-BE49-F238E27FC236}">
                  <a16:creationId xmlns:a16="http://schemas.microsoft.com/office/drawing/2014/main" id="{8E78C776-540D-4620-919A-7BF768525C95}"/>
                </a:ext>
              </a:extLst>
            </p:cNvPr>
            <p:cNvSpPr txBox="1"/>
            <p:nvPr/>
          </p:nvSpPr>
          <p:spPr>
            <a:xfrm>
              <a:off x="2020806" y="1959425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Funcionalidad múltiple</a:t>
              </a:r>
            </a:p>
          </p:txBody>
        </p:sp>
        <p:sp>
          <p:nvSpPr>
            <p:cNvPr id="216" name="TextBox 25">
              <a:extLst>
                <a:ext uri="{FF2B5EF4-FFF2-40B4-BE49-F238E27FC236}">
                  <a16:creationId xmlns:a16="http://schemas.microsoft.com/office/drawing/2014/main" id="{2B776ACD-252B-4FCC-8472-C94BA067E559}"/>
                </a:ext>
              </a:extLst>
            </p:cNvPr>
            <p:cNvSpPr txBox="1"/>
            <p:nvPr/>
          </p:nvSpPr>
          <p:spPr>
            <a:xfrm>
              <a:off x="5064098" y="4688545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Impacto Ambiental</a:t>
              </a:r>
            </a:p>
          </p:txBody>
        </p:sp>
        <p:sp>
          <p:nvSpPr>
            <p:cNvPr id="217" name="TextBox 26">
              <a:extLst>
                <a:ext uri="{FF2B5EF4-FFF2-40B4-BE49-F238E27FC236}">
                  <a16:creationId xmlns:a16="http://schemas.microsoft.com/office/drawing/2014/main" id="{DB6A1A4A-0BE9-4425-BE31-5E6A4D1B2B36}"/>
                </a:ext>
              </a:extLst>
            </p:cNvPr>
            <p:cNvSpPr txBox="1"/>
            <p:nvPr/>
          </p:nvSpPr>
          <p:spPr>
            <a:xfrm>
              <a:off x="5046738" y="2080780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s-E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Almacenamiento</a:t>
              </a:r>
              <a:endPara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18" name="TextBox 27">
              <a:extLst>
                <a:ext uri="{FF2B5EF4-FFF2-40B4-BE49-F238E27FC236}">
                  <a16:creationId xmlns:a16="http://schemas.microsoft.com/office/drawing/2014/main" id="{33529A28-07B5-42AB-951B-F59DD81C2A7E}"/>
                </a:ext>
              </a:extLst>
            </p:cNvPr>
            <p:cNvSpPr txBox="1"/>
            <p:nvPr/>
          </p:nvSpPr>
          <p:spPr>
            <a:xfrm>
              <a:off x="2008709" y="2848926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Eficiencia Energética</a:t>
              </a:r>
            </a:p>
          </p:txBody>
        </p:sp>
        <p:sp>
          <p:nvSpPr>
            <p:cNvPr id="219" name="TextBox 28">
              <a:extLst>
                <a:ext uri="{FF2B5EF4-FFF2-40B4-BE49-F238E27FC236}">
                  <a16:creationId xmlns:a16="http://schemas.microsoft.com/office/drawing/2014/main" id="{67201D2C-D05F-4AC3-81AA-BDFDC838E3EA}"/>
                </a:ext>
              </a:extLst>
            </p:cNvPr>
            <p:cNvSpPr txBox="1"/>
            <p:nvPr/>
          </p:nvSpPr>
          <p:spPr>
            <a:xfrm>
              <a:off x="8140807" y="1959425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Soporte de Medios</a:t>
              </a:r>
            </a:p>
          </p:txBody>
        </p:sp>
        <p:sp>
          <p:nvSpPr>
            <p:cNvPr id="220" name="TextBox 29">
              <a:extLst>
                <a:ext uri="{FF2B5EF4-FFF2-40B4-BE49-F238E27FC236}">
                  <a16:creationId xmlns:a16="http://schemas.microsoft.com/office/drawing/2014/main" id="{46CCF63D-B8DD-4574-A129-777B87231213}"/>
                </a:ext>
              </a:extLst>
            </p:cNvPr>
            <p:cNvSpPr txBox="1"/>
            <p:nvPr/>
          </p:nvSpPr>
          <p:spPr>
            <a:xfrm>
              <a:off x="8136184" y="3762079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Interfaz de Usuario</a:t>
              </a:r>
            </a:p>
          </p:txBody>
        </p:sp>
        <p:sp>
          <p:nvSpPr>
            <p:cNvPr id="221" name="TextBox 30">
              <a:extLst>
                <a:ext uri="{FF2B5EF4-FFF2-40B4-BE49-F238E27FC236}">
                  <a16:creationId xmlns:a16="http://schemas.microsoft.com/office/drawing/2014/main" id="{08FFC68F-7852-4AD1-A2E3-1F613F99A317}"/>
                </a:ext>
              </a:extLst>
            </p:cNvPr>
            <p:cNvSpPr txBox="1"/>
            <p:nvPr/>
          </p:nvSpPr>
          <p:spPr>
            <a:xfrm>
              <a:off x="8131585" y="2840131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Facilidad de Uso</a:t>
              </a:r>
            </a:p>
          </p:txBody>
        </p:sp>
        <p:sp>
          <p:nvSpPr>
            <p:cNvPr id="222" name="TextBox 31">
              <a:extLst>
                <a:ext uri="{FF2B5EF4-FFF2-40B4-BE49-F238E27FC236}">
                  <a16:creationId xmlns:a16="http://schemas.microsoft.com/office/drawing/2014/main" id="{D5201E65-0EC1-43AA-8361-003F9FD65409}"/>
                </a:ext>
              </a:extLst>
            </p:cNvPr>
            <p:cNvSpPr txBox="1"/>
            <p:nvPr/>
          </p:nvSpPr>
          <p:spPr>
            <a:xfrm>
              <a:off x="1987389" y="4679757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Presupuesto</a:t>
              </a:r>
            </a:p>
          </p:txBody>
        </p:sp>
        <p:sp>
          <p:nvSpPr>
            <p:cNvPr id="223" name="TextBox 32">
              <a:extLst>
                <a:ext uri="{FF2B5EF4-FFF2-40B4-BE49-F238E27FC236}">
                  <a16:creationId xmlns:a16="http://schemas.microsoft.com/office/drawing/2014/main" id="{E4D194B8-CC83-439C-A633-B9952B42CBEC}"/>
                </a:ext>
              </a:extLst>
            </p:cNvPr>
            <p:cNvSpPr txBox="1"/>
            <p:nvPr/>
          </p:nvSpPr>
          <p:spPr>
            <a:xfrm>
              <a:off x="8161076" y="4679757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Seguridad</a:t>
              </a:r>
            </a:p>
          </p:txBody>
        </p:sp>
        <p:sp>
          <p:nvSpPr>
            <p:cNvPr id="224" name="TextBox 33">
              <a:extLst>
                <a:ext uri="{FF2B5EF4-FFF2-40B4-BE49-F238E27FC236}">
                  <a16:creationId xmlns:a16="http://schemas.microsoft.com/office/drawing/2014/main" id="{939459D5-DC57-46F6-988D-ED93977DEB6E}"/>
                </a:ext>
              </a:extLst>
            </p:cNvPr>
            <p:cNvSpPr txBox="1"/>
            <p:nvPr/>
          </p:nvSpPr>
          <p:spPr>
            <a:xfrm>
              <a:off x="2008709" y="1069924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Sostenibilidad</a:t>
              </a:r>
            </a:p>
          </p:txBody>
        </p:sp>
        <p:sp>
          <p:nvSpPr>
            <p:cNvPr id="225" name="TextBox 34">
              <a:extLst>
                <a:ext uri="{FF2B5EF4-FFF2-40B4-BE49-F238E27FC236}">
                  <a16:creationId xmlns:a16="http://schemas.microsoft.com/office/drawing/2014/main" id="{2690DD67-40A1-49E5-ABE1-456809156D8D}"/>
                </a:ext>
              </a:extLst>
            </p:cNvPr>
            <p:cNvSpPr txBox="1"/>
            <p:nvPr/>
          </p:nvSpPr>
          <p:spPr>
            <a:xfrm>
              <a:off x="5074758" y="2855300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Fiabilidad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049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6D08-F54F-405C-ADF9-F7F2FBC4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AL ELEGIR </a:t>
            </a:r>
            <a:r>
              <a:rPr lang="es-ES" dirty="0" err="1"/>
              <a:t>HTAD</a:t>
            </a:r>
            <a:r>
              <a:rPr lang="es-ES" dirty="0"/>
              <a:t>, HAY QUE CONSIDERAR…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F37F6-ECBB-451E-8CA7-8876C52E0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95281" cy="4351338"/>
          </a:xfrm>
        </p:spPr>
        <p:txBody>
          <a:bodyPr>
            <a:normAutofit/>
          </a:bodyPr>
          <a:lstStyle/>
          <a:p>
            <a:r>
              <a:rPr lang="es-ES" b="1" dirty="0"/>
              <a:t>Impacto ambiental y Sostenibilidad</a:t>
            </a:r>
            <a:endParaRPr lang="sl-SI" b="1" dirty="0"/>
          </a:p>
          <a:p>
            <a:pPr lvl="1"/>
            <a:r>
              <a:rPr lang="es-ES" dirty="0"/>
              <a:t>¿Hasta qué punto es respetuoso con el medioambiente</a:t>
            </a:r>
            <a:r>
              <a:rPr lang="sl-SI" dirty="0"/>
              <a:t>?</a:t>
            </a:r>
            <a:endParaRPr lang="es-ES" dirty="0"/>
          </a:p>
          <a:p>
            <a:pPr lvl="1"/>
            <a:r>
              <a:rPr lang="es-ES" dirty="0"/>
              <a:t>¿De qué tipo de materiales está hecho?</a:t>
            </a:r>
          </a:p>
          <a:p>
            <a:pPr lvl="1"/>
            <a:r>
              <a:rPr lang="es-ES" dirty="0"/>
              <a:t>¿Cuánta energía consume?</a:t>
            </a:r>
          </a:p>
          <a:p>
            <a:pPr lvl="1"/>
            <a:r>
              <a:rPr lang="es-ES" dirty="0"/>
              <a:t>¿Cómo es de sostenible?</a:t>
            </a:r>
            <a:endParaRPr lang="sl-SI" dirty="0"/>
          </a:p>
        </p:txBody>
      </p:sp>
      <p:pic>
        <p:nvPicPr>
          <p:cNvPr id="30" name="Graphic 10" descr="Open hand with plant">
            <a:extLst>
              <a:ext uri="{FF2B5EF4-FFF2-40B4-BE49-F238E27FC236}">
                <a16:creationId xmlns:a16="http://schemas.microsoft.com/office/drawing/2014/main" id="{78A7984F-F8FB-486E-898C-F8220C67DC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11774" y="4892549"/>
            <a:ext cx="1388976" cy="1388976"/>
          </a:xfrm>
          <a:prstGeom prst="rect">
            <a:avLst/>
          </a:prstGeom>
          <a:effectLst>
            <a:glow rad="889000">
              <a:srgbClr val="42AB3F">
                <a:alpha val="40000"/>
              </a:srgbClr>
            </a:glow>
          </a:effectLst>
        </p:spPr>
      </p:pic>
      <p:pic>
        <p:nvPicPr>
          <p:cNvPr id="83" name="Graphic 4" descr="Leaf">
            <a:extLst>
              <a:ext uri="{FF2B5EF4-FFF2-40B4-BE49-F238E27FC236}">
                <a16:creationId xmlns:a16="http://schemas.microsoft.com/office/drawing/2014/main" id="{7B64D066-97E1-44A0-95E0-144F9244D4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77406" y="1611634"/>
            <a:ext cx="1176958" cy="1176958"/>
          </a:xfrm>
          <a:prstGeom prst="rect">
            <a:avLst/>
          </a:prstGeom>
          <a:effectLst>
            <a:glow rad="889000">
              <a:srgbClr val="42AB3F">
                <a:alpha val="40000"/>
              </a:srgbClr>
            </a:glow>
          </a:effectLst>
        </p:spPr>
      </p:pic>
      <p:grpSp>
        <p:nvGrpSpPr>
          <p:cNvPr id="107" name="Group 56">
            <a:extLst>
              <a:ext uri="{FF2B5EF4-FFF2-40B4-BE49-F238E27FC236}">
                <a16:creationId xmlns:a16="http://schemas.microsoft.com/office/drawing/2014/main" id="{A2690381-75B5-40F6-9D6D-8CD939042000}"/>
              </a:ext>
            </a:extLst>
          </p:cNvPr>
          <p:cNvGrpSpPr/>
          <p:nvPr/>
        </p:nvGrpSpPr>
        <p:grpSpPr>
          <a:xfrm>
            <a:off x="5559140" y="1535875"/>
            <a:ext cx="6397245" cy="4745650"/>
            <a:chOff x="5559140" y="1535875"/>
            <a:chExt cx="6397245" cy="4745650"/>
          </a:xfrm>
        </p:grpSpPr>
        <p:grpSp>
          <p:nvGrpSpPr>
            <p:cNvPr id="124" name="Group 35">
              <a:extLst>
                <a:ext uri="{FF2B5EF4-FFF2-40B4-BE49-F238E27FC236}">
                  <a16:creationId xmlns:a16="http://schemas.microsoft.com/office/drawing/2014/main" id="{181C630B-09E1-446E-92B8-4527E8D21AC5}"/>
                </a:ext>
              </a:extLst>
            </p:cNvPr>
            <p:cNvGrpSpPr/>
            <p:nvPr/>
          </p:nvGrpSpPr>
          <p:grpSpPr>
            <a:xfrm>
              <a:off x="5559140" y="1596573"/>
              <a:ext cx="6397245" cy="4684952"/>
              <a:chOff x="5559140" y="1596573"/>
              <a:chExt cx="6397245" cy="4684952"/>
            </a:xfrm>
          </p:grpSpPr>
          <p:pic>
            <p:nvPicPr>
              <p:cNvPr id="126" name="Graphic 4" descr="Leaf">
                <a:extLst>
                  <a:ext uri="{FF2B5EF4-FFF2-40B4-BE49-F238E27FC236}">
                    <a16:creationId xmlns:a16="http://schemas.microsoft.com/office/drawing/2014/main" id="{EF08A5C4-BF99-47AD-8DD5-B70BFBBE59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677406" y="1611634"/>
                <a:ext cx="1176958" cy="1176958"/>
              </a:xfrm>
              <a:prstGeom prst="rect">
                <a:avLst/>
              </a:prstGeom>
            </p:spPr>
          </p:pic>
          <p:pic>
            <p:nvPicPr>
              <p:cNvPr id="127" name="Graphic 5" descr="Full battery">
                <a:extLst>
                  <a:ext uri="{FF2B5EF4-FFF2-40B4-BE49-F238E27FC236}">
                    <a16:creationId xmlns:a16="http://schemas.microsoft.com/office/drawing/2014/main" id="{728B784A-A8E2-46DF-995E-41F1C2E2AB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559140" y="3313512"/>
                <a:ext cx="1263148" cy="1263148"/>
              </a:xfrm>
              <a:prstGeom prst="rect">
                <a:avLst/>
              </a:prstGeom>
            </p:spPr>
          </p:pic>
          <p:pic>
            <p:nvPicPr>
              <p:cNvPr id="128" name="Graphic 6">
                <a:extLst>
                  <a:ext uri="{FF2B5EF4-FFF2-40B4-BE49-F238E27FC236}">
                    <a16:creationId xmlns:a16="http://schemas.microsoft.com/office/drawing/2014/main" id="{05E129EB-816A-4CC2-B15B-E12220E55F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/>
            </p:blipFill>
            <p:spPr>
              <a:xfrm>
                <a:off x="7465333" y="2538495"/>
                <a:ext cx="1085532" cy="1085532"/>
              </a:xfrm>
              <a:prstGeom prst="rect">
                <a:avLst/>
              </a:prstGeom>
            </p:spPr>
          </p:pic>
          <p:pic>
            <p:nvPicPr>
              <p:cNvPr id="129" name="Graphic 7" descr="Music">
                <a:extLst>
                  <a:ext uri="{FF2B5EF4-FFF2-40B4-BE49-F238E27FC236}">
                    <a16:creationId xmlns:a16="http://schemas.microsoft.com/office/drawing/2014/main" id="{2502F8B0-BC05-41C4-8D5F-4D2F6C2622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0820124" y="2548716"/>
                <a:ext cx="1040479" cy="1040479"/>
              </a:xfrm>
              <a:prstGeom prst="rect">
                <a:avLst/>
              </a:prstGeom>
            </p:spPr>
          </p:pic>
          <p:pic>
            <p:nvPicPr>
              <p:cNvPr id="130" name="Graphic 8" descr="Cursor">
                <a:extLst>
                  <a:ext uri="{FF2B5EF4-FFF2-40B4-BE49-F238E27FC236}">
                    <a16:creationId xmlns:a16="http://schemas.microsoft.com/office/drawing/2014/main" id="{AC22662C-3A29-427E-BD77-8BE36B228B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0915906" y="4272229"/>
                <a:ext cx="1040479" cy="1040479"/>
              </a:xfrm>
              <a:prstGeom prst="rect">
                <a:avLst/>
              </a:prstGeom>
            </p:spPr>
          </p:pic>
          <p:pic>
            <p:nvPicPr>
              <p:cNvPr id="131" name="Graphic 9" descr="Venn diagram">
                <a:extLst>
                  <a:ext uri="{FF2B5EF4-FFF2-40B4-BE49-F238E27FC236}">
                    <a16:creationId xmlns:a16="http://schemas.microsoft.com/office/drawing/2014/main" id="{534090DE-192B-42C5-828A-FF7095FE6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6338551" y="2454287"/>
                <a:ext cx="1176958" cy="1176958"/>
              </a:xfrm>
              <a:prstGeom prst="rect">
                <a:avLst/>
              </a:prstGeom>
            </p:spPr>
          </p:pic>
          <p:pic>
            <p:nvPicPr>
              <p:cNvPr id="132" name="Graphic 10" descr="Open hand with plant">
                <a:extLst>
                  <a:ext uri="{FF2B5EF4-FFF2-40B4-BE49-F238E27FC236}">
                    <a16:creationId xmlns:a16="http://schemas.microsoft.com/office/drawing/2014/main" id="{A1F11CB1-89A1-482A-86A7-D41B67953A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8211774" y="4892549"/>
                <a:ext cx="1388976" cy="1388976"/>
              </a:xfrm>
              <a:prstGeom prst="rect">
                <a:avLst/>
              </a:prstGeom>
            </p:spPr>
          </p:pic>
          <p:pic>
            <p:nvPicPr>
              <p:cNvPr id="133" name="Graphic 11" descr="Wrench">
                <a:extLst>
                  <a:ext uri="{FF2B5EF4-FFF2-40B4-BE49-F238E27FC236}">
                    <a16:creationId xmlns:a16="http://schemas.microsoft.com/office/drawing/2014/main" id="{E4543751-9B03-4278-BBD0-108BC9D463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 rot="5400000">
                <a:off x="8686884" y="3352018"/>
                <a:ext cx="1021058" cy="1021058"/>
              </a:xfrm>
              <a:prstGeom prst="rect">
                <a:avLst/>
              </a:prstGeom>
            </p:spPr>
          </p:pic>
          <p:pic>
            <p:nvPicPr>
              <p:cNvPr id="134" name="Graphic 12" descr="Piggy Bank">
                <a:extLst>
                  <a:ext uri="{FF2B5EF4-FFF2-40B4-BE49-F238E27FC236}">
                    <a16:creationId xmlns:a16="http://schemas.microsoft.com/office/drawing/2014/main" id="{8D2F2C19-7A86-4881-90E3-E207111BE2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5578554" y="5078383"/>
                <a:ext cx="1135192" cy="1135192"/>
              </a:xfrm>
              <a:prstGeom prst="rect">
                <a:avLst/>
              </a:prstGeom>
            </p:spPr>
          </p:pic>
          <p:pic>
            <p:nvPicPr>
              <p:cNvPr id="135" name="Graphic 14" descr="Lock">
                <a:extLst>
                  <a:ext uri="{FF2B5EF4-FFF2-40B4-BE49-F238E27FC236}">
                    <a16:creationId xmlns:a16="http://schemas.microsoft.com/office/drawing/2014/main" id="{D897929A-5CA6-4E7A-8A00-AE82BBA9B3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9676765" y="5090502"/>
                <a:ext cx="1040479" cy="1040479"/>
              </a:xfrm>
              <a:prstGeom prst="rect">
                <a:avLst/>
              </a:prstGeom>
            </p:spPr>
          </p:pic>
          <p:pic>
            <p:nvPicPr>
              <p:cNvPr id="136" name="Graphic 15" descr="Puzzle pieces">
                <a:extLst>
                  <a:ext uri="{FF2B5EF4-FFF2-40B4-BE49-F238E27FC236}">
                    <a16:creationId xmlns:a16="http://schemas.microsoft.com/office/drawing/2014/main" id="{73324CC8-2F29-4A53-B432-F2D7CC1A71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p:blipFill>
            <p:spPr>
              <a:xfrm>
                <a:off x="7693867" y="4068962"/>
                <a:ext cx="1226084" cy="1226084"/>
              </a:xfrm>
              <a:prstGeom prst="rect">
                <a:avLst/>
              </a:prstGeom>
            </p:spPr>
          </p:pic>
          <p:pic>
            <p:nvPicPr>
              <p:cNvPr id="137" name="Graphic 16" descr="Network">
                <a:extLst>
                  <a:ext uri="{FF2B5EF4-FFF2-40B4-BE49-F238E27FC236}">
                    <a16:creationId xmlns:a16="http://schemas.microsoft.com/office/drawing/2014/main" id="{0506D4C7-4A53-442A-81B7-748574B9AD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p:blipFill>
            <p:spPr>
              <a:xfrm>
                <a:off x="6531206" y="4285573"/>
                <a:ext cx="1111409" cy="1111409"/>
              </a:xfrm>
              <a:prstGeom prst="rect">
                <a:avLst/>
              </a:prstGeom>
            </p:spPr>
          </p:pic>
          <p:pic>
            <p:nvPicPr>
              <p:cNvPr id="138" name="Graphic 17" descr="Heart">
                <a:extLst>
                  <a:ext uri="{FF2B5EF4-FFF2-40B4-BE49-F238E27FC236}">
                    <a16:creationId xmlns:a16="http://schemas.microsoft.com/office/drawing/2014/main" id="{A65CF9AC-CB1B-4FB4-A339-5E30712C1C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p:blipFill>
            <p:spPr>
              <a:xfrm>
                <a:off x="9808065" y="3416285"/>
                <a:ext cx="1111409" cy="1111409"/>
              </a:xfrm>
              <a:prstGeom prst="rect">
                <a:avLst/>
              </a:prstGeom>
            </p:spPr>
          </p:pic>
          <p:pic>
            <p:nvPicPr>
              <p:cNvPr id="139" name="Graphic 18" descr="Suitcase">
                <a:extLst>
                  <a:ext uri="{FF2B5EF4-FFF2-40B4-BE49-F238E27FC236}">
                    <a16:creationId xmlns:a16="http://schemas.microsoft.com/office/drawing/2014/main" id="{19AFFD31-5C15-4E49-B3C7-AD059A702A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/>
              </a:stretch>
            </p:blipFill>
            <p:spPr>
              <a:xfrm>
                <a:off x="9850097" y="1596573"/>
                <a:ext cx="1165726" cy="1165726"/>
              </a:xfrm>
              <a:prstGeom prst="rect">
                <a:avLst/>
              </a:prstGeom>
            </p:spPr>
          </p:pic>
        </p:grpSp>
        <p:pic>
          <p:nvPicPr>
            <p:cNvPr id="125" name="Graphic 55" descr="Stream">
              <a:extLst>
                <a:ext uri="{FF2B5EF4-FFF2-40B4-BE49-F238E27FC236}">
                  <a16:creationId xmlns:a16="http://schemas.microsoft.com/office/drawing/2014/main" id="{8B534782-CA48-44D1-B9B5-334C71687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8073569" y="1535875"/>
              <a:ext cx="1254734" cy="1254734"/>
            </a:xfrm>
            <a:prstGeom prst="rect">
              <a:avLst/>
            </a:prstGeom>
          </p:spPr>
        </p:pic>
      </p:grpSp>
      <p:grpSp>
        <p:nvGrpSpPr>
          <p:cNvPr id="108" name="Group 19">
            <a:extLst>
              <a:ext uri="{FF2B5EF4-FFF2-40B4-BE49-F238E27FC236}">
                <a16:creationId xmlns:a16="http://schemas.microsoft.com/office/drawing/2014/main" id="{B6ED654B-DFAB-487D-AE2F-9A411D6DDA11}"/>
              </a:ext>
            </a:extLst>
          </p:cNvPr>
          <p:cNvGrpSpPr/>
          <p:nvPr/>
        </p:nvGrpSpPr>
        <p:grpSpPr>
          <a:xfrm>
            <a:off x="5431517" y="1796433"/>
            <a:ext cx="6389293" cy="4320000"/>
            <a:chOff x="1987389" y="1054755"/>
            <a:chExt cx="9233687" cy="4533790"/>
          </a:xfrm>
        </p:grpSpPr>
        <p:sp>
          <p:nvSpPr>
            <p:cNvPr id="109" name="TextBox 20">
              <a:extLst>
                <a:ext uri="{FF2B5EF4-FFF2-40B4-BE49-F238E27FC236}">
                  <a16:creationId xmlns:a16="http://schemas.microsoft.com/office/drawing/2014/main" id="{65A0F700-5CA6-4253-AEF5-D07C484A576A}"/>
                </a:ext>
              </a:extLst>
            </p:cNvPr>
            <p:cNvSpPr txBox="1"/>
            <p:nvPr/>
          </p:nvSpPr>
          <p:spPr>
            <a:xfrm>
              <a:off x="5064098" y="1069924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Conectividad</a:t>
              </a:r>
            </a:p>
          </p:txBody>
        </p:sp>
        <p:sp>
          <p:nvSpPr>
            <p:cNvPr id="110" name="TextBox 21">
              <a:extLst>
                <a:ext uri="{FF2B5EF4-FFF2-40B4-BE49-F238E27FC236}">
                  <a16:creationId xmlns:a16="http://schemas.microsoft.com/office/drawing/2014/main" id="{BA439EBE-7DFE-49BA-A89B-D5530F5EB1AD}"/>
                </a:ext>
              </a:extLst>
            </p:cNvPr>
            <p:cNvSpPr txBox="1"/>
            <p:nvPr/>
          </p:nvSpPr>
          <p:spPr>
            <a:xfrm>
              <a:off x="5047389" y="3749060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s-E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Capacidad de Expansión</a:t>
              </a:r>
              <a:endPara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111" name="TextBox 22">
              <a:extLst>
                <a:ext uri="{FF2B5EF4-FFF2-40B4-BE49-F238E27FC236}">
                  <a16:creationId xmlns:a16="http://schemas.microsoft.com/office/drawing/2014/main" id="{8A248225-E786-401B-9715-8BCB203E34F5}"/>
                </a:ext>
              </a:extLst>
            </p:cNvPr>
            <p:cNvSpPr txBox="1"/>
            <p:nvPr/>
          </p:nvSpPr>
          <p:spPr>
            <a:xfrm>
              <a:off x="2008709" y="3774158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Inter-conectividad</a:t>
              </a:r>
            </a:p>
          </p:txBody>
        </p:sp>
        <p:sp>
          <p:nvSpPr>
            <p:cNvPr id="112" name="TextBox 23">
              <a:extLst>
                <a:ext uri="{FF2B5EF4-FFF2-40B4-BE49-F238E27FC236}">
                  <a16:creationId xmlns:a16="http://schemas.microsoft.com/office/drawing/2014/main" id="{86FDA539-E64C-4DB5-8BA1-0621ACA792DB}"/>
                </a:ext>
              </a:extLst>
            </p:cNvPr>
            <p:cNvSpPr txBox="1"/>
            <p:nvPr/>
          </p:nvSpPr>
          <p:spPr>
            <a:xfrm>
              <a:off x="8107390" y="1054755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Portabilidad</a:t>
              </a:r>
            </a:p>
          </p:txBody>
        </p:sp>
        <p:sp>
          <p:nvSpPr>
            <p:cNvPr id="113" name="TextBox 24">
              <a:extLst>
                <a:ext uri="{FF2B5EF4-FFF2-40B4-BE49-F238E27FC236}">
                  <a16:creationId xmlns:a16="http://schemas.microsoft.com/office/drawing/2014/main" id="{A3C0FB0F-806D-427F-9EB0-B9B10F0ED9DB}"/>
                </a:ext>
              </a:extLst>
            </p:cNvPr>
            <p:cNvSpPr txBox="1"/>
            <p:nvPr/>
          </p:nvSpPr>
          <p:spPr>
            <a:xfrm>
              <a:off x="2020806" y="1959425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Funcionalidad múltiple</a:t>
              </a:r>
            </a:p>
          </p:txBody>
        </p:sp>
        <p:sp>
          <p:nvSpPr>
            <p:cNvPr id="114" name="TextBox 25">
              <a:extLst>
                <a:ext uri="{FF2B5EF4-FFF2-40B4-BE49-F238E27FC236}">
                  <a16:creationId xmlns:a16="http://schemas.microsoft.com/office/drawing/2014/main" id="{0FF11CBA-7D5C-44F5-874A-02F9F0C458B2}"/>
                </a:ext>
              </a:extLst>
            </p:cNvPr>
            <p:cNvSpPr txBox="1"/>
            <p:nvPr/>
          </p:nvSpPr>
          <p:spPr>
            <a:xfrm>
              <a:off x="5064098" y="4688545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Impacto Ambiental</a:t>
              </a:r>
            </a:p>
          </p:txBody>
        </p:sp>
        <p:sp>
          <p:nvSpPr>
            <p:cNvPr id="115" name="TextBox 26">
              <a:extLst>
                <a:ext uri="{FF2B5EF4-FFF2-40B4-BE49-F238E27FC236}">
                  <a16:creationId xmlns:a16="http://schemas.microsoft.com/office/drawing/2014/main" id="{DA04048B-5343-4964-8152-81E3D2CEB93F}"/>
                </a:ext>
              </a:extLst>
            </p:cNvPr>
            <p:cNvSpPr txBox="1"/>
            <p:nvPr/>
          </p:nvSpPr>
          <p:spPr>
            <a:xfrm>
              <a:off x="5046738" y="2080780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s-E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Almacenamiento</a:t>
              </a:r>
              <a:endPara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116" name="TextBox 27">
              <a:extLst>
                <a:ext uri="{FF2B5EF4-FFF2-40B4-BE49-F238E27FC236}">
                  <a16:creationId xmlns:a16="http://schemas.microsoft.com/office/drawing/2014/main" id="{89B4C71A-53BE-4BC4-8B7B-0E402723B5BC}"/>
                </a:ext>
              </a:extLst>
            </p:cNvPr>
            <p:cNvSpPr txBox="1"/>
            <p:nvPr/>
          </p:nvSpPr>
          <p:spPr>
            <a:xfrm>
              <a:off x="2008709" y="2848926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Eficiencia Energética</a:t>
              </a:r>
            </a:p>
          </p:txBody>
        </p:sp>
        <p:sp>
          <p:nvSpPr>
            <p:cNvPr id="117" name="TextBox 28">
              <a:extLst>
                <a:ext uri="{FF2B5EF4-FFF2-40B4-BE49-F238E27FC236}">
                  <a16:creationId xmlns:a16="http://schemas.microsoft.com/office/drawing/2014/main" id="{20C9DF21-A293-4F19-B207-DA0669A68747}"/>
                </a:ext>
              </a:extLst>
            </p:cNvPr>
            <p:cNvSpPr txBox="1"/>
            <p:nvPr/>
          </p:nvSpPr>
          <p:spPr>
            <a:xfrm>
              <a:off x="8140807" y="1959425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Soporte de Medios</a:t>
              </a:r>
            </a:p>
          </p:txBody>
        </p:sp>
        <p:sp>
          <p:nvSpPr>
            <p:cNvPr id="118" name="TextBox 29">
              <a:extLst>
                <a:ext uri="{FF2B5EF4-FFF2-40B4-BE49-F238E27FC236}">
                  <a16:creationId xmlns:a16="http://schemas.microsoft.com/office/drawing/2014/main" id="{94827084-7824-4F75-84F6-659F46D5F42F}"/>
                </a:ext>
              </a:extLst>
            </p:cNvPr>
            <p:cNvSpPr txBox="1"/>
            <p:nvPr/>
          </p:nvSpPr>
          <p:spPr>
            <a:xfrm>
              <a:off x="8136184" y="3762079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Interfaz de Usuario</a:t>
              </a:r>
            </a:p>
          </p:txBody>
        </p:sp>
        <p:sp>
          <p:nvSpPr>
            <p:cNvPr id="119" name="TextBox 30">
              <a:extLst>
                <a:ext uri="{FF2B5EF4-FFF2-40B4-BE49-F238E27FC236}">
                  <a16:creationId xmlns:a16="http://schemas.microsoft.com/office/drawing/2014/main" id="{E56F0AB3-85F5-41A6-A8FB-AA885143CAF0}"/>
                </a:ext>
              </a:extLst>
            </p:cNvPr>
            <p:cNvSpPr txBox="1"/>
            <p:nvPr/>
          </p:nvSpPr>
          <p:spPr>
            <a:xfrm>
              <a:off x="8131585" y="2840131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Facilidad de Uso</a:t>
              </a:r>
            </a:p>
          </p:txBody>
        </p:sp>
        <p:sp>
          <p:nvSpPr>
            <p:cNvPr id="120" name="TextBox 31">
              <a:extLst>
                <a:ext uri="{FF2B5EF4-FFF2-40B4-BE49-F238E27FC236}">
                  <a16:creationId xmlns:a16="http://schemas.microsoft.com/office/drawing/2014/main" id="{A541BC15-12A9-44B7-90D6-1470F1104BB4}"/>
                </a:ext>
              </a:extLst>
            </p:cNvPr>
            <p:cNvSpPr txBox="1"/>
            <p:nvPr/>
          </p:nvSpPr>
          <p:spPr>
            <a:xfrm>
              <a:off x="1987389" y="4679757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Presupuesto</a:t>
              </a:r>
            </a:p>
          </p:txBody>
        </p:sp>
        <p:sp>
          <p:nvSpPr>
            <p:cNvPr id="121" name="TextBox 32">
              <a:extLst>
                <a:ext uri="{FF2B5EF4-FFF2-40B4-BE49-F238E27FC236}">
                  <a16:creationId xmlns:a16="http://schemas.microsoft.com/office/drawing/2014/main" id="{75A24C31-7C53-4B85-8A02-BE311CB25F1A}"/>
                </a:ext>
              </a:extLst>
            </p:cNvPr>
            <p:cNvSpPr txBox="1"/>
            <p:nvPr/>
          </p:nvSpPr>
          <p:spPr>
            <a:xfrm>
              <a:off x="8161076" y="4679757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Seguridad</a:t>
              </a:r>
            </a:p>
          </p:txBody>
        </p:sp>
        <p:sp>
          <p:nvSpPr>
            <p:cNvPr id="122" name="TextBox 33">
              <a:extLst>
                <a:ext uri="{FF2B5EF4-FFF2-40B4-BE49-F238E27FC236}">
                  <a16:creationId xmlns:a16="http://schemas.microsoft.com/office/drawing/2014/main" id="{B2773ED0-70F5-4EE9-BFEA-3EF04A55CF2D}"/>
                </a:ext>
              </a:extLst>
            </p:cNvPr>
            <p:cNvSpPr txBox="1"/>
            <p:nvPr/>
          </p:nvSpPr>
          <p:spPr>
            <a:xfrm>
              <a:off x="2008709" y="1069924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Sostenibilidad</a:t>
              </a:r>
            </a:p>
          </p:txBody>
        </p:sp>
        <p:sp>
          <p:nvSpPr>
            <p:cNvPr id="123" name="TextBox 34">
              <a:extLst>
                <a:ext uri="{FF2B5EF4-FFF2-40B4-BE49-F238E27FC236}">
                  <a16:creationId xmlns:a16="http://schemas.microsoft.com/office/drawing/2014/main" id="{61515D8E-FA24-4A36-9D64-686DE3F4737D}"/>
                </a:ext>
              </a:extLst>
            </p:cNvPr>
            <p:cNvSpPr txBox="1"/>
            <p:nvPr/>
          </p:nvSpPr>
          <p:spPr>
            <a:xfrm>
              <a:off x="5074758" y="2855300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Fiabilidad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839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6D08-F54F-405C-ADF9-F7F2FBC4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Discusión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F37F6-ECBB-451E-8CA7-8876C52E0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646637" cy="4351338"/>
          </a:xfrm>
        </p:spPr>
        <p:txBody>
          <a:bodyPr>
            <a:normAutofit/>
          </a:bodyPr>
          <a:lstStyle/>
          <a:p>
            <a:r>
              <a:rPr lang="es-ES" dirty="0"/>
              <a:t>¿Cuáles son las características más importantes para ti?</a:t>
            </a:r>
          </a:p>
          <a:p>
            <a:r>
              <a:rPr lang="es-ES" dirty="0"/>
              <a:t>¿Qué características consideras imprescindibles para que se pueda utilizar un dispositivo en tu trabajo?</a:t>
            </a:r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Graphic 357">
            <a:extLst>
              <a:ext uri="{FF2B5EF4-FFF2-40B4-BE49-F238E27FC236}">
                <a16:creationId xmlns:a16="http://schemas.microsoft.com/office/drawing/2014/main" id="{B5165899-E7E6-425D-843F-9E80DA0F1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707880" y="0"/>
            <a:ext cx="1645920" cy="1645920"/>
          </a:xfrm>
          <a:prstGeom prst="rect">
            <a:avLst/>
          </a:prstGeom>
        </p:spPr>
      </p:pic>
      <p:grpSp>
        <p:nvGrpSpPr>
          <p:cNvPr id="6" name="Group 56">
            <a:extLst>
              <a:ext uri="{FF2B5EF4-FFF2-40B4-BE49-F238E27FC236}">
                <a16:creationId xmlns:a16="http://schemas.microsoft.com/office/drawing/2014/main" id="{8588CA41-3583-4713-B54F-198C59F60707}"/>
              </a:ext>
            </a:extLst>
          </p:cNvPr>
          <p:cNvGrpSpPr/>
          <p:nvPr/>
        </p:nvGrpSpPr>
        <p:grpSpPr>
          <a:xfrm>
            <a:off x="5559140" y="1535875"/>
            <a:ext cx="6397245" cy="4745650"/>
            <a:chOff x="5559140" y="1535875"/>
            <a:chExt cx="6397245" cy="4745650"/>
          </a:xfrm>
        </p:grpSpPr>
        <p:grpSp>
          <p:nvGrpSpPr>
            <p:cNvPr id="23" name="Group 35">
              <a:extLst>
                <a:ext uri="{FF2B5EF4-FFF2-40B4-BE49-F238E27FC236}">
                  <a16:creationId xmlns:a16="http://schemas.microsoft.com/office/drawing/2014/main" id="{83D74892-7C93-4ADB-81DA-7D1C0992A8F8}"/>
                </a:ext>
              </a:extLst>
            </p:cNvPr>
            <p:cNvGrpSpPr/>
            <p:nvPr/>
          </p:nvGrpSpPr>
          <p:grpSpPr>
            <a:xfrm>
              <a:off x="5559140" y="1596573"/>
              <a:ext cx="6397245" cy="4684952"/>
              <a:chOff x="5559140" y="1596573"/>
              <a:chExt cx="6397245" cy="4684952"/>
            </a:xfrm>
          </p:grpSpPr>
          <p:pic>
            <p:nvPicPr>
              <p:cNvPr id="25" name="Graphic 4" descr="Leaf">
                <a:extLst>
                  <a:ext uri="{FF2B5EF4-FFF2-40B4-BE49-F238E27FC236}">
                    <a16:creationId xmlns:a16="http://schemas.microsoft.com/office/drawing/2014/main" id="{960678E6-7E16-49EA-9BE6-FA106975AD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677406" y="1611634"/>
                <a:ext cx="1176958" cy="1176958"/>
              </a:xfrm>
              <a:prstGeom prst="rect">
                <a:avLst/>
              </a:prstGeom>
            </p:spPr>
          </p:pic>
          <p:pic>
            <p:nvPicPr>
              <p:cNvPr id="26" name="Graphic 5" descr="Full battery">
                <a:extLst>
                  <a:ext uri="{FF2B5EF4-FFF2-40B4-BE49-F238E27FC236}">
                    <a16:creationId xmlns:a16="http://schemas.microsoft.com/office/drawing/2014/main" id="{F7E7FA4A-4D01-419A-8D61-E6DF6969C4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559140" y="3313512"/>
                <a:ext cx="1263148" cy="1263148"/>
              </a:xfrm>
              <a:prstGeom prst="rect">
                <a:avLst/>
              </a:prstGeom>
            </p:spPr>
          </p:pic>
          <p:pic>
            <p:nvPicPr>
              <p:cNvPr id="27" name="Graphic 6">
                <a:extLst>
                  <a:ext uri="{FF2B5EF4-FFF2-40B4-BE49-F238E27FC236}">
                    <a16:creationId xmlns:a16="http://schemas.microsoft.com/office/drawing/2014/main" id="{457C892B-9EE4-40AE-AACA-A69739B9F5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7465333" y="2538495"/>
                <a:ext cx="1085532" cy="1085532"/>
              </a:xfrm>
              <a:prstGeom prst="rect">
                <a:avLst/>
              </a:prstGeom>
            </p:spPr>
          </p:pic>
          <p:pic>
            <p:nvPicPr>
              <p:cNvPr id="28" name="Graphic 7" descr="Music">
                <a:extLst>
                  <a:ext uri="{FF2B5EF4-FFF2-40B4-BE49-F238E27FC236}">
                    <a16:creationId xmlns:a16="http://schemas.microsoft.com/office/drawing/2014/main" id="{09D5E9F7-E6AC-46C7-8490-E1798F68D3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0820124" y="2548716"/>
                <a:ext cx="1040479" cy="1040479"/>
              </a:xfrm>
              <a:prstGeom prst="rect">
                <a:avLst/>
              </a:prstGeom>
            </p:spPr>
          </p:pic>
          <p:pic>
            <p:nvPicPr>
              <p:cNvPr id="29" name="Graphic 8" descr="Cursor">
                <a:extLst>
                  <a:ext uri="{FF2B5EF4-FFF2-40B4-BE49-F238E27FC236}">
                    <a16:creationId xmlns:a16="http://schemas.microsoft.com/office/drawing/2014/main" id="{881A9084-9D1D-41CB-9BDC-3942A04D9C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0915906" y="4272229"/>
                <a:ext cx="1040479" cy="1040479"/>
              </a:xfrm>
              <a:prstGeom prst="rect">
                <a:avLst/>
              </a:prstGeom>
            </p:spPr>
          </p:pic>
          <p:pic>
            <p:nvPicPr>
              <p:cNvPr id="30" name="Graphic 9" descr="Venn diagram">
                <a:extLst>
                  <a:ext uri="{FF2B5EF4-FFF2-40B4-BE49-F238E27FC236}">
                    <a16:creationId xmlns:a16="http://schemas.microsoft.com/office/drawing/2014/main" id="{6E109F0F-AC24-4094-A780-6A97F2E2D3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6338551" y="2454287"/>
                <a:ext cx="1176958" cy="1176958"/>
              </a:xfrm>
              <a:prstGeom prst="rect">
                <a:avLst/>
              </a:prstGeom>
            </p:spPr>
          </p:pic>
          <p:pic>
            <p:nvPicPr>
              <p:cNvPr id="31" name="Graphic 10" descr="Open hand with plant">
                <a:extLst>
                  <a:ext uri="{FF2B5EF4-FFF2-40B4-BE49-F238E27FC236}">
                    <a16:creationId xmlns:a16="http://schemas.microsoft.com/office/drawing/2014/main" id="{62B15AA9-3DDD-4050-89E2-DF6C214F99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8211774" y="4892549"/>
                <a:ext cx="1388976" cy="1388976"/>
              </a:xfrm>
              <a:prstGeom prst="rect">
                <a:avLst/>
              </a:prstGeom>
            </p:spPr>
          </p:pic>
          <p:pic>
            <p:nvPicPr>
              <p:cNvPr id="32" name="Graphic 11" descr="Wrench">
                <a:extLst>
                  <a:ext uri="{FF2B5EF4-FFF2-40B4-BE49-F238E27FC236}">
                    <a16:creationId xmlns:a16="http://schemas.microsoft.com/office/drawing/2014/main" id="{496475EE-63C7-490F-B95A-DECAC36564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 rot="5400000">
                <a:off x="8686884" y="3352018"/>
                <a:ext cx="1021058" cy="1021058"/>
              </a:xfrm>
              <a:prstGeom prst="rect">
                <a:avLst/>
              </a:prstGeom>
            </p:spPr>
          </p:pic>
          <p:pic>
            <p:nvPicPr>
              <p:cNvPr id="33" name="Graphic 12" descr="Piggy Bank">
                <a:extLst>
                  <a:ext uri="{FF2B5EF4-FFF2-40B4-BE49-F238E27FC236}">
                    <a16:creationId xmlns:a16="http://schemas.microsoft.com/office/drawing/2014/main" id="{BFB5F7B7-20E4-4C4E-8FB6-C98C0B748D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5578554" y="5078383"/>
                <a:ext cx="1135192" cy="1135192"/>
              </a:xfrm>
              <a:prstGeom prst="rect">
                <a:avLst/>
              </a:prstGeom>
            </p:spPr>
          </p:pic>
          <p:pic>
            <p:nvPicPr>
              <p:cNvPr id="34" name="Graphic 14" descr="Lock">
                <a:extLst>
                  <a:ext uri="{FF2B5EF4-FFF2-40B4-BE49-F238E27FC236}">
                    <a16:creationId xmlns:a16="http://schemas.microsoft.com/office/drawing/2014/main" id="{F20ACCDE-B21E-4EEC-9F99-3017CA6B9B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9676765" y="5090502"/>
                <a:ext cx="1040479" cy="1040479"/>
              </a:xfrm>
              <a:prstGeom prst="rect">
                <a:avLst/>
              </a:prstGeom>
            </p:spPr>
          </p:pic>
          <p:pic>
            <p:nvPicPr>
              <p:cNvPr id="35" name="Graphic 15" descr="Puzzle pieces">
                <a:extLst>
                  <a:ext uri="{FF2B5EF4-FFF2-40B4-BE49-F238E27FC236}">
                    <a16:creationId xmlns:a16="http://schemas.microsoft.com/office/drawing/2014/main" id="{060AC7D4-F144-4A7E-902A-4F8B1C566D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7693867" y="4068962"/>
                <a:ext cx="1226084" cy="1226084"/>
              </a:xfrm>
              <a:prstGeom prst="rect">
                <a:avLst/>
              </a:prstGeom>
            </p:spPr>
          </p:pic>
          <p:pic>
            <p:nvPicPr>
              <p:cNvPr id="36" name="Graphic 16" descr="Network">
                <a:extLst>
                  <a:ext uri="{FF2B5EF4-FFF2-40B4-BE49-F238E27FC236}">
                    <a16:creationId xmlns:a16="http://schemas.microsoft.com/office/drawing/2014/main" id="{6CCE25AB-EE73-4123-A0E9-2337BE9F78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6531206" y="4285573"/>
                <a:ext cx="1111409" cy="1111409"/>
              </a:xfrm>
              <a:prstGeom prst="rect">
                <a:avLst/>
              </a:prstGeom>
            </p:spPr>
          </p:pic>
          <p:pic>
            <p:nvPicPr>
              <p:cNvPr id="37" name="Graphic 17" descr="Heart">
                <a:extLst>
                  <a:ext uri="{FF2B5EF4-FFF2-40B4-BE49-F238E27FC236}">
                    <a16:creationId xmlns:a16="http://schemas.microsoft.com/office/drawing/2014/main" id="{6EE758A0-F19B-45DB-A863-75CBCE2B5A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p:blipFill>
            <p:spPr>
              <a:xfrm>
                <a:off x="9808065" y="3416285"/>
                <a:ext cx="1111409" cy="1111409"/>
              </a:xfrm>
              <a:prstGeom prst="rect">
                <a:avLst/>
              </a:prstGeom>
            </p:spPr>
          </p:pic>
          <p:pic>
            <p:nvPicPr>
              <p:cNvPr id="38" name="Graphic 18" descr="Suitcase">
                <a:extLst>
                  <a:ext uri="{FF2B5EF4-FFF2-40B4-BE49-F238E27FC236}">
                    <a16:creationId xmlns:a16="http://schemas.microsoft.com/office/drawing/2014/main" id="{786EE346-F827-47FE-AE74-651F8AB08F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p:blipFill>
            <p:spPr>
              <a:xfrm>
                <a:off x="9850097" y="1596573"/>
                <a:ext cx="1165726" cy="1165726"/>
              </a:xfrm>
              <a:prstGeom prst="rect">
                <a:avLst/>
              </a:prstGeom>
            </p:spPr>
          </p:pic>
        </p:grpSp>
        <p:pic>
          <p:nvPicPr>
            <p:cNvPr id="24" name="Graphic 55" descr="Stream">
              <a:extLst>
                <a:ext uri="{FF2B5EF4-FFF2-40B4-BE49-F238E27FC236}">
                  <a16:creationId xmlns:a16="http://schemas.microsoft.com/office/drawing/2014/main" id="{3C084C85-E906-4ABA-8B40-FBD31DFF0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8073569" y="1535875"/>
              <a:ext cx="1254734" cy="1254734"/>
            </a:xfrm>
            <a:prstGeom prst="rect">
              <a:avLst/>
            </a:prstGeom>
          </p:spPr>
        </p:pic>
      </p:grpSp>
      <p:grpSp>
        <p:nvGrpSpPr>
          <p:cNvPr id="7" name="Group 19">
            <a:extLst>
              <a:ext uri="{FF2B5EF4-FFF2-40B4-BE49-F238E27FC236}">
                <a16:creationId xmlns:a16="http://schemas.microsoft.com/office/drawing/2014/main" id="{BD2E5F8A-2C88-49F4-88D3-8090FFA01EFC}"/>
              </a:ext>
            </a:extLst>
          </p:cNvPr>
          <p:cNvGrpSpPr/>
          <p:nvPr/>
        </p:nvGrpSpPr>
        <p:grpSpPr>
          <a:xfrm>
            <a:off x="5431517" y="1796433"/>
            <a:ext cx="6389293" cy="4320000"/>
            <a:chOff x="1987389" y="1054755"/>
            <a:chExt cx="9233687" cy="4533790"/>
          </a:xfrm>
        </p:grpSpPr>
        <p:sp>
          <p:nvSpPr>
            <p:cNvPr id="8" name="TextBox 20">
              <a:extLst>
                <a:ext uri="{FF2B5EF4-FFF2-40B4-BE49-F238E27FC236}">
                  <a16:creationId xmlns:a16="http://schemas.microsoft.com/office/drawing/2014/main" id="{446631AF-63EC-4DF6-B444-5931E902184C}"/>
                </a:ext>
              </a:extLst>
            </p:cNvPr>
            <p:cNvSpPr txBox="1"/>
            <p:nvPr/>
          </p:nvSpPr>
          <p:spPr>
            <a:xfrm>
              <a:off x="5064098" y="1069924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Conectividad</a:t>
              </a:r>
            </a:p>
          </p:txBody>
        </p:sp>
        <p:sp>
          <p:nvSpPr>
            <p:cNvPr id="9" name="TextBox 21">
              <a:extLst>
                <a:ext uri="{FF2B5EF4-FFF2-40B4-BE49-F238E27FC236}">
                  <a16:creationId xmlns:a16="http://schemas.microsoft.com/office/drawing/2014/main" id="{4DC03295-1A1D-4D87-9204-CEC7B36B2001}"/>
                </a:ext>
              </a:extLst>
            </p:cNvPr>
            <p:cNvSpPr txBox="1"/>
            <p:nvPr/>
          </p:nvSpPr>
          <p:spPr>
            <a:xfrm>
              <a:off x="5047389" y="3749060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s-E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Capacidad de Expansión</a:t>
              </a:r>
              <a:endPara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10" name="TextBox 22">
              <a:extLst>
                <a:ext uri="{FF2B5EF4-FFF2-40B4-BE49-F238E27FC236}">
                  <a16:creationId xmlns:a16="http://schemas.microsoft.com/office/drawing/2014/main" id="{F3404CB9-41FE-4B54-A8EF-0BC0B8DAFAD5}"/>
                </a:ext>
              </a:extLst>
            </p:cNvPr>
            <p:cNvSpPr txBox="1"/>
            <p:nvPr/>
          </p:nvSpPr>
          <p:spPr>
            <a:xfrm>
              <a:off x="2008709" y="3774158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Inter-conectividad</a:t>
              </a:r>
            </a:p>
          </p:txBody>
        </p:sp>
        <p:sp>
          <p:nvSpPr>
            <p:cNvPr id="11" name="TextBox 23">
              <a:extLst>
                <a:ext uri="{FF2B5EF4-FFF2-40B4-BE49-F238E27FC236}">
                  <a16:creationId xmlns:a16="http://schemas.microsoft.com/office/drawing/2014/main" id="{5B8820A4-5445-4A04-A2C2-F3E09F147FDA}"/>
                </a:ext>
              </a:extLst>
            </p:cNvPr>
            <p:cNvSpPr txBox="1"/>
            <p:nvPr/>
          </p:nvSpPr>
          <p:spPr>
            <a:xfrm>
              <a:off x="8107390" y="1054755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Portabilidad</a:t>
              </a:r>
            </a:p>
          </p:txBody>
        </p:sp>
        <p:sp>
          <p:nvSpPr>
            <p:cNvPr id="12" name="TextBox 24">
              <a:extLst>
                <a:ext uri="{FF2B5EF4-FFF2-40B4-BE49-F238E27FC236}">
                  <a16:creationId xmlns:a16="http://schemas.microsoft.com/office/drawing/2014/main" id="{D6466390-F78E-418A-B933-38F79A6D2722}"/>
                </a:ext>
              </a:extLst>
            </p:cNvPr>
            <p:cNvSpPr txBox="1"/>
            <p:nvPr/>
          </p:nvSpPr>
          <p:spPr>
            <a:xfrm>
              <a:off x="2020806" y="1959425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Funcionalidad múltiple</a:t>
              </a:r>
            </a:p>
          </p:txBody>
        </p:sp>
        <p:sp>
          <p:nvSpPr>
            <p:cNvPr id="13" name="TextBox 25">
              <a:extLst>
                <a:ext uri="{FF2B5EF4-FFF2-40B4-BE49-F238E27FC236}">
                  <a16:creationId xmlns:a16="http://schemas.microsoft.com/office/drawing/2014/main" id="{AAE8156A-7D5B-443F-84CD-290630C27ED2}"/>
                </a:ext>
              </a:extLst>
            </p:cNvPr>
            <p:cNvSpPr txBox="1"/>
            <p:nvPr/>
          </p:nvSpPr>
          <p:spPr>
            <a:xfrm>
              <a:off x="5064098" y="4688545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Impacto Ambiental</a:t>
              </a:r>
            </a:p>
          </p:txBody>
        </p:sp>
        <p:sp>
          <p:nvSpPr>
            <p:cNvPr id="14" name="TextBox 26">
              <a:extLst>
                <a:ext uri="{FF2B5EF4-FFF2-40B4-BE49-F238E27FC236}">
                  <a16:creationId xmlns:a16="http://schemas.microsoft.com/office/drawing/2014/main" id="{B3C1E4CC-BF9D-4031-B180-AF67E858FC09}"/>
                </a:ext>
              </a:extLst>
            </p:cNvPr>
            <p:cNvSpPr txBox="1"/>
            <p:nvPr/>
          </p:nvSpPr>
          <p:spPr>
            <a:xfrm>
              <a:off x="5046738" y="2080780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s-E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Almacenamiento</a:t>
              </a:r>
              <a:endPara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15" name="TextBox 27">
              <a:extLst>
                <a:ext uri="{FF2B5EF4-FFF2-40B4-BE49-F238E27FC236}">
                  <a16:creationId xmlns:a16="http://schemas.microsoft.com/office/drawing/2014/main" id="{8C085E6B-4B3B-4CF3-9369-6268212B28A6}"/>
                </a:ext>
              </a:extLst>
            </p:cNvPr>
            <p:cNvSpPr txBox="1"/>
            <p:nvPr/>
          </p:nvSpPr>
          <p:spPr>
            <a:xfrm>
              <a:off x="2008709" y="2848926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Eficiencia Energética</a:t>
              </a:r>
            </a:p>
          </p:txBody>
        </p:sp>
        <p:sp>
          <p:nvSpPr>
            <p:cNvPr id="16" name="TextBox 28">
              <a:extLst>
                <a:ext uri="{FF2B5EF4-FFF2-40B4-BE49-F238E27FC236}">
                  <a16:creationId xmlns:a16="http://schemas.microsoft.com/office/drawing/2014/main" id="{18E47FB6-96E9-46D6-AC09-47B23A5AFAB9}"/>
                </a:ext>
              </a:extLst>
            </p:cNvPr>
            <p:cNvSpPr txBox="1"/>
            <p:nvPr/>
          </p:nvSpPr>
          <p:spPr>
            <a:xfrm>
              <a:off x="8140807" y="1959425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Soporte de Medios</a:t>
              </a:r>
            </a:p>
          </p:txBody>
        </p:sp>
        <p:sp>
          <p:nvSpPr>
            <p:cNvPr id="17" name="TextBox 29">
              <a:extLst>
                <a:ext uri="{FF2B5EF4-FFF2-40B4-BE49-F238E27FC236}">
                  <a16:creationId xmlns:a16="http://schemas.microsoft.com/office/drawing/2014/main" id="{D2F9C8BC-01E5-4532-BD3B-130061272472}"/>
                </a:ext>
              </a:extLst>
            </p:cNvPr>
            <p:cNvSpPr txBox="1"/>
            <p:nvPr/>
          </p:nvSpPr>
          <p:spPr>
            <a:xfrm>
              <a:off x="8136184" y="3762079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Interfaz de Usuario</a:t>
              </a:r>
            </a:p>
          </p:txBody>
        </p:sp>
        <p:sp>
          <p:nvSpPr>
            <p:cNvPr id="18" name="TextBox 30">
              <a:extLst>
                <a:ext uri="{FF2B5EF4-FFF2-40B4-BE49-F238E27FC236}">
                  <a16:creationId xmlns:a16="http://schemas.microsoft.com/office/drawing/2014/main" id="{DF33CFBC-A278-4DE7-864A-C1CA60180B53}"/>
                </a:ext>
              </a:extLst>
            </p:cNvPr>
            <p:cNvSpPr txBox="1"/>
            <p:nvPr/>
          </p:nvSpPr>
          <p:spPr>
            <a:xfrm>
              <a:off x="8131585" y="2840131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Facilidad de Uso</a:t>
              </a:r>
            </a:p>
          </p:txBody>
        </p:sp>
        <p:sp>
          <p:nvSpPr>
            <p:cNvPr id="19" name="TextBox 31">
              <a:extLst>
                <a:ext uri="{FF2B5EF4-FFF2-40B4-BE49-F238E27FC236}">
                  <a16:creationId xmlns:a16="http://schemas.microsoft.com/office/drawing/2014/main" id="{C09E562C-3303-414F-A2F5-F26394A63AE6}"/>
                </a:ext>
              </a:extLst>
            </p:cNvPr>
            <p:cNvSpPr txBox="1"/>
            <p:nvPr/>
          </p:nvSpPr>
          <p:spPr>
            <a:xfrm>
              <a:off x="1987389" y="4679757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Presupuesto</a:t>
              </a:r>
            </a:p>
          </p:txBody>
        </p:sp>
        <p:sp>
          <p:nvSpPr>
            <p:cNvPr id="20" name="TextBox 32">
              <a:extLst>
                <a:ext uri="{FF2B5EF4-FFF2-40B4-BE49-F238E27FC236}">
                  <a16:creationId xmlns:a16="http://schemas.microsoft.com/office/drawing/2014/main" id="{4188BF4F-21A0-4BBE-91D2-719491A25CE7}"/>
                </a:ext>
              </a:extLst>
            </p:cNvPr>
            <p:cNvSpPr txBox="1"/>
            <p:nvPr/>
          </p:nvSpPr>
          <p:spPr>
            <a:xfrm>
              <a:off x="8161076" y="4679757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Seguridad</a:t>
              </a:r>
            </a:p>
          </p:txBody>
        </p:sp>
        <p:sp>
          <p:nvSpPr>
            <p:cNvPr id="21" name="TextBox 33">
              <a:extLst>
                <a:ext uri="{FF2B5EF4-FFF2-40B4-BE49-F238E27FC236}">
                  <a16:creationId xmlns:a16="http://schemas.microsoft.com/office/drawing/2014/main" id="{B47E120B-4972-452F-919D-4A4E935585BC}"/>
                </a:ext>
              </a:extLst>
            </p:cNvPr>
            <p:cNvSpPr txBox="1"/>
            <p:nvPr/>
          </p:nvSpPr>
          <p:spPr>
            <a:xfrm>
              <a:off x="2008709" y="1069924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Sostenibilidad</a:t>
              </a:r>
            </a:p>
          </p:txBody>
        </p:sp>
        <p:sp>
          <p:nvSpPr>
            <p:cNvPr id="22" name="TextBox 34">
              <a:extLst>
                <a:ext uri="{FF2B5EF4-FFF2-40B4-BE49-F238E27FC236}">
                  <a16:creationId xmlns:a16="http://schemas.microsoft.com/office/drawing/2014/main" id="{CFF09F52-24B7-4EF7-90DC-3EE3A12E038D}"/>
                </a:ext>
              </a:extLst>
            </p:cNvPr>
            <p:cNvSpPr txBox="1"/>
            <p:nvPr/>
          </p:nvSpPr>
          <p:spPr>
            <a:xfrm>
              <a:off x="5074758" y="2855300"/>
              <a:ext cx="3060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A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Fiabilidad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062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6D08-F54F-405C-ADF9-F7F2FBC4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dirty="0"/>
              <a:t>ACTUALIZACIÓN, RENOVACIÓN Y SUSTITUCIÓN DE </a:t>
            </a:r>
            <a:r>
              <a:rPr lang="es-ES" sz="4400" dirty="0" err="1"/>
              <a:t>HTAD</a:t>
            </a:r>
            <a:endParaRPr lang="de-AT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F37F6-ECBB-451E-8CA7-8876C52E0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18981"/>
          </a:xfrm>
        </p:spPr>
        <p:txBody>
          <a:bodyPr>
            <a:normAutofit/>
          </a:bodyPr>
          <a:lstStyle/>
          <a:p>
            <a:r>
              <a:rPr lang="es-ES" dirty="0"/>
              <a:t>¿Sabes cuándo se necesitan </a:t>
            </a:r>
            <a:r>
              <a:rPr lang="es-ES" b="1" dirty="0"/>
              <a:t>actualizaciones, renovaciones o sustituciones</a:t>
            </a:r>
            <a:r>
              <a:rPr lang="es-ES" dirty="0"/>
              <a:t> en el </a:t>
            </a:r>
            <a:r>
              <a:rPr lang="es-ES" dirty="0" err="1"/>
              <a:t>HTAD</a:t>
            </a:r>
            <a:r>
              <a:rPr lang="sl-SI" dirty="0"/>
              <a:t>?</a:t>
            </a:r>
          </a:p>
          <a:p>
            <a:pPr lvl="1"/>
            <a:r>
              <a:rPr lang="es-ES" b="1" dirty="0"/>
              <a:t>Pérdida de funcionalidad</a:t>
            </a:r>
          </a:p>
          <a:p>
            <a:pPr lvl="1"/>
            <a:r>
              <a:rPr lang="es-ES" b="1" dirty="0"/>
              <a:t>Problemas de fiabilidad</a:t>
            </a:r>
          </a:p>
          <a:p>
            <a:pPr lvl="1"/>
            <a:r>
              <a:rPr lang="es-ES" b="1" dirty="0"/>
              <a:t>Necesidad de mejor desempeño</a:t>
            </a:r>
          </a:p>
          <a:p>
            <a:pPr lvl="1"/>
            <a:r>
              <a:rPr lang="es-ES" b="1" dirty="0" err="1"/>
              <a:t>Ciberseguridad</a:t>
            </a:r>
            <a:endParaRPr lang="es-ES" b="1" dirty="0"/>
          </a:p>
          <a:p>
            <a:pPr lvl="1"/>
            <a:r>
              <a:rPr lang="es-ES" b="1" dirty="0"/>
              <a:t>Mejora de la comunicación</a:t>
            </a:r>
          </a:p>
          <a:p>
            <a:pPr lvl="1"/>
            <a:r>
              <a:rPr lang="es-ES" b="1" dirty="0"/>
              <a:t>Mejor experiencia de usuario</a:t>
            </a:r>
            <a:endParaRPr lang="de-AT" dirty="0"/>
          </a:p>
        </p:txBody>
      </p:sp>
      <p:pic>
        <p:nvPicPr>
          <p:cNvPr id="8" name="Grafika 7" descr="Shield with solid fill">
            <a:extLst>
              <a:ext uri="{FF2B5EF4-FFF2-40B4-BE49-F238E27FC236}">
                <a16:creationId xmlns:a16="http://schemas.microsoft.com/office/drawing/2014/main" id="{9B56E923-30C8-4DD2-8036-F09EA9755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60405" y="2698454"/>
            <a:ext cx="1839399" cy="1839399"/>
          </a:xfrm>
          <a:prstGeom prst="rect">
            <a:avLst/>
          </a:prstGeom>
        </p:spPr>
      </p:pic>
      <p:pic>
        <p:nvPicPr>
          <p:cNvPr id="10" name="Grafika 9" descr="Shield Cross with solid fill">
            <a:extLst>
              <a:ext uri="{FF2B5EF4-FFF2-40B4-BE49-F238E27FC236}">
                <a16:creationId xmlns:a16="http://schemas.microsoft.com/office/drawing/2014/main" id="{D047D6AD-C96B-4EE1-A5F4-B6B6BB09F2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99570" y="3909416"/>
            <a:ext cx="1839399" cy="1839399"/>
          </a:xfrm>
          <a:prstGeom prst="rect">
            <a:avLst/>
          </a:prstGeom>
        </p:spPr>
      </p:pic>
      <p:pic>
        <p:nvPicPr>
          <p:cNvPr id="12" name="Grafika 11" descr="Shield Tick with solid fill">
            <a:extLst>
              <a:ext uri="{FF2B5EF4-FFF2-40B4-BE49-F238E27FC236}">
                <a16:creationId xmlns:a16="http://schemas.microsoft.com/office/drawing/2014/main" id="{8288FE52-C4E3-4227-A5AA-2B8D48D78A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46487" y="3909416"/>
            <a:ext cx="1839399" cy="183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6D08-F54F-405C-ADF9-F7F2FBC4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MANEJAR CON CUIDADO EL </a:t>
            </a:r>
            <a:r>
              <a:rPr lang="es-ES" dirty="0" err="1"/>
              <a:t>HTAD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F37F6-ECBB-451E-8CA7-8876C52E0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3395"/>
            <a:ext cx="10515600" cy="4351338"/>
          </a:xfrm>
        </p:spPr>
        <p:txBody>
          <a:bodyPr>
            <a:normAutofit/>
          </a:bodyPr>
          <a:lstStyle/>
          <a:p>
            <a:r>
              <a:rPr lang="es-ES" dirty="0"/>
              <a:t>Prevención de sucesos potencialmente peligrosos</a:t>
            </a:r>
          </a:p>
          <a:p>
            <a:r>
              <a:rPr lang="es-ES" dirty="0"/>
              <a:t>Uso de equipos de seguridad</a:t>
            </a:r>
          </a:p>
          <a:p>
            <a:r>
              <a:rPr lang="es-ES" dirty="0"/>
              <a:t>Prolongar la vida de las baterías</a:t>
            </a:r>
          </a:p>
          <a:p>
            <a:r>
              <a:rPr lang="es-ES" dirty="0"/>
              <a:t>Limpiar el dispositivo regularmente</a:t>
            </a:r>
          </a:p>
          <a:p>
            <a:r>
              <a:rPr lang="es-ES" dirty="0"/>
              <a:t>Apagar los dispositivos regularmente (apagar completamente)</a:t>
            </a:r>
          </a:p>
          <a:p>
            <a:r>
              <a:rPr lang="es-ES" dirty="0"/>
              <a:t>Ser consciente del tratamiento potencialmente peligroso</a:t>
            </a:r>
          </a:p>
          <a:p>
            <a:r>
              <a:rPr lang="es-ES" dirty="0"/>
              <a:t>Utilizar con cuidado los dispositivos de expansión</a:t>
            </a:r>
            <a:endParaRPr lang="de-AT" dirty="0"/>
          </a:p>
        </p:txBody>
      </p:sp>
      <p:pic>
        <p:nvPicPr>
          <p:cNvPr id="7" name="Grafika 6" descr="Clipboard Checked with solid fill">
            <a:extLst>
              <a:ext uri="{FF2B5EF4-FFF2-40B4-BE49-F238E27FC236}">
                <a16:creationId xmlns:a16="http://schemas.microsoft.com/office/drawing/2014/main" id="{2556525B-6FA5-440E-BACC-E5957AD9E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34933" y="4700575"/>
            <a:ext cx="1647033" cy="1647033"/>
          </a:xfrm>
          <a:prstGeom prst="rect">
            <a:avLst/>
          </a:prstGeom>
        </p:spPr>
      </p:pic>
      <p:pic>
        <p:nvPicPr>
          <p:cNvPr id="9" name="Grafika 8" descr="Clipboard All Crosses with solid fill">
            <a:extLst>
              <a:ext uri="{FF2B5EF4-FFF2-40B4-BE49-F238E27FC236}">
                <a16:creationId xmlns:a16="http://schemas.microsoft.com/office/drawing/2014/main" id="{0E27E63A-8203-400A-965C-5F906A526D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23622" y="4262361"/>
            <a:ext cx="1647033" cy="1647033"/>
          </a:xfrm>
          <a:prstGeom prst="rect">
            <a:avLst/>
          </a:prstGeom>
        </p:spPr>
      </p:pic>
      <p:pic>
        <p:nvPicPr>
          <p:cNvPr id="5" name="Grafika 4" descr="Shield Tick with solid fill">
            <a:extLst>
              <a:ext uri="{FF2B5EF4-FFF2-40B4-BE49-F238E27FC236}">
                <a16:creationId xmlns:a16="http://schemas.microsoft.com/office/drawing/2014/main" id="{99D1EFFC-F7A4-495B-8B65-1DC178D97E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46783" y="1758105"/>
            <a:ext cx="1377361" cy="1377361"/>
          </a:xfrm>
          <a:prstGeom prst="rect">
            <a:avLst/>
          </a:prstGeom>
        </p:spPr>
      </p:pic>
      <p:pic>
        <p:nvPicPr>
          <p:cNvPr id="8" name="Grafika 7" descr="Care with solid fill">
            <a:extLst>
              <a:ext uri="{FF2B5EF4-FFF2-40B4-BE49-F238E27FC236}">
                <a16:creationId xmlns:a16="http://schemas.microsoft.com/office/drawing/2014/main" id="{D3302C53-26A7-4981-A34F-3CB3DF0932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13762" y="2446786"/>
            <a:ext cx="1377361" cy="1377361"/>
          </a:xfrm>
          <a:prstGeom prst="rect">
            <a:avLst/>
          </a:prstGeom>
        </p:spPr>
      </p:pic>
      <p:pic>
        <p:nvPicPr>
          <p:cNvPr id="11" name="Grafika 10" descr="Smiling face outline with solid fill">
            <a:extLst>
              <a:ext uri="{FF2B5EF4-FFF2-40B4-BE49-F238E27FC236}">
                <a16:creationId xmlns:a16="http://schemas.microsoft.com/office/drawing/2014/main" id="{3F7C889A-00D7-4949-80F0-CE7706460A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679804" y="2446786"/>
            <a:ext cx="1377361" cy="137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7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6D08-F54F-405C-ADF9-F7F2FBC4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(</a:t>
            </a:r>
            <a:r>
              <a:rPr lang="es-ES" dirty="0"/>
              <a:t>DES)CONECTAR DISPOSITIVOS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F37F6-ECBB-451E-8CA7-8876C52E0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9438" y="1825625"/>
            <a:ext cx="9364361" cy="4351338"/>
          </a:xfrm>
        </p:spPr>
        <p:txBody>
          <a:bodyPr>
            <a:normAutofit/>
          </a:bodyPr>
          <a:lstStyle/>
          <a:p>
            <a:r>
              <a:rPr lang="es-ES" dirty="0"/>
              <a:t>Utilizar características incorporadas en los equipos</a:t>
            </a:r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es-ES" dirty="0"/>
              <a:t>Utilizar aplicaciones y protocolos de terceras partes</a:t>
            </a:r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es-ES" dirty="0"/>
              <a:t>Conectar los dispositivos a través de adaptadores, cables (conexiones de cable)</a:t>
            </a:r>
            <a:endParaRPr lang="sl-SI" dirty="0"/>
          </a:p>
          <a:p>
            <a:pPr lvl="1"/>
            <a:endParaRPr lang="sl-SI" dirty="0"/>
          </a:p>
          <a:p>
            <a:pPr lvl="1"/>
            <a:endParaRPr lang="sl-SI" dirty="0"/>
          </a:p>
          <a:p>
            <a:endParaRPr lang="sl-SI" dirty="0"/>
          </a:p>
          <a:p>
            <a:endParaRPr lang="de-AT" dirty="0"/>
          </a:p>
        </p:txBody>
      </p:sp>
      <p:pic>
        <p:nvPicPr>
          <p:cNvPr id="5" name="Grafika 4" descr="Stream with solid fill">
            <a:extLst>
              <a:ext uri="{FF2B5EF4-FFF2-40B4-BE49-F238E27FC236}">
                <a16:creationId xmlns:a16="http://schemas.microsoft.com/office/drawing/2014/main" id="{1A360A16-7A5A-4FE4-AA80-DAB92159FA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5481" y="1623885"/>
            <a:ext cx="1171832" cy="1171832"/>
          </a:xfrm>
          <a:prstGeom prst="rect">
            <a:avLst/>
          </a:prstGeom>
        </p:spPr>
      </p:pic>
      <p:pic>
        <p:nvPicPr>
          <p:cNvPr id="7" name="Grafika 6" descr="Connected with solid fill">
            <a:extLst>
              <a:ext uri="{FF2B5EF4-FFF2-40B4-BE49-F238E27FC236}">
                <a16:creationId xmlns:a16="http://schemas.microsoft.com/office/drawing/2014/main" id="{E69C467D-431E-4454-979A-C508010506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5481" y="3041287"/>
            <a:ext cx="1171832" cy="1171832"/>
          </a:xfrm>
          <a:prstGeom prst="rect">
            <a:avLst/>
          </a:prstGeom>
        </p:spPr>
      </p:pic>
      <p:pic>
        <p:nvPicPr>
          <p:cNvPr id="9" name="Grafika 8" descr="Plugged Unplugged with solid fill">
            <a:extLst>
              <a:ext uri="{FF2B5EF4-FFF2-40B4-BE49-F238E27FC236}">
                <a16:creationId xmlns:a16="http://schemas.microsoft.com/office/drawing/2014/main" id="{51813930-81B8-422A-8CCA-A37598ED34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5481" y="4458690"/>
            <a:ext cx="1171832" cy="117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82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6D08-F54F-405C-ADF9-F7F2FBC4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(</a:t>
            </a:r>
            <a:r>
              <a:rPr lang="es-ES" dirty="0"/>
              <a:t>DES)CONECTAR DISPOSITIVOS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F37F6-ECBB-451E-8CA7-8876C52E0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4891218" cy="4351338"/>
          </a:xfrm>
        </p:spPr>
        <p:txBody>
          <a:bodyPr>
            <a:normAutofit/>
          </a:bodyPr>
          <a:lstStyle/>
          <a:p>
            <a:pPr lvl="1"/>
            <a:r>
              <a:rPr lang="es-ES" b="1" dirty="0"/>
              <a:t>Envío </a:t>
            </a:r>
            <a:r>
              <a:rPr lang="sl-SI" b="1" dirty="0"/>
              <a:t>(</a:t>
            </a:r>
            <a:r>
              <a:rPr lang="es-ES" b="1" dirty="0"/>
              <a:t>ej. </a:t>
            </a:r>
            <a:r>
              <a:rPr lang="es-ES" b="1" dirty="0" err="1"/>
              <a:t>Chromecast</a:t>
            </a:r>
            <a:r>
              <a:rPr lang="sl-SI" b="1" dirty="0"/>
              <a:t>)</a:t>
            </a:r>
          </a:p>
          <a:p>
            <a:pPr lvl="2"/>
            <a:r>
              <a:rPr lang="es-ES" dirty="0"/>
              <a:t>Fácil de utilizar</a:t>
            </a:r>
            <a:endParaRPr lang="sl-SI" dirty="0"/>
          </a:p>
          <a:p>
            <a:pPr marL="1714500" lvl="3" indent="-342900">
              <a:buAutoNum type="arabicPeriod"/>
            </a:pPr>
            <a:r>
              <a:rPr lang="es-ES" dirty="0"/>
              <a:t>Conecta todos los dispositivos al mismo </a:t>
            </a:r>
            <a:r>
              <a:rPr lang="es-ES" dirty="0" err="1"/>
              <a:t>Wi</a:t>
            </a:r>
            <a:r>
              <a:rPr lang="es-ES" dirty="0"/>
              <a:t>-Fi</a:t>
            </a:r>
          </a:p>
          <a:p>
            <a:pPr marL="1714500" lvl="3" indent="-342900">
              <a:buAutoNum type="arabicPeriod"/>
            </a:pPr>
            <a:r>
              <a:rPr lang="es-ES" dirty="0"/>
              <a:t>Pulsa el icono de envío de la app/característica del móvil que deseas enviar</a:t>
            </a:r>
          </a:p>
          <a:p>
            <a:pPr marL="1714500" lvl="3" indent="-342900">
              <a:buAutoNum type="arabicPeriod"/>
            </a:pPr>
            <a:r>
              <a:rPr lang="es-ES" dirty="0"/>
              <a:t>Selecciona el dispositivo del menú (TV)</a:t>
            </a:r>
            <a:endParaRPr lang="sl-SI" dirty="0"/>
          </a:p>
          <a:p>
            <a:pPr lvl="2"/>
            <a:r>
              <a:rPr lang="es-ES" dirty="0"/>
              <a:t>Se utiliza frecuentemente con contenidos protegidos por copyright (ej. </a:t>
            </a:r>
            <a:r>
              <a:rPr lang="es-ES" dirty="0" err="1"/>
              <a:t>Netflix</a:t>
            </a:r>
            <a:r>
              <a:rPr lang="es-ES" dirty="0"/>
              <a:t>, YouTube)</a:t>
            </a:r>
            <a:endParaRPr lang="sl-SI" dirty="0"/>
          </a:p>
          <a:p>
            <a:endParaRPr lang="de-AT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B5F726F-A5D5-4DA3-87B5-A718FC7F9BDC}"/>
              </a:ext>
            </a:extLst>
          </p:cNvPr>
          <p:cNvSpPr txBox="1">
            <a:spLocks/>
          </p:cNvSpPr>
          <p:nvPr/>
        </p:nvSpPr>
        <p:spPr>
          <a:xfrm>
            <a:off x="6149545" y="2506662"/>
            <a:ext cx="56511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560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2ACE6"/>
              </a:buClr>
              <a:buFont typeface="Wingdings 3" panose="05040102010807070707" pitchFamily="18" charset="2"/>
              <a:buChar char="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800" indent="-355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1DDFF"/>
              </a:buClr>
              <a:buFont typeface="Wingdings 3" panose="05040102010807070707" pitchFamily="18" charset="2"/>
              <a:buChar char="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FE78F"/>
              </a:buClr>
              <a:buFont typeface="Calibri" panose="020F050202020403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0D68F"/>
              </a:buClr>
              <a:buFont typeface="Calibri" panose="020F050202020403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0D68F"/>
              </a:buClr>
              <a:buFont typeface="Calibri" panose="020F050202020403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l-SI" b="1" dirty="0"/>
              <a:t>Screen mirroring</a:t>
            </a:r>
          </a:p>
          <a:p>
            <a:pPr lvl="2"/>
            <a:r>
              <a:rPr lang="es-ES" dirty="0"/>
              <a:t>La mayoría de los teléfonos móviles incorporan características/ apps que soportan el envío (ej. Samsung Galaxy Smart </a:t>
            </a:r>
            <a:r>
              <a:rPr lang="es-ES" dirty="0" err="1"/>
              <a:t>view</a:t>
            </a:r>
            <a:r>
              <a:rPr lang="es-ES" dirty="0"/>
              <a:t>, Apple </a:t>
            </a:r>
            <a:r>
              <a:rPr lang="es-ES" dirty="0" err="1"/>
              <a:t>airPlay</a:t>
            </a:r>
            <a:r>
              <a:rPr lang="es-ES" dirty="0"/>
              <a:t>)</a:t>
            </a:r>
            <a:endParaRPr lang="sl-SI" dirty="0"/>
          </a:p>
          <a:p>
            <a:pPr marL="1714500" lvl="3" indent="-342900">
              <a:buFont typeface="Calibri" panose="020F0502020204030204" pitchFamily="34" charset="0"/>
              <a:buAutoNum type="arabicPeriod"/>
            </a:pPr>
            <a:r>
              <a:rPr lang="es-ES" dirty="0"/>
              <a:t>Abre la característica / cuenta en tu teléfono móvil</a:t>
            </a:r>
          </a:p>
          <a:p>
            <a:pPr marL="1714500" lvl="3" indent="-342900">
              <a:buFont typeface="Calibri" panose="020F0502020204030204" pitchFamily="34" charset="0"/>
              <a:buAutoNum type="arabicPeriod"/>
            </a:pPr>
            <a:r>
              <a:rPr lang="es-ES" dirty="0"/>
              <a:t>Pulsa el dispositivo </a:t>
            </a:r>
            <a:r>
              <a:rPr lang="es-ES" dirty="0" err="1"/>
              <a:t>mirror</a:t>
            </a:r>
            <a:endParaRPr lang="es-ES" dirty="0"/>
          </a:p>
          <a:p>
            <a:pPr marL="1714500" lvl="3" indent="-342900">
              <a:buFont typeface="Calibri" panose="020F0502020204030204" pitchFamily="34" charset="0"/>
              <a:buAutoNum type="arabicPeriod"/>
            </a:pPr>
            <a:r>
              <a:rPr lang="es-ES" dirty="0"/>
              <a:t>Envía la pantalla / sonido</a:t>
            </a:r>
          </a:p>
          <a:p>
            <a:pPr marL="1714500" lvl="3" indent="-342900">
              <a:buFont typeface="Calibri" panose="020F0502020204030204" pitchFamily="34" charset="0"/>
              <a:buAutoNum type="arabicPeriod"/>
            </a:pPr>
            <a:r>
              <a:rPr lang="es-ES" dirty="0"/>
              <a:t>Selecciona el dispositivo para emitir tu pantalla en la TV</a:t>
            </a:r>
            <a:endParaRPr lang="sl-SI" dirty="0"/>
          </a:p>
          <a:p>
            <a:endParaRPr lang="sl-SI" dirty="0"/>
          </a:p>
          <a:p>
            <a:endParaRPr lang="de-AT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F26640A-8B28-4138-BC23-C2C2CB070B16}"/>
              </a:ext>
            </a:extLst>
          </p:cNvPr>
          <p:cNvSpPr txBox="1">
            <a:spLocks/>
          </p:cNvSpPr>
          <p:nvPr/>
        </p:nvSpPr>
        <p:spPr>
          <a:xfrm>
            <a:off x="838199" y="1813395"/>
            <a:ext cx="10515599" cy="6932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5560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2ACE6"/>
              </a:buClr>
              <a:buFont typeface="Wingdings 3" panose="05040102010807070707" pitchFamily="18" charset="2"/>
              <a:buChar char="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800" indent="-355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1DDFF"/>
              </a:buClr>
              <a:buFont typeface="Wingdings 3" panose="05040102010807070707" pitchFamily="18" charset="2"/>
              <a:buChar char="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FE78F"/>
              </a:buClr>
              <a:buFont typeface="Calibri" panose="020F050202020403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0D68F"/>
              </a:buClr>
              <a:buFont typeface="Calibri" panose="020F050202020403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0D68F"/>
              </a:buClr>
              <a:buFont typeface="Calibri" panose="020F050202020403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es-ES" dirty="0"/>
              <a:t>Ejemplo: conectar un Smartphone a una televisión</a:t>
            </a:r>
            <a:endParaRPr lang="sl-SI" dirty="0"/>
          </a:p>
          <a:p>
            <a:r>
              <a:rPr lang="es-ES" dirty="0"/>
              <a:t>Utilizar las características incorporadas de los dispositivos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7952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6D08-F54F-405C-ADF9-F7F2FBC4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(</a:t>
            </a:r>
            <a:r>
              <a:rPr lang="es-ES" dirty="0"/>
              <a:t>DES)CONECTAR DISPOSITIVOS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F37F6-ECBB-451E-8CA7-8876C52E0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600" dirty="0"/>
              <a:t>Ejemplo: conectar un Smartphone a una TV</a:t>
            </a:r>
            <a:endParaRPr lang="sl-SI" sz="2600" dirty="0"/>
          </a:p>
          <a:p>
            <a:r>
              <a:rPr lang="es-ES" sz="2600" dirty="0"/>
              <a:t>Utilizar características incorporadas de los dispositivos</a:t>
            </a:r>
            <a:endParaRPr lang="sl-SI" sz="2600" dirty="0"/>
          </a:p>
          <a:p>
            <a:r>
              <a:rPr lang="es-ES" sz="2600" dirty="0"/>
              <a:t>Usar aplicaciones de terceras partes</a:t>
            </a:r>
            <a:endParaRPr lang="sl-SI" sz="2600" dirty="0"/>
          </a:p>
          <a:p>
            <a:pPr lvl="1"/>
            <a:r>
              <a:rPr lang="es-ES" sz="2200" dirty="0"/>
              <a:t>Las aplicaciones </a:t>
            </a:r>
            <a:r>
              <a:rPr lang="sl-SI" sz="2200" dirty="0"/>
              <a:t>DLNA </a:t>
            </a:r>
            <a:r>
              <a:rPr lang="es-ES" sz="2200" dirty="0"/>
              <a:t>son las que se usan con más frecuencia</a:t>
            </a:r>
            <a:endParaRPr lang="sl-SI" sz="2200" dirty="0"/>
          </a:p>
          <a:p>
            <a:endParaRPr lang="sl-SI" dirty="0"/>
          </a:p>
          <a:p>
            <a:pPr lvl="1"/>
            <a:endParaRPr lang="sl-SI" dirty="0"/>
          </a:p>
          <a:p>
            <a:endParaRPr lang="sl-SI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7839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6D08-F54F-405C-ADF9-F7F2FBC4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(</a:t>
            </a:r>
            <a:r>
              <a:rPr lang="es-ES" dirty="0"/>
              <a:t>DES)CONECTAR DISPOSITIVOS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F37F6-ECBB-451E-8CA7-8876C52E0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600" dirty="0"/>
              <a:t>Ejemplo: conectar un Smartphone a una TV</a:t>
            </a:r>
            <a:endParaRPr lang="sl-SI" sz="2600" dirty="0"/>
          </a:p>
          <a:p>
            <a:r>
              <a:rPr lang="es-ES" sz="2600" dirty="0"/>
              <a:t>Utilizar características incorporadas de los dispositivos</a:t>
            </a:r>
            <a:endParaRPr lang="sl-SI" sz="2600" dirty="0"/>
          </a:p>
          <a:p>
            <a:r>
              <a:rPr lang="es-ES" sz="2600" dirty="0"/>
              <a:t>Usar aplicaciones de terceras partes</a:t>
            </a:r>
            <a:endParaRPr lang="sl-SI" sz="2600" dirty="0"/>
          </a:p>
          <a:p>
            <a:r>
              <a:rPr lang="es-ES" sz="2600" dirty="0"/>
              <a:t>Conectar físicamente tus dispositivos (conexiones por cable</a:t>
            </a:r>
            <a:r>
              <a:rPr lang="sl-SI" sz="2600" dirty="0"/>
              <a:t>)</a:t>
            </a:r>
          </a:p>
          <a:p>
            <a:pPr lvl="1"/>
            <a:r>
              <a:rPr lang="es-ES" sz="2200" dirty="0"/>
              <a:t>Normalmente, se utilizan adaptadores </a:t>
            </a:r>
            <a:r>
              <a:rPr lang="sl-SI" sz="2200" dirty="0"/>
              <a:t>USB </a:t>
            </a:r>
            <a:r>
              <a:rPr lang="es-ES" sz="2200" dirty="0"/>
              <a:t>a </a:t>
            </a:r>
            <a:r>
              <a:rPr lang="sl-SI" sz="2200" dirty="0"/>
              <a:t>HDMI </a:t>
            </a:r>
            <a:r>
              <a:rPr lang="es-ES" sz="2200" dirty="0"/>
              <a:t>o adaptadores </a:t>
            </a:r>
            <a:r>
              <a:rPr lang="sl-SI" sz="2200" dirty="0"/>
              <a:t>USB </a:t>
            </a:r>
            <a:r>
              <a:rPr lang="es-ES" sz="2200" dirty="0"/>
              <a:t>a </a:t>
            </a:r>
            <a:r>
              <a:rPr lang="sl-SI" sz="2200" dirty="0"/>
              <a:t>USB</a:t>
            </a:r>
          </a:p>
          <a:p>
            <a:pPr marL="1714500" lvl="3" indent="-342900">
              <a:buAutoNum type="arabicPeriod"/>
            </a:pPr>
            <a:r>
              <a:rPr lang="es-ES" sz="1700" dirty="0"/>
              <a:t>Conecta tu adaptador en tu teléfono (puerto USB(-C)) y cable </a:t>
            </a:r>
            <a:r>
              <a:rPr lang="es-ES" sz="1700" dirty="0" err="1"/>
              <a:t>HDMI</a:t>
            </a:r>
            <a:r>
              <a:rPr lang="es-ES" sz="1700" dirty="0"/>
              <a:t> / USB al adaptador para conectarlo a tu televisión</a:t>
            </a:r>
            <a:endParaRPr lang="sl-SI" sz="1700" dirty="0"/>
          </a:p>
          <a:p>
            <a:pPr lvl="1"/>
            <a:r>
              <a:rPr lang="es-ES" sz="2200" dirty="0"/>
              <a:t>Tener en cuenta el tipo de monitor al que te estás conectando, la duración de la conexión y el consumo energético durante la conexión (ej. al cargar el móvil mientras se emiten contenidos por </a:t>
            </a:r>
            <a:r>
              <a:rPr lang="es-ES" sz="2200" dirty="0" err="1"/>
              <a:t>streaming</a:t>
            </a:r>
            <a:r>
              <a:rPr lang="sl-SI" sz="2200" dirty="0"/>
              <a:t>)</a:t>
            </a:r>
          </a:p>
          <a:p>
            <a:endParaRPr lang="sl-SI" dirty="0"/>
          </a:p>
          <a:p>
            <a:pPr lvl="1"/>
            <a:endParaRPr lang="sl-SI" dirty="0"/>
          </a:p>
          <a:p>
            <a:endParaRPr lang="sl-SI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8209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6D08-F54F-405C-ADF9-F7F2FBC4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(</a:t>
            </a:r>
            <a:r>
              <a:rPr lang="es-ES" dirty="0"/>
              <a:t>DES)CONECTAR DISPOSITIVOS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F37F6-ECBB-451E-8CA7-8876C52E0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600" dirty="0"/>
              <a:t>Ejemplo: conectar un Smartphone a una TV</a:t>
            </a:r>
            <a:endParaRPr lang="sl-SI" sz="2600" dirty="0"/>
          </a:p>
          <a:p>
            <a:r>
              <a:rPr lang="es-ES" sz="2600" dirty="0"/>
              <a:t>Utilizar características incorporadas de los dispositivos</a:t>
            </a:r>
            <a:endParaRPr lang="sl-SI" sz="2600" dirty="0"/>
          </a:p>
          <a:p>
            <a:r>
              <a:rPr lang="es-ES" sz="2600" dirty="0"/>
              <a:t>Usar aplicaciones de terceras partes</a:t>
            </a:r>
            <a:endParaRPr lang="sl-SI" sz="2600" dirty="0"/>
          </a:p>
          <a:p>
            <a:r>
              <a:rPr lang="es-ES" sz="2600" dirty="0"/>
              <a:t>Conectar físicamente tus dispositivos (conexiones por cable</a:t>
            </a:r>
            <a:r>
              <a:rPr lang="sl-SI" sz="2600" dirty="0"/>
              <a:t>)</a:t>
            </a:r>
            <a:endParaRPr lang="sl-SI" dirty="0"/>
          </a:p>
          <a:p>
            <a:endParaRPr lang="sl-SI" dirty="0"/>
          </a:p>
          <a:p>
            <a:endParaRPr lang="de-AT" dirty="0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56B03B83-EF99-441D-A5F2-86C17D55035B}"/>
              </a:ext>
            </a:extLst>
          </p:cNvPr>
          <p:cNvSpPr/>
          <p:nvPr/>
        </p:nvSpPr>
        <p:spPr>
          <a:xfrm>
            <a:off x="2431192" y="3991232"/>
            <a:ext cx="5708822" cy="2185731"/>
          </a:xfrm>
          <a:prstGeom prst="wedgeRoundRectCallout">
            <a:avLst>
              <a:gd name="adj1" fmla="val -35119"/>
              <a:gd name="adj2" fmla="val 67588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¿Has conectado alguna vez el portátil a un proyector?</a:t>
            </a:r>
            <a:endParaRPr lang="de-AT" sz="2400" dirty="0"/>
          </a:p>
          <a:p>
            <a:pPr algn="ctr"/>
            <a:r>
              <a:rPr lang="sl-SI" sz="2400" dirty="0"/>
              <a:t> </a:t>
            </a:r>
          </a:p>
          <a:p>
            <a:pPr algn="ctr"/>
            <a:r>
              <a:rPr lang="es-ES" sz="2400" dirty="0"/>
              <a:t>¿Cómo lo has hecho?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64617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6D08-F54F-405C-ADF9-F7F2FBC4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¿POR QUÉ </a:t>
            </a:r>
            <a:r>
              <a:rPr lang="es-ES" dirty="0" err="1"/>
              <a:t>VIRTUALIZAR</a:t>
            </a:r>
            <a:r>
              <a:rPr lang="es-ES" dirty="0"/>
              <a:t> EL </a:t>
            </a:r>
            <a:r>
              <a:rPr lang="es-ES" dirty="0" err="1"/>
              <a:t>WBL</a:t>
            </a:r>
            <a:r>
              <a:rPr lang="es-ES" dirty="0"/>
              <a:t>?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F37F6-ECBB-451E-8CA7-8876C52E0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El modelo educativo tradicional solo presencial está cambiando</a:t>
            </a:r>
          </a:p>
          <a:p>
            <a:r>
              <a:rPr lang="es-ES" dirty="0"/>
              <a:t>Tendencia de virtualización y digitalización del estudio y aprendizaje: </a:t>
            </a:r>
            <a:endParaRPr lang="sl-SI" dirty="0"/>
          </a:p>
          <a:p>
            <a:pPr lvl="1"/>
            <a:r>
              <a:rPr lang="es-ES" b="1" dirty="0"/>
              <a:t>Revolución digital (Tercera revolución industrial</a:t>
            </a:r>
            <a:r>
              <a:rPr lang="sl-SI" b="1" dirty="0"/>
              <a:t>)</a:t>
            </a:r>
            <a:endParaRPr lang="es-ES" b="1" dirty="0"/>
          </a:p>
          <a:p>
            <a:pPr lvl="1"/>
            <a:r>
              <a:rPr lang="es-ES" b="1" dirty="0"/>
              <a:t>Nuevas tecnologías</a:t>
            </a:r>
          </a:p>
          <a:p>
            <a:pPr lvl="1"/>
            <a:r>
              <a:rPr lang="es-ES" b="1" dirty="0"/>
              <a:t>Flexibilidad, accesibilidad, </a:t>
            </a:r>
            <a:r>
              <a:rPr lang="es-ES" b="1" dirty="0" err="1"/>
              <a:t>inclusividad</a:t>
            </a:r>
            <a:r>
              <a:rPr lang="es-ES" b="1" dirty="0"/>
              <a:t> y personalización de los contenidos</a:t>
            </a:r>
          </a:p>
          <a:p>
            <a:pPr lvl="1"/>
            <a:r>
              <a:rPr lang="sl-SI" b="1" dirty="0"/>
              <a:t>COVID-19</a:t>
            </a:r>
            <a:endParaRPr lang="sl-SI" dirty="0"/>
          </a:p>
          <a:p>
            <a:pPr lvl="1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8542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28059-BEC5-4CE6-B61E-6DC6847F7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HTAD</a:t>
            </a:r>
            <a:endParaRPr lang="de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0FAEFC-F193-49FE-A072-C331C3E345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AT" dirty="0">
                <a:latin typeface="+mn-lt"/>
              </a:rPr>
              <a:t>EN LA PRÁCTICA</a:t>
            </a:r>
          </a:p>
        </p:txBody>
      </p:sp>
    </p:spTree>
    <p:extLst>
      <p:ext uri="{BB962C8B-B14F-4D97-AF65-F5344CB8AC3E}">
        <p14:creationId xmlns:p14="http://schemas.microsoft.com/office/powerpoint/2010/main" val="8475614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6D08-F54F-405C-ADF9-F7F2FBC4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Actividad Grupal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F37F6-ECBB-451E-8CA7-8876C52E0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57213" cy="435133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S" dirty="0"/>
              <a:t>Piensa en una </a:t>
            </a:r>
            <a:r>
              <a:rPr lang="es-ES" b="1" dirty="0"/>
              <a:t>situación típica en tu empresa </a:t>
            </a:r>
            <a:r>
              <a:rPr lang="es-ES" dirty="0"/>
              <a:t>en la que </a:t>
            </a:r>
            <a:r>
              <a:rPr lang="es-ES" b="1" dirty="0"/>
              <a:t>tengas que conectar varios dispositivos</a:t>
            </a:r>
            <a:r>
              <a:rPr lang="es-ES" dirty="0"/>
              <a:t>, o piensa en una situación de aprendizaje en la que esto pueda ser necesario. </a:t>
            </a:r>
          </a:p>
          <a:p>
            <a:pPr algn="just"/>
            <a:r>
              <a:rPr lang="es-ES" b="1" dirty="0"/>
              <a:t>Elige al menos tres dispositivos </a:t>
            </a:r>
            <a:r>
              <a:rPr lang="es-ES" dirty="0"/>
              <a:t>que puedas conectar de inmediato para formar un sistema de dispositivos </a:t>
            </a:r>
            <a:r>
              <a:rPr lang="es-ES" dirty="0" err="1"/>
              <a:t>HTAD</a:t>
            </a:r>
            <a:r>
              <a:rPr lang="es-ES" dirty="0"/>
              <a:t>. Decide </a:t>
            </a:r>
            <a:r>
              <a:rPr lang="es-ES" b="1" dirty="0"/>
              <a:t>un archivo /medio para transferir entre los dispositivos </a:t>
            </a:r>
            <a:r>
              <a:rPr lang="es-ES" dirty="0"/>
              <a:t>(por ejemplo, video, imagen, PDF…)</a:t>
            </a:r>
          </a:p>
          <a:p>
            <a:pPr algn="just"/>
            <a:r>
              <a:rPr lang="es-ES" dirty="0"/>
              <a:t>¿Qué </a:t>
            </a:r>
            <a:r>
              <a:rPr lang="es-ES" b="1" dirty="0"/>
              <a:t>problemas de compatibilidad e interconectividad </a:t>
            </a:r>
            <a:r>
              <a:rPr lang="es-ES" dirty="0"/>
              <a:t>pueden surgir al conectar tus dispositivos en una instalación? ¿qué podría suponer un problema al transferir entre dispositivos?</a:t>
            </a:r>
          </a:p>
          <a:p>
            <a:pPr algn="just"/>
            <a:r>
              <a:rPr lang="es-ES" b="1" dirty="0"/>
              <a:t>Prepara unas breves instrucciones </a:t>
            </a:r>
            <a:r>
              <a:rPr lang="es-ES" dirty="0"/>
              <a:t>sobre cómo conectar de manera eficaz los dispositivos elegidos en una instalación.</a:t>
            </a:r>
            <a:endParaRPr lang="de-AT" dirty="0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EAB7C045-9691-42BD-B3B5-5B5073B275C6}"/>
              </a:ext>
            </a:extLst>
          </p:cNvPr>
          <p:cNvSpPr/>
          <p:nvPr/>
        </p:nvSpPr>
        <p:spPr>
          <a:xfrm>
            <a:off x="9861637" y="1935771"/>
            <a:ext cx="1996243" cy="2171878"/>
          </a:xfrm>
          <a:prstGeom prst="rect">
            <a:avLst/>
          </a:prstGeom>
          <a:solidFill>
            <a:schemeClr val="bg1"/>
          </a:solidFill>
          <a:ln w="127000" cmpd="dbl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6243"/>
                      <a:gd name="connsiteY0" fmla="*/ 0 h 2171878"/>
                      <a:gd name="connsiteX1" fmla="*/ 499061 w 1996243"/>
                      <a:gd name="connsiteY1" fmla="*/ 0 h 2171878"/>
                      <a:gd name="connsiteX2" fmla="*/ 1018084 w 1996243"/>
                      <a:gd name="connsiteY2" fmla="*/ 0 h 2171878"/>
                      <a:gd name="connsiteX3" fmla="*/ 1457257 w 1996243"/>
                      <a:gd name="connsiteY3" fmla="*/ 0 h 2171878"/>
                      <a:gd name="connsiteX4" fmla="*/ 1996243 w 1996243"/>
                      <a:gd name="connsiteY4" fmla="*/ 0 h 2171878"/>
                      <a:gd name="connsiteX5" fmla="*/ 1996243 w 1996243"/>
                      <a:gd name="connsiteY5" fmla="*/ 564688 h 2171878"/>
                      <a:gd name="connsiteX6" fmla="*/ 1996243 w 1996243"/>
                      <a:gd name="connsiteY6" fmla="*/ 1064220 h 2171878"/>
                      <a:gd name="connsiteX7" fmla="*/ 1996243 w 1996243"/>
                      <a:gd name="connsiteY7" fmla="*/ 1607190 h 2171878"/>
                      <a:gd name="connsiteX8" fmla="*/ 1996243 w 1996243"/>
                      <a:gd name="connsiteY8" fmla="*/ 2171878 h 2171878"/>
                      <a:gd name="connsiteX9" fmla="*/ 1557070 w 1996243"/>
                      <a:gd name="connsiteY9" fmla="*/ 2171878 h 2171878"/>
                      <a:gd name="connsiteX10" fmla="*/ 1038046 w 1996243"/>
                      <a:gd name="connsiteY10" fmla="*/ 2171878 h 2171878"/>
                      <a:gd name="connsiteX11" fmla="*/ 578910 w 1996243"/>
                      <a:gd name="connsiteY11" fmla="*/ 2171878 h 2171878"/>
                      <a:gd name="connsiteX12" fmla="*/ 0 w 1996243"/>
                      <a:gd name="connsiteY12" fmla="*/ 2171878 h 2171878"/>
                      <a:gd name="connsiteX13" fmla="*/ 0 w 1996243"/>
                      <a:gd name="connsiteY13" fmla="*/ 1650627 h 2171878"/>
                      <a:gd name="connsiteX14" fmla="*/ 0 w 1996243"/>
                      <a:gd name="connsiteY14" fmla="*/ 1107658 h 2171878"/>
                      <a:gd name="connsiteX15" fmla="*/ 0 w 1996243"/>
                      <a:gd name="connsiteY15" fmla="*/ 542970 h 2171878"/>
                      <a:gd name="connsiteX16" fmla="*/ 0 w 1996243"/>
                      <a:gd name="connsiteY16" fmla="*/ 0 h 2171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996243" h="2171878" fill="none" extrusionOk="0">
                        <a:moveTo>
                          <a:pt x="0" y="0"/>
                        </a:moveTo>
                        <a:cubicBezTo>
                          <a:pt x="229536" y="-36942"/>
                          <a:pt x="344347" y="534"/>
                          <a:pt x="499061" y="0"/>
                        </a:cubicBezTo>
                        <a:cubicBezTo>
                          <a:pt x="653775" y="-534"/>
                          <a:pt x="806056" y="17712"/>
                          <a:pt x="1018084" y="0"/>
                        </a:cubicBezTo>
                        <a:cubicBezTo>
                          <a:pt x="1230112" y="-17712"/>
                          <a:pt x="1278027" y="7526"/>
                          <a:pt x="1457257" y="0"/>
                        </a:cubicBezTo>
                        <a:cubicBezTo>
                          <a:pt x="1636487" y="-7526"/>
                          <a:pt x="1862759" y="51881"/>
                          <a:pt x="1996243" y="0"/>
                        </a:cubicBezTo>
                        <a:cubicBezTo>
                          <a:pt x="2001327" y="206249"/>
                          <a:pt x="1989318" y="384930"/>
                          <a:pt x="1996243" y="564688"/>
                        </a:cubicBezTo>
                        <a:cubicBezTo>
                          <a:pt x="2003168" y="744446"/>
                          <a:pt x="1996100" y="950148"/>
                          <a:pt x="1996243" y="1064220"/>
                        </a:cubicBezTo>
                        <a:cubicBezTo>
                          <a:pt x="1996386" y="1178292"/>
                          <a:pt x="1990902" y="1423205"/>
                          <a:pt x="1996243" y="1607190"/>
                        </a:cubicBezTo>
                        <a:cubicBezTo>
                          <a:pt x="2001584" y="1791175"/>
                          <a:pt x="1971514" y="2051411"/>
                          <a:pt x="1996243" y="2171878"/>
                        </a:cubicBezTo>
                        <a:cubicBezTo>
                          <a:pt x="1904119" y="2186678"/>
                          <a:pt x="1725647" y="2139808"/>
                          <a:pt x="1557070" y="2171878"/>
                        </a:cubicBezTo>
                        <a:cubicBezTo>
                          <a:pt x="1388493" y="2203948"/>
                          <a:pt x="1209158" y="2147366"/>
                          <a:pt x="1038046" y="2171878"/>
                        </a:cubicBezTo>
                        <a:cubicBezTo>
                          <a:pt x="866934" y="2196390"/>
                          <a:pt x="717350" y="2130206"/>
                          <a:pt x="578910" y="2171878"/>
                        </a:cubicBezTo>
                        <a:cubicBezTo>
                          <a:pt x="440470" y="2213550"/>
                          <a:pt x="137248" y="2120102"/>
                          <a:pt x="0" y="2171878"/>
                        </a:cubicBezTo>
                        <a:cubicBezTo>
                          <a:pt x="-21558" y="1922067"/>
                          <a:pt x="26327" y="1863632"/>
                          <a:pt x="0" y="1650627"/>
                        </a:cubicBezTo>
                        <a:cubicBezTo>
                          <a:pt x="-26327" y="1437622"/>
                          <a:pt x="6686" y="1227488"/>
                          <a:pt x="0" y="1107658"/>
                        </a:cubicBezTo>
                        <a:cubicBezTo>
                          <a:pt x="-6686" y="987828"/>
                          <a:pt x="47052" y="745294"/>
                          <a:pt x="0" y="542970"/>
                        </a:cubicBezTo>
                        <a:cubicBezTo>
                          <a:pt x="-47052" y="340646"/>
                          <a:pt x="22765" y="215579"/>
                          <a:pt x="0" y="0"/>
                        </a:cubicBezTo>
                        <a:close/>
                      </a:path>
                      <a:path w="1996243" h="2171878" stroke="0" extrusionOk="0">
                        <a:moveTo>
                          <a:pt x="0" y="0"/>
                        </a:moveTo>
                        <a:cubicBezTo>
                          <a:pt x="120862" y="-48847"/>
                          <a:pt x="324987" y="3236"/>
                          <a:pt x="479098" y="0"/>
                        </a:cubicBezTo>
                        <a:cubicBezTo>
                          <a:pt x="633209" y="-3236"/>
                          <a:pt x="749987" y="33124"/>
                          <a:pt x="918272" y="0"/>
                        </a:cubicBezTo>
                        <a:cubicBezTo>
                          <a:pt x="1086557" y="-33124"/>
                          <a:pt x="1284096" y="1703"/>
                          <a:pt x="1457257" y="0"/>
                        </a:cubicBezTo>
                        <a:cubicBezTo>
                          <a:pt x="1630419" y="-1703"/>
                          <a:pt x="1865561" y="17890"/>
                          <a:pt x="1996243" y="0"/>
                        </a:cubicBezTo>
                        <a:cubicBezTo>
                          <a:pt x="2027834" y="188155"/>
                          <a:pt x="1934007" y="370477"/>
                          <a:pt x="1996243" y="521251"/>
                        </a:cubicBezTo>
                        <a:cubicBezTo>
                          <a:pt x="2058479" y="672025"/>
                          <a:pt x="1984968" y="841734"/>
                          <a:pt x="1996243" y="1020783"/>
                        </a:cubicBezTo>
                        <a:cubicBezTo>
                          <a:pt x="2007518" y="1199832"/>
                          <a:pt x="1984010" y="1399750"/>
                          <a:pt x="1996243" y="1563752"/>
                        </a:cubicBezTo>
                        <a:cubicBezTo>
                          <a:pt x="2008476" y="1727754"/>
                          <a:pt x="1973186" y="2041042"/>
                          <a:pt x="1996243" y="2171878"/>
                        </a:cubicBezTo>
                        <a:cubicBezTo>
                          <a:pt x="1871556" y="2220849"/>
                          <a:pt x="1701929" y="2167497"/>
                          <a:pt x="1537107" y="2171878"/>
                        </a:cubicBezTo>
                        <a:cubicBezTo>
                          <a:pt x="1372285" y="2176259"/>
                          <a:pt x="1253368" y="2146409"/>
                          <a:pt x="1038046" y="2171878"/>
                        </a:cubicBezTo>
                        <a:cubicBezTo>
                          <a:pt x="822724" y="2197347"/>
                          <a:pt x="649878" y="2165629"/>
                          <a:pt x="538986" y="2171878"/>
                        </a:cubicBezTo>
                        <a:cubicBezTo>
                          <a:pt x="428094" y="2178127"/>
                          <a:pt x="194899" y="2168901"/>
                          <a:pt x="0" y="2171878"/>
                        </a:cubicBezTo>
                        <a:cubicBezTo>
                          <a:pt x="-59069" y="2023366"/>
                          <a:pt x="26406" y="1845023"/>
                          <a:pt x="0" y="1585471"/>
                        </a:cubicBezTo>
                        <a:cubicBezTo>
                          <a:pt x="-26406" y="1325919"/>
                          <a:pt x="58614" y="1271817"/>
                          <a:pt x="0" y="999064"/>
                        </a:cubicBezTo>
                        <a:cubicBezTo>
                          <a:pt x="-58614" y="726311"/>
                          <a:pt x="111185" y="46930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4" name="Graphic 357" descr="Clock">
            <a:extLst>
              <a:ext uri="{FF2B5EF4-FFF2-40B4-BE49-F238E27FC236}">
                <a16:creationId xmlns:a16="http://schemas.microsoft.com/office/drawing/2014/main" id="{83950AF3-5340-4741-B456-F9C81BDED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6799" y="1935771"/>
            <a:ext cx="1645920" cy="1645920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CB88E4EF-C231-4EDA-BA87-4EA50BD49A16}"/>
              </a:ext>
            </a:extLst>
          </p:cNvPr>
          <p:cNvSpPr txBox="1"/>
          <p:nvPr/>
        </p:nvSpPr>
        <p:spPr>
          <a:xfrm>
            <a:off x="9990888" y="3581691"/>
            <a:ext cx="175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l-SI" dirty="0">
                <a:solidFill>
                  <a:srgbClr val="002060"/>
                </a:solidFill>
                <a:latin typeface="Arial Black"/>
              </a:rPr>
              <a:t>20 MINUT</a:t>
            </a:r>
            <a:r>
              <a:rPr lang="es-ES" spc="-100" dirty="0">
                <a:solidFill>
                  <a:srgbClr val="002060"/>
                </a:solidFill>
                <a:latin typeface="Arial Black"/>
              </a:rPr>
              <a:t>O</a:t>
            </a:r>
            <a:r>
              <a:rPr lang="sl-SI" dirty="0">
                <a:solidFill>
                  <a:srgbClr val="002060"/>
                </a:solidFill>
                <a:latin typeface="Arial Black"/>
              </a:rPr>
              <a:t>S</a:t>
            </a:r>
          </a:p>
        </p:txBody>
      </p:sp>
      <p:pic>
        <p:nvPicPr>
          <p:cNvPr id="7" name="Graphic 357">
            <a:extLst>
              <a:ext uri="{FF2B5EF4-FFF2-40B4-BE49-F238E27FC236}">
                <a16:creationId xmlns:a16="http://schemas.microsoft.com/office/drawing/2014/main" id="{1279F7D3-0515-41A3-BFF0-40EA3481CF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707880" y="0"/>
            <a:ext cx="164592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7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6D08-F54F-405C-ADF9-F7F2FBC4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Actividad entre grupos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F37F6-ECBB-451E-8CA7-8876C52E0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23886" cy="4351338"/>
          </a:xfrm>
        </p:spPr>
        <p:txBody>
          <a:bodyPr>
            <a:normAutofit/>
          </a:bodyPr>
          <a:lstStyle/>
          <a:p>
            <a:r>
              <a:rPr lang="es-ES" dirty="0"/>
              <a:t>Intercambia dispositivos de sistemas </a:t>
            </a:r>
            <a:r>
              <a:rPr lang="es-ES" dirty="0" err="1"/>
              <a:t>HTAD</a:t>
            </a:r>
            <a:r>
              <a:rPr lang="es-ES" dirty="0"/>
              <a:t> / instalaciones entre grupos</a:t>
            </a:r>
          </a:p>
          <a:p>
            <a:r>
              <a:rPr lang="es-ES" dirty="0"/>
              <a:t>Cada grupo instruye al otro grupo sobre cómo conectar los dispositivos en una instalación y cómo transferir datos entre los dispositivos. </a:t>
            </a:r>
            <a:endParaRPr lang="sl-SI" dirty="0"/>
          </a:p>
          <a:p>
            <a:endParaRPr lang="de-AT" dirty="0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9C636F0B-393B-4566-AC4C-EB7E0A5EAAFF}"/>
              </a:ext>
            </a:extLst>
          </p:cNvPr>
          <p:cNvSpPr/>
          <p:nvPr/>
        </p:nvSpPr>
        <p:spPr>
          <a:xfrm>
            <a:off x="9513480" y="1935771"/>
            <a:ext cx="1996243" cy="2171878"/>
          </a:xfrm>
          <a:prstGeom prst="rect">
            <a:avLst/>
          </a:prstGeom>
          <a:solidFill>
            <a:schemeClr val="bg1"/>
          </a:solidFill>
          <a:ln w="127000" cmpd="dbl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6243"/>
                      <a:gd name="connsiteY0" fmla="*/ 0 h 2171878"/>
                      <a:gd name="connsiteX1" fmla="*/ 499061 w 1996243"/>
                      <a:gd name="connsiteY1" fmla="*/ 0 h 2171878"/>
                      <a:gd name="connsiteX2" fmla="*/ 1018084 w 1996243"/>
                      <a:gd name="connsiteY2" fmla="*/ 0 h 2171878"/>
                      <a:gd name="connsiteX3" fmla="*/ 1457257 w 1996243"/>
                      <a:gd name="connsiteY3" fmla="*/ 0 h 2171878"/>
                      <a:gd name="connsiteX4" fmla="*/ 1996243 w 1996243"/>
                      <a:gd name="connsiteY4" fmla="*/ 0 h 2171878"/>
                      <a:gd name="connsiteX5" fmla="*/ 1996243 w 1996243"/>
                      <a:gd name="connsiteY5" fmla="*/ 564688 h 2171878"/>
                      <a:gd name="connsiteX6" fmla="*/ 1996243 w 1996243"/>
                      <a:gd name="connsiteY6" fmla="*/ 1064220 h 2171878"/>
                      <a:gd name="connsiteX7" fmla="*/ 1996243 w 1996243"/>
                      <a:gd name="connsiteY7" fmla="*/ 1607190 h 2171878"/>
                      <a:gd name="connsiteX8" fmla="*/ 1996243 w 1996243"/>
                      <a:gd name="connsiteY8" fmla="*/ 2171878 h 2171878"/>
                      <a:gd name="connsiteX9" fmla="*/ 1557070 w 1996243"/>
                      <a:gd name="connsiteY9" fmla="*/ 2171878 h 2171878"/>
                      <a:gd name="connsiteX10" fmla="*/ 1038046 w 1996243"/>
                      <a:gd name="connsiteY10" fmla="*/ 2171878 h 2171878"/>
                      <a:gd name="connsiteX11" fmla="*/ 578910 w 1996243"/>
                      <a:gd name="connsiteY11" fmla="*/ 2171878 h 2171878"/>
                      <a:gd name="connsiteX12" fmla="*/ 0 w 1996243"/>
                      <a:gd name="connsiteY12" fmla="*/ 2171878 h 2171878"/>
                      <a:gd name="connsiteX13" fmla="*/ 0 w 1996243"/>
                      <a:gd name="connsiteY13" fmla="*/ 1650627 h 2171878"/>
                      <a:gd name="connsiteX14" fmla="*/ 0 w 1996243"/>
                      <a:gd name="connsiteY14" fmla="*/ 1107658 h 2171878"/>
                      <a:gd name="connsiteX15" fmla="*/ 0 w 1996243"/>
                      <a:gd name="connsiteY15" fmla="*/ 542970 h 2171878"/>
                      <a:gd name="connsiteX16" fmla="*/ 0 w 1996243"/>
                      <a:gd name="connsiteY16" fmla="*/ 0 h 2171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996243" h="2171878" fill="none" extrusionOk="0">
                        <a:moveTo>
                          <a:pt x="0" y="0"/>
                        </a:moveTo>
                        <a:cubicBezTo>
                          <a:pt x="229536" y="-36942"/>
                          <a:pt x="344347" y="534"/>
                          <a:pt x="499061" y="0"/>
                        </a:cubicBezTo>
                        <a:cubicBezTo>
                          <a:pt x="653775" y="-534"/>
                          <a:pt x="806056" y="17712"/>
                          <a:pt x="1018084" y="0"/>
                        </a:cubicBezTo>
                        <a:cubicBezTo>
                          <a:pt x="1230112" y="-17712"/>
                          <a:pt x="1278027" y="7526"/>
                          <a:pt x="1457257" y="0"/>
                        </a:cubicBezTo>
                        <a:cubicBezTo>
                          <a:pt x="1636487" y="-7526"/>
                          <a:pt x="1862759" y="51881"/>
                          <a:pt x="1996243" y="0"/>
                        </a:cubicBezTo>
                        <a:cubicBezTo>
                          <a:pt x="2001327" y="206249"/>
                          <a:pt x="1989318" y="384930"/>
                          <a:pt x="1996243" y="564688"/>
                        </a:cubicBezTo>
                        <a:cubicBezTo>
                          <a:pt x="2003168" y="744446"/>
                          <a:pt x="1996100" y="950148"/>
                          <a:pt x="1996243" y="1064220"/>
                        </a:cubicBezTo>
                        <a:cubicBezTo>
                          <a:pt x="1996386" y="1178292"/>
                          <a:pt x="1990902" y="1423205"/>
                          <a:pt x="1996243" y="1607190"/>
                        </a:cubicBezTo>
                        <a:cubicBezTo>
                          <a:pt x="2001584" y="1791175"/>
                          <a:pt x="1971514" y="2051411"/>
                          <a:pt x="1996243" y="2171878"/>
                        </a:cubicBezTo>
                        <a:cubicBezTo>
                          <a:pt x="1904119" y="2186678"/>
                          <a:pt x="1725647" y="2139808"/>
                          <a:pt x="1557070" y="2171878"/>
                        </a:cubicBezTo>
                        <a:cubicBezTo>
                          <a:pt x="1388493" y="2203948"/>
                          <a:pt x="1209158" y="2147366"/>
                          <a:pt x="1038046" y="2171878"/>
                        </a:cubicBezTo>
                        <a:cubicBezTo>
                          <a:pt x="866934" y="2196390"/>
                          <a:pt x="717350" y="2130206"/>
                          <a:pt x="578910" y="2171878"/>
                        </a:cubicBezTo>
                        <a:cubicBezTo>
                          <a:pt x="440470" y="2213550"/>
                          <a:pt x="137248" y="2120102"/>
                          <a:pt x="0" y="2171878"/>
                        </a:cubicBezTo>
                        <a:cubicBezTo>
                          <a:pt x="-21558" y="1922067"/>
                          <a:pt x="26327" y="1863632"/>
                          <a:pt x="0" y="1650627"/>
                        </a:cubicBezTo>
                        <a:cubicBezTo>
                          <a:pt x="-26327" y="1437622"/>
                          <a:pt x="6686" y="1227488"/>
                          <a:pt x="0" y="1107658"/>
                        </a:cubicBezTo>
                        <a:cubicBezTo>
                          <a:pt x="-6686" y="987828"/>
                          <a:pt x="47052" y="745294"/>
                          <a:pt x="0" y="542970"/>
                        </a:cubicBezTo>
                        <a:cubicBezTo>
                          <a:pt x="-47052" y="340646"/>
                          <a:pt x="22765" y="215579"/>
                          <a:pt x="0" y="0"/>
                        </a:cubicBezTo>
                        <a:close/>
                      </a:path>
                      <a:path w="1996243" h="2171878" stroke="0" extrusionOk="0">
                        <a:moveTo>
                          <a:pt x="0" y="0"/>
                        </a:moveTo>
                        <a:cubicBezTo>
                          <a:pt x="120862" y="-48847"/>
                          <a:pt x="324987" y="3236"/>
                          <a:pt x="479098" y="0"/>
                        </a:cubicBezTo>
                        <a:cubicBezTo>
                          <a:pt x="633209" y="-3236"/>
                          <a:pt x="749987" y="33124"/>
                          <a:pt x="918272" y="0"/>
                        </a:cubicBezTo>
                        <a:cubicBezTo>
                          <a:pt x="1086557" y="-33124"/>
                          <a:pt x="1284096" y="1703"/>
                          <a:pt x="1457257" y="0"/>
                        </a:cubicBezTo>
                        <a:cubicBezTo>
                          <a:pt x="1630419" y="-1703"/>
                          <a:pt x="1865561" y="17890"/>
                          <a:pt x="1996243" y="0"/>
                        </a:cubicBezTo>
                        <a:cubicBezTo>
                          <a:pt x="2027834" y="188155"/>
                          <a:pt x="1934007" y="370477"/>
                          <a:pt x="1996243" y="521251"/>
                        </a:cubicBezTo>
                        <a:cubicBezTo>
                          <a:pt x="2058479" y="672025"/>
                          <a:pt x="1984968" y="841734"/>
                          <a:pt x="1996243" y="1020783"/>
                        </a:cubicBezTo>
                        <a:cubicBezTo>
                          <a:pt x="2007518" y="1199832"/>
                          <a:pt x="1984010" y="1399750"/>
                          <a:pt x="1996243" y="1563752"/>
                        </a:cubicBezTo>
                        <a:cubicBezTo>
                          <a:pt x="2008476" y="1727754"/>
                          <a:pt x="1973186" y="2041042"/>
                          <a:pt x="1996243" y="2171878"/>
                        </a:cubicBezTo>
                        <a:cubicBezTo>
                          <a:pt x="1871556" y="2220849"/>
                          <a:pt x="1701929" y="2167497"/>
                          <a:pt x="1537107" y="2171878"/>
                        </a:cubicBezTo>
                        <a:cubicBezTo>
                          <a:pt x="1372285" y="2176259"/>
                          <a:pt x="1253368" y="2146409"/>
                          <a:pt x="1038046" y="2171878"/>
                        </a:cubicBezTo>
                        <a:cubicBezTo>
                          <a:pt x="822724" y="2197347"/>
                          <a:pt x="649878" y="2165629"/>
                          <a:pt x="538986" y="2171878"/>
                        </a:cubicBezTo>
                        <a:cubicBezTo>
                          <a:pt x="428094" y="2178127"/>
                          <a:pt x="194899" y="2168901"/>
                          <a:pt x="0" y="2171878"/>
                        </a:cubicBezTo>
                        <a:cubicBezTo>
                          <a:pt x="-59069" y="2023366"/>
                          <a:pt x="26406" y="1845023"/>
                          <a:pt x="0" y="1585471"/>
                        </a:cubicBezTo>
                        <a:cubicBezTo>
                          <a:pt x="-26406" y="1325919"/>
                          <a:pt x="58614" y="1271817"/>
                          <a:pt x="0" y="999064"/>
                        </a:cubicBezTo>
                        <a:cubicBezTo>
                          <a:pt x="-58614" y="726311"/>
                          <a:pt x="111185" y="46930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Graphic 357" descr="Clock">
            <a:extLst>
              <a:ext uri="{FF2B5EF4-FFF2-40B4-BE49-F238E27FC236}">
                <a16:creationId xmlns:a16="http://schemas.microsoft.com/office/drawing/2014/main" id="{1C3CA227-2894-4A6D-8EC8-C9FF64E9A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88642" y="1935771"/>
            <a:ext cx="1645920" cy="1645920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81461DBC-40F7-4FC6-AF5C-CAB5AC179C00}"/>
              </a:ext>
            </a:extLst>
          </p:cNvPr>
          <p:cNvSpPr txBox="1"/>
          <p:nvPr/>
        </p:nvSpPr>
        <p:spPr>
          <a:xfrm>
            <a:off x="9642731" y="3581691"/>
            <a:ext cx="175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2060"/>
                </a:solidFill>
                <a:latin typeface="+mj-lt"/>
              </a:rPr>
              <a:t>20 MINUT</a:t>
            </a:r>
            <a:r>
              <a:rPr lang="es-ES" spc="-100" dirty="0">
                <a:solidFill>
                  <a:srgbClr val="002060"/>
                </a:solidFill>
                <a:latin typeface="+mj-lt"/>
              </a:rPr>
              <a:t>O</a:t>
            </a:r>
            <a:r>
              <a:rPr lang="sl-SI" dirty="0">
                <a:solidFill>
                  <a:srgbClr val="002060"/>
                </a:solidFill>
                <a:latin typeface="+mj-lt"/>
              </a:rPr>
              <a:t>S</a:t>
            </a:r>
          </a:p>
        </p:txBody>
      </p:sp>
      <p:pic>
        <p:nvPicPr>
          <p:cNvPr id="7" name="Graphic 357">
            <a:extLst>
              <a:ext uri="{FF2B5EF4-FFF2-40B4-BE49-F238E27FC236}">
                <a16:creationId xmlns:a16="http://schemas.microsoft.com/office/drawing/2014/main" id="{390B25EA-8823-4CC0-A2D2-C5784F9E7E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707880" y="0"/>
            <a:ext cx="164592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6D08-F54F-405C-ADF9-F7F2FBC4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Discusión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F37F6-ECBB-451E-8CA7-8876C52E0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¿Has encontrado alguna dificultad al conectar los dispositivos en una instalación? ¿Cómo habéis abordado el problema para encontrar una solución?</a:t>
            </a:r>
            <a:endParaRPr lang="sl-SI" dirty="0"/>
          </a:p>
          <a:p>
            <a:r>
              <a:rPr lang="es-ES" dirty="0"/>
              <a:t>¿Estaban bien preparadas las instrucciones</a:t>
            </a:r>
            <a:r>
              <a:rPr lang="sl-SI" dirty="0"/>
              <a:t>?</a:t>
            </a:r>
          </a:p>
          <a:p>
            <a:pPr lvl="1"/>
            <a:r>
              <a:rPr lang="es-ES" dirty="0"/>
              <a:t>¿Eran o estaban</a:t>
            </a:r>
            <a:r>
              <a:rPr lang="sl-SI" dirty="0"/>
              <a:t>:</a:t>
            </a:r>
          </a:p>
          <a:p>
            <a:pPr lvl="2"/>
            <a:r>
              <a:rPr lang="es-ES" dirty="0"/>
              <a:t>Fáciles de seguir</a:t>
            </a:r>
            <a:r>
              <a:rPr lang="sl-SI" dirty="0"/>
              <a:t>?</a:t>
            </a:r>
          </a:p>
          <a:p>
            <a:pPr lvl="2"/>
            <a:r>
              <a:rPr lang="es-ES" dirty="0"/>
              <a:t>Bien estructuradas?</a:t>
            </a:r>
          </a:p>
          <a:p>
            <a:pPr lvl="2"/>
            <a:r>
              <a:rPr lang="es-ES" dirty="0"/>
              <a:t>Sencillas de comprender?</a:t>
            </a:r>
            <a:endParaRPr lang="sl-SI" dirty="0"/>
          </a:p>
          <a:p>
            <a:pPr lvl="1"/>
            <a:r>
              <a:rPr lang="es-ES" dirty="0"/>
              <a:t>Aportaban información relevante</a:t>
            </a:r>
            <a:r>
              <a:rPr lang="sl-SI" dirty="0"/>
              <a:t>?</a:t>
            </a:r>
          </a:p>
          <a:p>
            <a:endParaRPr lang="de-AT" dirty="0"/>
          </a:p>
        </p:txBody>
      </p:sp>
      <p:pic>
        <p:nvPicPr>
          <p:cNvPr id="4" name="Graphic 357">
            <a:extLst>
              <a:ext uri="{FF2B5EF4-FFF2-40B4-BE49-F238E27FC236}">
                <a16:creationId xmlns:a16="http://schemas.microsoft.com/office/drawing/2014/main" id="{6E4FA26A-A121-4FC7-B1B2-DAD725EC4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707880" y="0"/>
            <a:ext cx="164592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44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28059-BEC5-4CE6-B61E-6DC6847F7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5310"/>
            <a:ext cx="10515600" cy="2317513"/>
          </a:xfrm>
        </p:spPr>
        <p:txBody>
          <a:bodyPr>
            <a:normAutofit/>
          </a:bodyPr>
          <a:lstStyle/>
          <a:p>
            <a:r>
              <a:rPr lang="es-ES" dirty="0"/>
              <a:t>HTAD EN COMPARACIÓN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426016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6D08-F54F-405C-ADF9-F7F2FBC4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¿QUÉ HAY QUE CONSIDERAR AL ELEGIR UN </a:t>
            </a:r>
            <a:r>
              <a:rPr lang="es-ES" dirty="0" err="1"/>
              <a:t>HTAD</a:t>
            </a:r>
            <a:r>
              <a:rPr lang="sl-SI" dirty="0"/>
              <a:t>?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F37F6-ECBB-451E-8CA7-8876C52E0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87743" cy="4351338"/>
          </a:xfrm>
        </p:spPr>
        <p:txBody>
          <a:bodyPr>
            <a:normAutofit fontScale="85000" lnSpcReduction="20000"/>
          </a:bodyPr>
          <a:lstStyle/>
          <a:p>
            <a:r>
              <a:rPr lang="es-ES" b="1" dirty="0"/>
              <a:t>Escenario de aprendizaje</a:t>
            </a:r>
          </a:p>
          <a:p>
            <a:r>
              <a:rPr lang="es-ES" b="1" dirty="0"/>
              <a:t>Actividades de aprendizaje</a:t>
            </a:r>
          </a:p>
          <a:p>
            <a:r>
              <a:rPr lang="es-ES" b="1" dirty="0"/>
              <a:t>Accesibilidad </a:t>
            </a:r>
            <a:r>
              <a:rPr lang="es-ES" dirty="0"/>
              <a:t>del hardware / tecnología</a:t>
            </a:r>
          </a:p>
          <a:p>
            <a:r>
              <a:rPr lang="es-ES" b="1" dirty="0"/>
              <a:t>Características del </a:t>
            </a:r>
            <a:r>
              <a:rPr lang="es-ES" dirty="0" err="1"/>
              <a:t>HTAD</a:t>
            </a:r>
            <a:endParaRPr lang="es-ES" dirty="0"/>
          </a:p>
          <a:p>
            <a:r>
              <a:rPr lang="es-ES" b="1" dirty="0"/>
              <a:t>Permisos, protecciones y guía para el uso</a:t>
            </a:r>
          </a:p>
          <a:p>
            <a:r>
              <a:rPr lang="es-ES" dirty="0"/>
              <a:t>Posibles</a:t>
            </a:r>
            <a:r>
              <a:rPr lang="es-ES" b="1" dirty="0"/>
              <a:t> barreras tecnológicas</a:t>
            </a:r>
          </a:p>
          <a:p>
            <a:r>
              <a:rPr lang="es-ES" b="1" dirty="0"/>
              <a:t>Experiencia digital</a:t>
            </a:r>
          </a:p>
          <a:p>
            <a:r>
              <a:rPr lang="es-ES" b="1" dirty="0"/>
              <a:t>Virtualización del contenido </a:t>
            </a:r>
          </a:p>
          <a:p>
            <a:r>
              <a:rPr lang="es-ES" b="1" dirty="0"/>
              <a:t>Compromiso </a:t>
            </a:r>
            <a:r>
              <a:rPr lang="es-ES" dirty="0"/>
              <a:t>del alumnado y </a:t>
            </a:r>
            <a:r>
              <a:rPr lang="es-ES" b="1" dirty="0"/>
              <a:t>necesidades de participación activa </a:t>
            </a:r>
            <a:r>
              <a:rPr lang="es-ES" dirty="0"/>
              <a:t>del alumnado</a:t>
            </a:r>
          </a:p>
          <a:p>
            <a:r>
              <a:rPr lang="es-ES" b="1" dirty="0"/>
              <a:t>Soporte técnico </a:t>
            </a:r>
            <a:r>
              <a:rPr lang="es-ES" dirty="0"/>
              <a:t>y resolución de problemas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4643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6D08-F54F-405C-ADF9-F7F2FBC4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HTAD</a:t>
            </a:r>
            <a:r>
              <a:rPr lang="es-ES" dirty="0"/>
              <a:t> Y OBJETIVO ESPECÍFICO</a:t>
            </a:r>
            <a:endParaRPr lang="de-AT" dirty="0"/>
          </a:p>
        </p:txBody>
      </p:sp>
      <p:sp>
        <p:nvSpPr>
          <p:cNvPr id="7" name="Šestkotnik 6">
            <a:extLst>
              <a:ext uri="{FF2B5EF4-FFF2-40B4-BE49-F238E27FC236}">
                <a16:creationId xmlns:a16="http://schemas.microsoft.com/office/drawing/2014/main" id="{00FC4044-98BF-48B6-B4CD-92A467B33AFB}"/>
              </a:ext>
            </a:extLst>
          </p:cNvPr>
          <p:cNvSpPr/>
          <p:nvPr/>
        </p:nvSpPr>
        <p:spPr>
          <a:xfrm>
            <a:off x="190500" y="1899894"/>
            <a:ext cx="3108960" cy="2865576"/>
          </a:xfrm>
          <a:prstGeom prst="hexagon">
            <a:avLst/>
          </a:prstGeom>
          <a:solidFill>
            <a:srgbClr val="BFE38F"/>
          </a:solidFill>
          <a:ln w="190500" cmpd="tri">
            <a:solidFill>
              <a:srgbClr val="BFE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Šestkotnik 12">
            <a:extLst>
              <a:ext uri="{FF2B5EF4-FFF2-40B4-BE49-F238E27FC236}">
                <a16:creationId xmlns:a16="http://schemas.microsoft.com/office/drawing/2014/main" id="{C4E21F3D-F87A-4398-BE7F-634010F93666}"/>
              </a:ext>
            </a:extLst>
          </p:cNvPr>
          <p:cNvSpPr/>
          <p:nvPr/>
        </p:nvSpPr>
        <p:spPr>
          <a:xfrm>
            <a:off x="2956560" y="3347467"/>
            <a:ext cx="3108960" cy="2865576"/>
          </a:xfrm>
          <a:prstGeom prst="hexagon">
            <a:avLst/>
          </a:prstGeom>
          <a:solidFill>
            <a:srgbClr val="42ACE6"/>
          </a:solidFill>
          <a:ln w="190500" cmpd="tri">
            <a:solidFill>
              <a:srgbClr val="42AC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Šestkotnik 13">
            <a:extLst>
              <a:ext uri="{FF2B5EF4-FFF2-40B4-BE49-F238E27FC236}">
                <a16:creationId xmlns:a16="http://schemas.microsoft.com/office/drawing/2014/main" id="{1E239F66-9BF2-4AFD-9D06-2C321E4145D3}"/>
              </a:ext>
            </a:extLst>
          </p:cNvPr>
          <p:cNvSpPr/>
          <p:nvPr/>
        </p:nvSpPr>
        <p:spPr>
          <a:xfrm>
            <a:off x="5722620" y="1899894"/>
            <a:ext cx="3108960" cy="2865576"/>
          </a:xfrm>
          <a:prstGeom prst="hexagon">
            <a:avLst/>
          </a:prstGeom>
          <a:solidFill>
            <a:srgbClr val="57BD87"/>
          </a:solidFill>
          <a:ln w="190500" cmpd="tri">
            <a:solidFill>
              <a:srgbClr val="57BD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Šestkotnik 14">
            <a:extLst>
              <a:ext uri="{FF2B5EF4-FFF2-40B4-BE49-F238E27FC236}">
                <a16:creationId xmlns:a16="http://schemas.microsoft.com/office/drawing/2014/main" id="{35DDCA0C-1652-415B-B2F5-F4F372ADCE09}"/>
              </a:ext>
            </a:extLst>
          </p:cNvPr>
          <p:cNvSpPr/>
          <p:nvPr/>
        </p:nvSpPr>
        <p:spPr>
          <a:xfrm>
            <a:off x="8488680" y="3347467"/>
            <a:ext cx="3108960" cy="2865576"/>
          </a:xfrm>
          <a:prstGeom prst="hexagon">
            <a:avLst/>
          </a:prstGeom>
          <a:solidFill>
            <a:srgbClr val="9DCFE2"/>
          </a:solidFill>
          <a:ln w="190500" cmpd="tri">
            <a:solidFill>
              <a:srgbClr val="9DCF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DEF78594-656B-4D69-8A01-595988290C2F}"/>
              </a:ext>
            </a:extLst>
          </p:cNvPr>
          <p:cNvSpPr txBox="1"/>
          <p:nvPr/>
        </p:nvSpPr>
        <p:spPr>
          <a:xfrm>
            <a:off x="145354" y="3164650"/>
            <a:ext cx="3199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n>
                  <a:solidFill>
                    <a:srgbClr val="BFE38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Aharoni" panose="02010803020104030203" pitchFamily="2" charset="-79"/>
              </a:rPr>
              <a:t>COMUNICACIÓN</a:t>
            </a:r>
            <a:endParaRPr lang="sl-SI" sz="2400" b="1" dirty="0">
              <a:ln>
                <a:solidFill>
                  <a:srgbClr val="BFE38F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j-ea"/>
              <a:cs typeface="Aharoni" panose="02010803020104030203" pitchFamily="2" charset="-79"/>
            </a:endParaRP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012E3FB5-E3A1-4E44-8150-1682360CEAB2}"/>
              </a:ext>
            </a:extLst>
          </p:cNvPr>
          <p:cNvSpPr txBox="1"/>
          <p:nvPr/>
        </p:nvSpPr>
        <p:spPr>
          <a:xfrm>
            <a:off x="2956560" y="4550026"/>
            <a:ext cx="3108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n>
                  <a:solidFill>
                    <a:srgbClr val="BFE38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Aharoni" panose="02010803020104030203" pitchFamily="2" charset="-79"/>
              </a:rPr>
              <a:t>GESTIÓN</a:t>
            </a:r>
            <a:endParaRPr lang="sl-SI" sz="2400" b="1" dirty="0">
              <a:ln>
                <a:solidFill>
                  <a:srgbClr val="BFE38F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j-ea"/>
              <a:cs typeface="Aharoni" panose="02010803020104030203" pitchFamily="2" charset="-79"/>
            </a:endParaRP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E3E1D907-6724-4B03-A3A9-FFAF5E4281C6}"/>
              </a:ext>
            </a:extLst>
          </p:cNvPr>
          <p:cNvSpPr txBox="1"/>
          <p:nvPr/>
        </p:nvSpPr>
        <p:spPr>
          <a:xfrm>
            <a:off x="5722620" y="2933175"/>
            <a:ext cx="3108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n>
                  <a:solidFill>
                    <a:srgbClr val="BFE38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Aharoni" panose="02010803020104030203" pitchFamily="2" charset="-79"/>
              </a:rPr>
              <a:t>ELABORACIÓN DE TUTORIALES</a:t>
            </a:r>
            <a:endParaRPr lang="sl-SI" sz="2400" b="1" dirty="0">
              <a:ln>
                <a:solidFill>
                  <a:srgbClr val="BFE38F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j-ea"/>
              <a:cs typeface="Aharoni" panose="02010803020104030203" pitchFamily="2" charset="-79"/>
            </a:endParaRP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5EAA2AF0-3BE1-4698-9C64-B992833AAF74}"/>
              </a:ext>
            </a:extLst>
          </p:cNvPr>
          <p:cNvSpPr txBox="1"/>
          <p:nvPr/>
        </p:nvSpPr>
        <p:spPr>
          <a:xfrm>
            <a:off x="8488680" y="4412340"/>
            <a:ext cx="3108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n>
                  <a:solidFill>
                    <a:srgbClr val="BFE38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Aharoni" panose="02010803020104030203" pitchFamily="2" charset="-79"/>
              </a:rPr>
              <a:t>INTERACCIÓN DIGITAL</a:t>
            </a:r>
            <a:endParaRPr lang="sl-SI" sz="2400" b="1" dirty="0">
              <a:ln>
                <a:solidFill>
                  <a:srgbClr val="BFE38F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2556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28059-BEC5-4CE6-B61E-6DC6847F7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3591"/>
            <a:ext cx="10515600" cy="2317513"/>
          </a:xfrm>
        </p:spPr>
        <p:txBody>
          <a:bodyPr>
            <a:normAutofit/>
          </a:bodyPr>
          <a:lstStyle/>
          <a:p>
            <a:r>
              <a:rPr lang="es-ES" dirty="0"/>
              <a:t>TU SELECCIÓN DE HTAD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67514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6D08-F54F-405C-ADF9-F7F2FBC4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Actividad Grupal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F37F6-ECBB-451E-8CA7-8876C52E0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379941" cy="4351338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Crea una lista de los requisitos que necesita tu hardware </a:t>
            </a:r>
            <a:r>
              <a:rPr lang="es-ES" dirty="0" err="1"/>
              <a:t>TAD</a:t>
            </a:r>
            <a:r>
              <a:rPr lang="es-ES" dirty="0"/>
              <a:t> y elige </a:t>
            </a:r>
            <a:r>
              <a:rPr lang="es-ES" dirty="0" err="1"/>
              <a:t>HTAD</a:t>
            </a:r>
            <a:r>
              <a:rPr lang="es-ES" dirty="0"/>
              <a:t> para</a:t>
            </a:r>
            <a:r>
              <a:rPr lang="de-AT" dirty="0"/>
              <a:t>…</a:t>
            </a:r>
            <a:endParaRPr lang="sl-SI" dirty="0"/>
          </a:p>
          <a:p>
            <a:pPr lvl="1"/>
            <a:r>
              <a:rPr lang="es-ES" dirty="0"/>
              <a:t>Comunicación</a:t>
            </a:r>
          </a:p>
          <a:p>
            <a:pPr lvl="1"/>
            <a:r>
              <a:rPr lang="es-ES" dirty="0"/>
              <a:t>Gestión del aprendizaje (como mentor/a)</a:t>
            </a:r>
          </a:p>
          <a:p>
            <a:pPr lvl="1"/>
            <a:r>
              <a:rPr lang="es-ES" dirty="0"/>
              <a:t>Acceso a contenidos digitales de </a:t>
            </a:r>
            <a:r>
              <a:rPr lang="es-ES" dirty="0" err="1"/>
              <a:t>WBL</a:t>
            </a:r>
            <a:r>
              <a:rPr lang="es-ES" dirty="0"/>
              <a:t> (como alumno/a)</a:t>
            </a:r>
          </a:p>
          <a:p>
            <a:pPr lvl="1"/>
            <a:r>
              <a:rPr lang="es-ES" dirty="0"/>
              <a:t>Colaboración en el tema elegido</a:t>
            </a:r>
            <a:endParaRPr lang="sl-SI" dirty="0"/>
          </a:p>
          <a:p>
            <a:pPr marL="457200" lvl="1" indent="0">
              <a:buNone/>
            </a:pPr>
            <a:endParaRPr lang="sl-SI" dirty="0"/>
          </a:p>
          <a:p>
            <a:r>
              <a:rPr lang="es-ES" dirty="0"/>
              <a:t>¿Para qué necesitas el </a:t>
            </a:r>
            <a:r>
              <a:rPr lang="es-ES" dirty="0" err="1"/>
              <a:t>HTAD</a:t>
            </a:r>
            <a:r>
              <a:rPr lang="es-ES" dirty="0"/>
              <a:t> (propósito)?</a:t>
            </a:r>
          </a:p>
          <a:p>
            <a:r>
              <a:rPr lang="es-ES" dirty="0"/>
              <a:t>¿Quién lo va a utilizar? ¿Qué confianza tienen los futuros usuarios en su capacidad para usarlo?</a:t>
            </a:r>
          </a:p>
          <a:p>
            <a:r>
              <a:rPr lang="es-ES" dirty="0"/>
              <a:t>¿Qué tipos de </a:t>
            </a:r>
            <a:r>
              <a:rPr lang="es-ES" dirty="0" err="1"/>
              <a:t>HTAD</a:t>
            </a:r>
            <a:r>
              <a:rPr lang="es-ES" dirty="0"/>
              <a:t> se están ya utilizando en tu empresa/ escenario/ están siendo utilizados por tus usuarios/as?</a:t>
            </a:r>
          </a:p>
          <a:p>
            <a:r>
              <a:rPr lang="es-ES" dirty="0"/>
              <a:t>¿Qué características necesita tener el </a:t>
            </a:r>
            <a:r>
              <a:rPr lang="es-ES" dirty="0" err="1"/>
              <a:t>HTAD</a:t>
            </a:r>
            <a:r>
              <a:rPr lang="es-ES" dirty="0"/>
              <a:t>?</a:t>
            </a:r>
            <a:endParaRPr lang="sl-SI" dirty="0"/>
          </a:p>
          <a:p>
            <a:pPr lvl="1"/>
            <a:endParaRPr lang="de-AT" dirty="0"/>
          </a:p>
        </p:txBody>
      </p:sp>
      <p:pic>
        <p:nvPicPr>
          <p:cNvPr id="5" name="Graphic 357">
            <a:extLst>
              <a:ext uri="{FF2B5EF4-FFF2-40B4-BE49-F238E27FC236}">
                <a16:creationId xmlns:a16="http://schemas.microsoft.com/office/drawing/2014/main" id="{ED2BFF33-004E-4CFE-8B74-203ECB0EC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707880" y="0"/>
            <a:ext cx="1645920" cy="1645920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59B2BF70-2B32-4A11-B58B-D94B7D0D37D3}"/>
              </a:ext>
            </a:extLst>
          </p:cNvPr>
          <p:cNvSpPr/>
          <p:nvPr/>
        </p:nvSpPr>
        <p:spPr>
          <a:xfrm>
            <a:off x="9602145" y="1825625"/>
            <a:ext cx="1996243" cy="2171878"/>
          </a:xfrm>
          <a:prstGeom prst="rect">
            <a:avLst/>
          </a:prstGeom>
          <a:solidFill>
            <a:schemeClr val="bg1"/>
          </a:solidFill>
          <a:ln w="127000" cmpd="dbl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6243"/>
                      <a:gd name="connsiteY0" fmla="*/ 0 h 2171878"/>
                      <a:gd name="connsiteX1" fmla="*/ 499061 w 1996243"/>
                      <a:gd name="connsiteY1" fmla="*/ 0 h 2171878"/>
                      <a:gd name="connsiteX2" fmla="*/ 1018084 w 1996243"/>
                      <a:gd name="connsiteY2" fmla="*/ 0 h 2171878"/>
                      <a:gd name="connsiteX3" fmla="*/ 1457257 w 1996243"/>
                      <a:gd name="connsiteY3" fmla="*/ 0 h 2171878"/>
                      <a:gd name="connsiteX4" fmla="*/ 1996243 w 1996243"/>
                      <a:gd name="connsiteY4" fmla="*/ 0 h 2171878"/>
                      <a:gd name="connsiteX5" fmla="*/ 1996243 w 1996243"/>
                      <a:gd name="connsiteY5" fmla="*/ 564688 h 2171878"/>
                      <a:gd name="connsiteX6" fmla="*/ 1996243 w 1996243"/>
                      <a:gd name="connsiteY6" fmla="*/ 1064220 h 2171878"/>
                      <a:gd name="connsiteX7" fmla="*/ 1996243 w 1996243"/>
                      <a:gd name="connsiteY7" fmla="*/ 1607190 h 2171878"/>
                      <a:gd name="connsiteX8" fmla="*/ 1996243 w 1996243"/>
                      <a:gd name="connsiteY8" fmla="*/ 2171878 h 2171878"/>
                      <a:gd name="connsiteX9" fmla="*/ 1557070 w 1996243"/>
                      <a:gd name="connsiteY9" fmla="*/ 2171878 h 2171878"/>
                      <a:gd name="connsiteX10" fmla="*/ 1038046 w 1996243"/>
                      <a:gd name="connsiteY10" fmla="*/ 2171878 h 2171878"/>
                      <a:gd name="connsiteX11" fmla="*/ 578910 w 1996243"/>
                      <a:gd name="connsiteY11" fmla="*/ 2171878 h 2171878"/>
                      <a:gd name="connsiteX12" fmla="*/ 0 w 1996243"/>
                      <a:gd name="connsiteY12" fmla="*/ 2171878 h 2171878"/>
                      <a:gd name="connsiteX13" fmla="*/ 0 w 1996243"/>
                      <a:gd name="connsiteY13" fmla="*/ 1650627 h 2171878"/>
                      <a:gd name="connsiteX14" fmla="*/ 0 w 1996243"/>
                      <a:gd name="connsiteY14" fmla="*/ 1107658 h 2171878"/>
                      <a:gd name="connsiteX15" fmla="*/ 0 w 1996243"/>
                      <a:gd name="connsiteY15" fmla="*/ 542970 h 2171878"/>
                      <a:gd name="connsiteX16" fmla="*/ 0 w 1996243"/>
                      <a:gd name="connsiteY16" fmla="*/ 0 h 2171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996243" h="2171878" fill="none" extrusionOk="0">
                        <a:moveTo>
                          <a:pt x="0" y="0"/>
                        </a:moveTo>
                        <a:cubicBezTo>
                          <a:pt x="229536" y="-36942"/>
                          <a:pt x="344347" y="534"/>
                          <a:pt x="499061" y="0"/>
                        </a:cubicBezTo>
                        <a:cubicBezTo>
                          <a:pt x="653775" y="-534"/>
                          <a:pt x="806056" y="17712"/>
                          <a:pt x="1018084" y="0"/>
                        </a:cubicBezTo>
                        <a:cubicBezTo>
                          <a:pt x="1230112" y="-17712"/>
                          <a:pt x="1278027" y="7526"/>
                          <a:pt x="1457257" y="0"/>
                        </a:cubicBezTo>
                        <a:cubicBezTo>
                          <a:pt x="1636487" y="-7526"/>
                          <a:pt x="1862759" y="51881"/>
                          <a:pt x="1996243" y="0"/>
                        </a:cubicBezTo>
                        <a:cubicBezTo>
                          <a:pt x="2001327" y="206249"/>
                          <a:pt x="1989318" y="384930"/>
                          <a:pt x="1996243" y="564688"/>
                        </a:cubicBezTo>
                        <a:cubicBezTo>
                          <a:pt x="2003168" y="744446"/>
                          <a:pt x="1996100" y="950148"/>
                          <a:pt x="1996243" y="1064220"/>
                        </a:cubicBezTo>
                        <a:cubicBezTo>
                          <a:pt x="1996386" y="1178292"/>
                          <a:pt x="1990902" y="1423205"/>
                          <a:pt x="1996243" y="1607190"/>
                        </a:cubicBezTo>
                        <a:cubicBezTo>
                          <a:pt x="2001584" y="1791175"/>
                          <a:pt x="1971514" y="2051411"/>
                          <a:pt x="1996243" y="2171878"/>
                        </a:cubicBezTo>
                        <a:cubicBezTo>
                          <a:pt x="1904119" y="2186678"/>
                          <a:pt x="1725647" y="2139808"/>
                          <a:pt x="1557070" y="2171878"/>
                        </a:cubicBezTo>
                        <a:cubicBezTo>
                          <a:pt x="1388493" y="2203948"/>
                          <a:pt x="1209158" y="2147366"/>
                          <a:pt x="1038046" y="2171878"/>
                        </a:cubicBezTo>
                        <a:cubicBezTo>
                          <a:pt x="866934" y="2196390"/>
                          <a:pt x="717350" y="2130206"/>
                          <a:pt x="578910" y="2171878"/>
                        </a:cubicBezTo>
                        <a:cubicBezTo>
                          <a:pt x="440470" y="2213550"/>
                          <a:pt x="137248" y="2120102"/>
                          <a:pt x="0" y="2171878"/>
                        </a:cubicBezTo>
                        <a:cubicBezTo>
                          <a:pt x="-21558" y="1922067"/>
                          <a:pt x="26327" y="1863632"/>
                          <a:pt x="0" y="1650627"/>
                        </a:cubicBezTo>
                        <a:cubicBezTo>
                          <a:pt x="-26327" y="1437622"/>
                          <a:pt x="6686" y="1227488"/>
                          <a:pt x="0" y="1107658"/>
                        </a:cubicBezTo>
                        <a:cubicBezTo>
                          <a:pt x="-6686" y="987828"/>
                          <a:pt x="47052" y="745294"/>
                          <a:pt x="0" y="542970"/>
                        </a:cubicBezTo>
                        <a:cubicBezTo>
                          <a:pt x="-47052" y="340646"/>
                          <a:pt x="22765" y="215579"/>
                          <a:pt x="0" y="0"/>
                        </a:cubicBezTo>
                        <a:close/>
                      </a:path>
                      <a:path w="1996243" h="2171878" stroke="0" extrusionOk="0">
                        <a:moveTo>
                          <a:pt x="0" y="0"/>
                        </a:moveTo>
                        <a:cubicBezTo>
                          <a:pt x="120862" y="-48847"/>
                          <a:pt x="324987" y="3236"/>
                          <a:pt x="479098" y="0"/>
                        </a:cubicBezTo>
                        <a:cubicBezTo>
                          <a:pt x="633209" y="-3236"/>
                          <a:pt x="749987" y="33124"/>
                          <a:pt x="918272" y="0"/>
                        </a:cubicBezTo>
                        <a:cubicBezTo>
                          <a:pt x="1086557" y="-33124"/>
                          <a:pt x="1284096" y="1703"/>
                          <a:pt x="1457257" y="0"/>
                        </a:cubicBezTo>
                        <a:cubicBezTo>
                          <a:pt x="1630419" y="-1703"/>
                          <a:pt x="1865561" y="17890"/>
                          <a:pt x="1996243" y="0"/>
                        </a:cubicBezTo>
                        <a:cubicBezTo>
                          <a:pt x="2027834" y="188155"/>
                          <a:pt x="1934007" y="370477"/>
                          <a:pt x="1996243" y="521251"/>
                        </a:cubicBezTo>
                        <a:cubicBezTo>
                          <a:pt x="2058479" y="672025"/>
                          <a:pt x="1984968" y="841734"/>
                          <a:pt x="1996243" y="1020783"/>
                        </a:cubicBezTo>
                        <a:cubicBezTo>
                          <a:pt x="2007518" y="1199832"/>
                          <a:pt x="1984010" y="1399750"/>
                          <a:pt x="1996243" y="1563752"/>
                        </a:cubicBezTo>
                        <a:cubicBezTo>
                          <a:pt x="2008476" y="1727754"/>
                          <a:pt x="1973186" y="2041042"/>
                          <a:pt x="1996243" y="2171878"/>
                        </a:cubicBezTo>
                        <a:cubicBezTo>
                          <a:pt x="1871556" y="2220849"/>
                          <a:pt x="1701929" y="2167497"/>
                          <a:pt x="1537107" y="2171878"/>
                        </a:cubicBezTo>
                        <a:cubicBezTo>
                          <a:pt x="1372285" y="2176259"/>
                          <a:pt x="1253368" y="2146409"/>
                          <a:pt x="1038046" y="2171878"/>
                        </a:cubicBezTo>
                        <a:cubicBezTo>
                          <a:pt x="822724" y="2197347"/>
                          <a:pt x="649878" y="2165629"/>
                          <a:pt x="538986" y="2171878"/>
                        </a:cubicBezTo>
                        <a:cubicBezTo>
                          <a:pt x="428094" y="2178127"/>
                          <a:pt x="194899" y="2168901"/>
                          <a:pt x="0" y="2171878"/>
                        </a:cubicBezTo>
                        <a:cubicBezTo>
                          <a:pt x="-59069" y="2023366"/>
                          <a:pt x="26406" y="1845023"/>
                          <a:pt x="0" y="1585471"/>
                        </a:cubicBezTo>
                        <a:cubicBezTo>
                          <a:pt x="-26406" y="1325919"/>
                          <a:pt x="58614" y="1271817"/>
                          <a:pt x="0" y="999064"/>
                        </a:cubicBezTo>
                        <a:cubicBezTo>
                          <a:pt x="-58614" y="726311"/>
                          <a:pt x="111185" y="46930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" name="Graphic 357" descr="Clock">
            <a:extLst>
              <a:ext uri="{FF2B5EF4-FFF2-40B4-BE49-F238E27FC236}">
                <a16:creationId xmlns:a16="http://schemas.microsoft.com/office/drawing/2014/main" id="{2664D785-E2A6-4B03-8E39-7D50B20540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77307" y="1825625"/>
            <a:ext cx="1645920" cy="1645920"/>
          </a:xfrm>
          <a:prstGeom prst="rect">
            <a:avLst/>
          </a:prstGeom>
        </p:spPr>
      </p:pic>
      <p:sp>
        <p:nvSpPr>
          <p:cNvPr id="9" name="PoljeZBesedilom 5">
            <a:extLst>
              <a:ext uri="{FF2B5EF4-FFF2-40B4-BE49-F238E27FC236}">
                <a16:creationId xmlns:a16="http://schemas.microsoft.com/office/drawing/2014/main" id="{81461DBC-40F7-4FC6-AF5C-CAB5AC179C00}"/>
              </a:ext>
            </a:extLst>
          </p:cNvPr>
          <p:cNvSpPr txBox="1"/>
          <p:nvPr/>
        </p:nvSpPr>
        <p:spPr>
          <a:xfrm>
            <a:off x="9731685" y="3521818"/>
            <a:ext cx="175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+mj-lt"/>
              </a:rPr>
              <a:t>3</a:t>
            </a:r>
            <a:r>
              <a:rPr lang="sl-SI" dirty="0">
                <a:solidFill>
                  <a:srgbClr val="002060"/>
                </a:solidFill>
                <a:latin typeface="+mj-lt"/>
              </a:rPr>
              <a:t>0 MINUT</a:t>
            </a:r>
            <a:r>
              <a:rPr lang="es-ES" spc="-100" dirty="0">
                <a:solidFill>
                  <a:srgbClr val="002060"/>
                </a:solidFill>
                <a:latin typeface="+mj-lt"/>
              </a:rPr>
              <a:t>O</a:t>
            </a:r>
            <a:r>
              <a:rPr lang="sl-SI" dirty="0">
                <a:solidFill>
                  <a:srgbClr val="002060"/>
                </a:solidFill>
                <a:latin typeface="+mj-lt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51691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6D08-F54F-405C-ADF9-F7F2FBC4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Discusión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F37F6-ECBB-451E-8CA7-8876C52E0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s-ES" dirty="0"/>
              <a:t>Qué otras selecciones parecidas se han hecho, y en qué se han basado</a:t>
            </a:r>
            <a:r>
              <a:rPr lang="en-US" dirty="0"/>
              <a:t>?</a:t>
            </a:r>
          </a:p>
          <a:p>
            <a:r>
              <a:rPr lang="en-US" dirty="0"/>
              <a:t>¿</a:t>
            </a:r>
            <a:r>
              <a:rPr lang="es-ES" dirty="0"/>
              <a:t>Cuáles son las diferencias más destacables?</a:t>
            </a:r>
          </a:p>
          <a:p>
            <a:r>
              <a:rPr lang="es-ES" dirty="0"/>
              <a:t>¿Cuáles crees que son los factores más importantes que han contribuido a estas decisiones?</a:t>
            </a:r>
            <a:endParaRPr lang="de-AT" dirty="0"/>
          </a:p>
        </p:txBody>
      </p:sp>
      <p:pic>
        <p:nvPicPr>
          <p:cNvPr id="4" name="Graphic 357">
            <a:extLst>
              <a:ext uri="{FF2B5EF4-FFF2-40B4-BE49-F238E27FC236}">
                <a16:creationId xmlns:a16="http://schemas.microsoft.com/office/drawing/2014/main" id="{143E8BEF-6855-461B-A534-5A211116B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707880" y="0"/>
            <a:ext cx="164592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7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6D08-F54F-405C-ADF9-F7F2FBC48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729" y="289851"/>
            <a:ext cx="11560878" cy="1523544"/>
          </a:xfrm>
        </p:spPr>
        <p:txBody>
          <a:bodyPr/>
          <a:lstStyle/>
          <a:p>
            <a:r>
              <a:rPr lang="es-ES" dirty="0"/>
              <a:t>CAMBIOS EN EL </a:t>
            </a:r>
            <a:r>
              <a:rPr lang="es-ES" dirty="0" err="1"/>
              <a:t>WBL</a:t>
            </a:r>
            <a:r>
              <a:rPr lang="es-ES" dirty="0"/>
              <a:t> Y COVID-19</a:t>
            </a:r>
            <a:endParaRPr lang="de-AT" dirty="0"/>
          </a:p>
        </p:txBody>
      </p:sp>
      <p:sp>
        <p:nvSpPr>
          <p:cNvPr id="4" name="Elipsa 3">
            <a:extLst>
              <a:ext uri="{FF2B5EF4-FFF2-40B4-BE49-F238E27FC236}">
                <a16:creationId xmlns:a16="http://schemas.microsoft.com/office/drawing/2014/main" id="{01224F56-9B20-49DA-9EB3-1EB3D7716875}"/>
              </a:ext>
            </a:extLst>
          </p:cNvPr>
          <p:cNvSpPr/>
          <p:nvPr/>
        </p:nvSpPr>
        <p:spPr>
          <a:xfrm>
            <a:off x="3244691" y="3631630"/>
            <a:ext cx="3045253" cy="2920319"/>
          </a:xfrm>
          <a:prstGeom prst="ellipse">
            <a:avLst/>
          </a:prstGeom>
          <a:solidFill>
            <a:srgbClr val="81DDFC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2ED8A55-A2B2-4E0C-9870-6007F7397B57}"/>
              </a:ext>
            </a:extLst>
          </p:cNvPr>
          <p:cNvSpPr txBox="1"/>
          <p:nvPr/>
        </p:nvSpPr>
        <p:spPr>
          <a:xfrm>
            <a:off x="3169782" y="4569380"/>
            <a:ext cx="2977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rgbClr val="81DDFC"/>
                </a:solidFill>
                <a:latin typeface="+mj-lt"/>
              </a:rPr>
              <a:t>APRENDIZAJE REMOTO</a:t>
            </a:r>
            <a:endParaRPr lang="sl-SI" sz="3200" dirty="0"/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F64774E6-00FA-41F0-B736-E69D0A8F09F9}"/>
              </a:ext>
            </a:extLst>
          </p:cNvPr>
          <p:cNvSpPr/>
          <p:nvPr/>
        </p:nvSpPr>
        <p:spPr>
          <a:xfrm>
            <a:off x="5910341" y="3647830"/>
            <a:ext cx="3045253" cy="2920319"/>
          </a:xfrm>
          <a:prstGeom prst="ellipse">
            <a:avLst/>
          </a:prstGeom>
          <a:solidFill>
            <a:srgbClr val="BFE38F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180C8FDC-71DF-4E92-8F59-86076A3A5D2D}"/>
              </a:ext>
            </a:extLst>
          </p:cNvPr>
          <p:cNvSpPr txBox="1"/>
          <p:nvPr/>
        </p:nvSpPr>
        <p:spPr>
          <a:xfrm>
            <a:off x="6137693" y="4553180"/>
            <a:ext cx="25905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rgbClr val="BFE38F"/>
                </a:solidFill>
                <a:latin typeface="+mj-lt"/>
              </a:rPr>
              <a:t>APRENDIZAJE VIRTUAL</a:t>
            </a:r>
            <a:endParaRPr lang="sl-SI" sz="3200" dirty="0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C38E5704-314B-41FC-A89B-159521820456}"/>
              </a:ext>
            </a:extLst>
          </p:cNvPr>
          <p:cNvSpPr/>
          <p:nvPr/>
        </p:nvSpPr>
        <p:spPr>
          <a:xfrm>
            <a:off x="4573373" y="1656367"/>
            <a:ext cx="3045253" cy="2920319"/>
          </a:xfrm>
          <a:prstGeom prst="ellipse">
            <a:avLst/>
          </a:prstGeom>
          <a:solidFill>
            <a:srgbClr val="57BD87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5505BBE0-34BD-4AC1-92E8-160C7E6E9BF4}"/>
              </a:ext>
            </a:extLst>
          </p:cNvPr>
          <p:cNvSpPr txBox="1"/>
          <p:nvPr/>
        </p:nvSpPr>
        <p:spPr>
          <a:xfrm>
            <a:off x="4655667" y="2291465"/>
            <a:ext cx="28806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57BD87"/>
                </a:solidFill>
                <a:latin typeface="+mj-lt"/>
              </a:rPr>
              <a:t>APRENDIZAJE HÍBRIDO</a:t>
            </a:r>
            <a:endParaRPr lang="sl-SI" sz="3200" b="1" dirty="0">
              <a:solidFill>
                <a:srgbClr val="57BD87"/>
              </a:solidFill>
              <a:latin typeface="+mj-lt"/>
            </a:endParaRPr>
          </a:p>
        </p:txBody>
      </p:sp>
      <p:sp>
        <p:nvSpPr>
          <p:cNvPr id="9" name="PoljeZBesedilom 4">
            <a:extLst>
              <a:ext uri="{FF2B5EF4-FFF2-40B4-BE49-F238E27FC236}">
                <a16:creationId xmlns:a16="http://schemas.microsoft.com/office/drawing/2014/main" id="{84D79A5F-9656-4424-9931-F76807937D7A}"/>
              </a:ext>
            </a:extLst>
          </p:cNvPr>
          <p:cNvSpPr txBox="1"/>
          <p:nvPr/>
        </p:nvSpPr>
        <p:spPr>
          <a:xfrm>
            <a:off x="232063" y="2180025"/>
            <a:ext cx="2896572" cy="2907206"/>
          </a:xfrm>
          <a:prstGeom prst="accentBorderCallout1">
            <a:avLst>
              <a:gd name="adj1" fmla="val 19616"/>
              <a:gd name="adj2" fmla="val 103562"/>
              <a:gd name="adj3" fmla="val 60598"/>
              <a:gd name="adj4" fmla="val 130283"/>
            </a:avLst>
          </a:prstGeom>
          <a:noFill/>
          <a:ln>
            <a:solidFill>
              <a:srgbClr val="42ACE6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  <a:tabLst>
                <a:tab pos="1371600" algn="l"/>
              </a:tabLst>
            </a:pPr>
            <a:r>
              <a:rPr lang="es-ES" sz="1600" dirty="0">
                <a:ea typeface="Calibri" panose="020F0502020204030204" pitchFamily="34" charset="0"/>
                <a:cs typeface="Times New Roman" panose="02020603050405020304" pitchFamily="18" charset="0"/>
              </a:rPr>
              <a:t>“En directo” (a tiempo real) el alumno/a contacta con el formador/a </a:t>
            </a:r>
            <a:r>
              <a:rPr lang="es-E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ES" sz="1600" dirty="0">
                <a:ea typeface="Calibri" panose="020F0502020204030204" pitchFamily="34" charset="0"/>
                <a:cs typeface="Times New Roman" panose="02020603050405020304" pitchFamily="18" charset="0"/>
              </a:rPr>
              <a:t> través de la tecnología. </a:t>
            </a:r>
          </a:p>
          <a:p>
            <a:pPr algn="r">
              <a:lnSpc>
                <a:spcPct val="106000"/>
              </a:lnSpc>
              <a:spcAft>
                <a:spcPts val="800"/>
              </a:spcAft>
              <a:tabLst>
                <a:tab pos="1371600" algn="l"/>
              </a:tabLst>
            </a:pPr>
            <a:r>
              <a:rPr lang="es-ES" sz="1600" dirty="0">
                <a:cs typeface="Times New Roman" panose="02020603050405020304" pitchFamily="18" charset="0"/>
              </a:rPr>
              <a:t>Experiencia similar a la que se daría en persona, pero virtualmente</a:t>
            </a:r>
          </a:p>
          <a:p>
            <a:pPr algn="r">
              <a:lnSpc>
                <a:spcPct val="106000"/>
              </a:lnSpc>
              <a:spcAft>
                <a:spcPts val="800"/>
              </a:spcAft>
              <a:tabLst>
                <a:tab pos="1371600" algn="l"/>
              </a:tabLst>
            </a:pPr>
            <a:r>
              <a:rPr lang="es-ES" sz="1600" dirty="0">
                <a:cs typeface="Times New Roman" panose="02020603050405020304" pitchFamily="18" charset="0"/>
              </a:rPr>
              <a:t>Trabajo con una organización real e interactuando con un mentor/a real</a:t>
            </a:r>
            <a:endParaRPr lang="sl-SI" dirty="0"/>
          </a:p>
        </p:txBody>
      </p:sp>
      <p:sp>
        <p:nvSpPr>
          <p:cNvPr id="12" name="PoljeZBesedilom 10">
            <a:extLst>
              <a:ext uri="{FF2B5EF4-FFF2-40B4-BE49-F238E27FC236}">
                <a16:creationId xmlns:a16="http://schemas.microsoft.com/office/drawing/2014/main" id="{A2587E62-D244-47F7-B004-82690575CB4A}"/>
              </a:ext>
            </a:extLst>
          </p:cNvPr>
          <p:cNvSpPr txBox="1"/>
          <p:nvPr/>
        </p:nvSpPr>
        <p:spPr>
          <a:xfrm>
            <a:off x="8928285" y="4113337"/>
            <a:ext cx="3007631" cy="1397177"/>
          </a:xfrm>
          <a:prstGeom prst="accentBorderCallout1">
            <a:avLst>
              <a:gd name="adj1" fmla="val 18750"/>
              <a:gd name="adj2" fmla="val -3814"/>
              <a:gd name="adj3" fmla="val 27813"/>
              <a:gd name="adj4" fmla="val -11628"/>
            </a:avLst>
          </a:prstGeom>
          <a:noFill/>
          <a:ln>
            <a:solidFill>
              <a:srgbClr val="BFE38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  <a:tabLst>
                <a:tab pos="1371600" algn="l"/>
              </a:tabLst>
            </a:pPr>
            <a:r>
              <a:rPr lang="es-E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Generalmente simulaciones, exposición a través de la tecnología, por grabaciones, investigación online y actividades relacionadas. </a:t>
            </a:r>
            <a:endParaRPr lang="sl-SI" dirty="0"/>
          </a:p>
        </p:txBody>
      </p:sp>
      <p:sp>
        <p:nvSpPr>
          <p:cNvPr id="13" name="PoljeZBesedilom 14">
            <a:extLst>
              <a:ext uri="{FF2B5EF4-FFF2-40B4-BE49-F238E27FC236}">
                <a16:creationId xmlns:a16="http://schemas.microsoft.com/office/drawing/2014/main" id="{94F9EBDE-22A1-4A70-A686-CB4946753253}"/>
              </a:ext>
            </a:extLst>
          </p:cNvPr>
          <p:cNvSpPr txBox="1"/>
          <p:nvPr/>
        </p:nvSpPr>
        <p:spPr>
          <a:xfrm>
            <a:off x="8710996" y="1812483"/>
            <a:ext cx="3197611" cy="2021707"/>
          </a:xfrm>
          <a:prstGeom prst="accentBorderCallout1">
            <a:avLst>
              <a:gd name="adj1" fmla="val 19581"/>
              <a:gd name="adj2" fmla="val -3492"/>
              <a:gd name="adj3" fmla="val 40208"/>
              <a:gd name="adj4" fmla="val -39215"/>
            </a:avLst>
          </a:prstGeom>
          <a:noFill/>
          <a:ln>
            <a:solidFill>
              <a:srgbClr val="42AB3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  <a:tabLst>
                <a:tab pos="1371600" algn="l"/>
              </a:tabLst>
            </a:pPr>
            <a:r>
              <a:rPr lang="es-E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Combina componentes remotos, virtuales y presenciales del aprendizaje.</a:t>
            </a:r>
          </a:p>
          <a:p>
            <a:pPr>
              <a:lnSpc>
                <a:spcPct val="106000"/>
              </a:lnSpc>
              <a:spcAft>
                <a:spcPts val="800"/>
              </a:spcAft>
              <a:tabLst>
                <a:tab pos="1371600" algn="l"/>
              </a:tabLst>
            </a:pPr>
            <a:r>
              <a:rPr lang="es-ES" sz="1600" dirty="0">
                <a:cs typeface="Times New Roman" panose="02020603050405020304" pitchFamily="18" charset="0"/>
              </a:rPr>
              <a:t>Enfoque aumentado como resultado de las restricciones </a:t>
            </a:r>
            <a:r>
              <a:rPr lang="es-ES" sz="1600" dirty="0" err="1">
                <a:cs typeface="Times New Roman" panose="02020603050405020304" pitchFamily="18" charset="0"/>
              </a:rPr>
              <a:t>semi</a:t>
            </a:r>
            <a:r>
              <a:rPr lang="es-ES" sz="1600" dirty="0">
                <a:cs typeface="Times New Roman" panose="02020603050405020304" pitchFamily="18" charset="0"/>
              </a:rPr>
              <a:t>-relajadas y la vida pública reabierta.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35482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4" grpId="0" animBg="1"/>
      <p:bldP spid="9" grpId="0" animBg="1"/>
      <p:bldP spid="12" grpId="0" animBg="1"/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28059-BEC5-4CE6-B61E-6DC6847F7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1807"/>
            <a:ext cx="10515600" cy="2317513"/>
          </a:xfrm>
        </p:spPr>
        <p:txBody>
          <a:bodyPr>
            <a:normAutofit/>
          </a:bodyPr>
          <a:lstStyle/>
          <a:p>
            <a:r>
              <a:rPr lang="es-ES" dirty="0"/>
              <a:t>CONCLUSIONES Y REVISIÓN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644337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0DE2C33-757C-4A0A-A414-5ABA2320CFC8}"/>
              </a:ext>
            </a:extLst>
          </p:cNvPr>
          <p:cNvGrpSpPr/>
          <p:nvPr/>
        </p:nvGrpSpPr>
        <p:grpSpPr>
          <a:xfrm rot="377560">
            <a:off x="609395" y="1170511"/>
            <a:ext cx="3358087" cy="2955833"/>
            <a:chOff x="9296400" y="112712"/>
            <a:chExt cx="2562225" cy="2725738"/>
          </a:xfrm>
          <a:solidFill>
            <a:srgbClr val="92D050"/>
          </a:solidFill>
        </p:grpSpPr>
        <p:sp>
          <p:nvSpPr>
            <p:cNvPr id="5" name="Rectangle: Folded Corner 4">
              <a:extLst>
                <a:ext uri="{FF2B5EF4-FFF2-40B4-BE49-F238E27FC236}">
                  <a16:creationId xmlns:a16="http://schemas.microsoft.com/office/drawing/2014/main" id="{1CAF5449-47C0-4275-98AB-485F2A525A70}"/>
                </a:ext>
              </a:extLst>
            </p:cNvPr>
            <p:cNvSpPr/>
            <p:nvPr/>
          </p:nvSpPr>
          <p:spPr>
            <a:xfrm>
              <a:off x="9296400" y="112712"/>
              <a:ext cx="2562225" cy="2651125"/>
            </a:xfrm>
            <a:prstGeom prst="foldedCorner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" name="Content Placeholder 4">
              <a:extLst>
                <a:ext uri="{FF2B5EF4-FFF2-40B4-BE49-F238E27FC236}">
                  <a16:creationId xmlns:a16="http://schemas.microsoft.com/office/drawing/2014/main" id="{B8A820D8-F4D2-4C95-9B24-748D8E929312}"/>
                </a:ext>
              </a:extLst>
            </p:cNvPr>
            <p:cNvSpPr txBox="1">
              <a:spLocks/>
            </p:cNvSpPr>
            <p:nvPr/>
          </p:nvSpPr>
          <p:spPr>
            <a:xfrm>
              <a:off x="9382125" y="187325"/>
              <a:ext cx="2427260" cy="265112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 anchorCtr="0">
              <a:normAutofit lnSpcReduction="10000"/>
            </a:bodyPr>
            <a:lstStyle>
              <a:lvl1pPr marL="355600" indent="-355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42ACE6"/>
                </a:buClr>
                <a:buFont typeface="Wingdings 3" panose="05040102010807070707" pitchFamily="18" charset="2"/>
                <a:buChar char="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2800" indent="-355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81DDFF"/>
                </a:buClr>
                <a:buFont typeface="Wingdings 3" panose="05040102010807070707" pitchFamily="18" charset="2"/>
                <a:buChar char="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CFE78F"/>
                </a:buClr>
                <a:buFont typeface="Calibri" panose="020F050202020403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90D68F"/>
                </a:buClr>
                <a:buFont typeface="Calibri" panose="020F0502020204030204" pitchFamily="34" charset="0"/>
                <a:buChar char="-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90D68F"/>
                </a:buClr>
                <a:buFont typeface="Calibri" panose="020F0502020204030204" pitchFamily="34" charset="0"/>
                <a:buChar char="-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 3" panose="05040102010807070707" pitchFamily="18" charset="2"/>
                <a:buNone/>
              </a:pPr>
              <a:r>
                <a:rPr lang="es-ES" sz="3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¿Qué conclusiones sacas de la sesión de hoy?</a:t>
              </a:r>
            </a:p>
            <a:p>
              <a:pPr marL="0" indent="0" algn="ctr">
                <a:buFont typeface="Wingdings 3" panose="05040102010807070707" pitchFamily="18" charset="2"/>
                <a:buNone/>
              </a:pPr>
              <a:r>
                <a:rPr lang="es-ES" sz="3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¿Qué ha sido interesante y nuevo?</a:t>
              </a:r>
              <a:endParaRPr lang="de-AT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3">
            <a:extLst>
              <a:ext uri="{FF2B5EF4-FFF2-40B4-BE49-F238E27FC236}">
                <a16:creationId xmlns:a16="http://schemas.microsoft.com/office/drawing/2014/main" id="{C26A0B5B-2896-4FEB-A3BB-087464B16397}"/>
              </a:ext>
            </a:extLst>
          </p:cNvPr>
          <p:cNvGrpSpPr/>
          <p:nvPr/>
        </p:nvGrpSpPr>
        <p:grpSpPr>
          <a:xfrm rot="152791">
            <a:off x="8116996" y="1217657"/>
            <a:ext cx="3358087" cy="2955833"/>
            <a:chOff x="9296400" y="112712"/>
            <a:chExt cx="2562225" cy="2725738"/>
          </a:xfrm>
          <a:solidFill>
            <a:srgbClr val="92D050"/>
          </a:solidFill>
        </p:grpSpPr>
        <p:sp>
          <p:nvSpPr>
            <p:cNvPr id="10" name="Rectangle: Folded Corner 4">
              <a:extLst>
                <a:ext uri="{FF2B5EF4-FFF2-40B4-BE49-F238E27FC236}">
                  <a16:creationId xmlns:a16="http://schemas.microsoft.com/office/drawing/2014/main" id="{852E2230-8E86-45F3-A143-D69701D37E8A}"/>
                </a:ext>
              </a:extLst>
            </p:cNvPr>
            <p:cNvSpPr/>
            <p:nvPr/>
          </p:nvSpPr>
          <p:spPr>
            <a:xfrm>
              <a:off x="9296400" y="112712"/>
              <a:ext cx="2562225" cy="2651125"/>
            </a:xfrm>
            <a:prstGeom prst="foldedCorner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Content Placeholder 4">
              <a:extLst>
                <a:ext uri="{FF2B5EF4-FFF2-40B4-BE49-F238E27FC236}">
                  <a16:creationId xmlns:a16="http://schemas.microsoft.com/office/drawing/2014/main" id="{21343BC6-34C2-47C0-A199-F0FEACF61773}"/>
                </a:ext>
              </a:extLst>
            </p:cNvPr>
            <p:cNvSpPr txBox="1">
              <a:spLocks/>
            </p:cNvSpPr>
            <p:nvPr/>
          </p:nvSpPr>
          <p:spPr>
            <a:xfrm>
              <a:off x="9382125" y="187325"/>
              <a:ext cx="2427260" cy="265112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 anchorCtr="0">
              <a:normAutofit/>
            </a:bodyPr>
            <a:lstStyle>
              <a:lvl1pPr marL="355600" indent="-355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42ACE6"/>
                </a:buClr>
                <a:buFont typeface="Wingdings 3" panose="05040102010807070707" pitchFamily="18" charset="2"/>
                <a:buChar char="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2800" indent="-355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81DDFF"/>
                </a:buClr>
                <a:buFont typeface="Wingdings 3" panose="05040102010807070707" pitchFamily="18" charset="2"/>
                <a:buChar char="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CFE78F"/>
                </a:buClr>
                <a:buFont typeface="Calibri" panose="020F050202020403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90D68F"/>
                </a:buClr>
                <a:buFont typeface="Calibri" panose="020F0502020204030204" pitchFamily="34" charset="0"/>
                <a:buChar char="-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90D68F"/>
                </a:buClr>
                <a:buFont typeface="Calibri" panose="020F0502020204030204" pitchFamily="34" charset="0"/>
                <a:buChar char="-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 3" panose="05040102010807070707" pitchFamily="18" charset="2"/>
                <a:buNone/>
              </a:pPr>
              <a:r>
                <a:rPr lang="es-ES" sz="3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¿Qué hardware </a:t>
              </a:r>
              <a:r>
                <a:rPr lang="es-ES" sz="3000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TAD</a:t>
              </a:r>
              <a:r>
                <a:rPr lang="es-ES" sz="3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no es en absoluto adecuado para tu contexto?</a:t>
              </a:r>
            </a:p>
            <a:p>
              <a:pPr marL="0" indent="0" algn="ctr">
                <a:buFont typeface="Wingdings 3" panose="05040102010807070707" pitchFamily="18" charset="2"/>
                <a:buNone/>
              </a:pPr>
              <a:r>
                <a:rPr lang="es-ES" sz="3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¿Por qué?</a:t>
              </a:r>
              <a:endParaRPr lang="de-AT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3">
            <a:extLst>
              <a:ext uri="{FF2B5EF4-FFF2-40B4-BE49-F238E27FC236}">
                <a16:creationId xmlns:a16="http://schemas.microsoft.com/office/drawing/2014/main" id="{83EDE54F-52E1-439A-9673-DCAC0895A496}"/>
              </a:ext>
            </a:extLst>
          </p:cNvPr>
          <p:cNvGrpSpPr/>
          <p:nvPr/>
        </p:nvGrpSpPr>
        <p:grpSpPr>
          <a:xfrm rot="20912945">
            <a:off x="4416957" y="2652978"/>
            <a:ext cx="3358087" cy="2955833"/>
            <a:chOff x="9177200" y="-144695"/>
            <a:chExt cx="2562225" cy="2725738"/>
          </a:xfrm>
          <a:solidFill>
            <a:srgbClr val="92D050"/>
          </a:solidFill>
        </p:grpSpPr>
        <p:sp>
          <p:nvSpPr>
            <p:cNvPr id="13" name="Rectangle: Folded Corner 4">
              <a:extLst>
                <a:ext uri="{FF2B5EF4-FFF2-40B4-BE49-F238E27FC236}">
                  <a16:creationId xmlns:a16="http://schemas.microsoft.com/office/drawing/2014/main" id="{CB3827E8-DDD4-4936-AEC6-3DAAD6535884}"/>
                </a:ext>
              </a:extLst>
            </p:cNvPr>
            <p:cNvSpPr/>
            <p:nvPr/>
          </p:nvSpPr>
          <p:spPr>
            <a:xfrm>
              <a:off x="9177200" y="-144695"/>
              <a:ext cx="2562225" cy="2651125"/>
            </a:xfrm>
            <a:prstGeom prst="foldedCorner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" name="Content Placeholder 4">
              <a:extLst>
                <a:ext uri="{FF2B5EF4-FFF2-40B4-BE49-F238E27FC236}">
                  <a16:creationId xmlns:a16="http://schemas.microsoft.com/office/drawing/2014/main" id="{02686003-FEB3-4D80-91D1-FEB9D4BFCB37}"/>
                </a:ext>
              </a:extLst>
            </p:cNvPr>
            <p:cNvSpPr txBox="1">
              <a:spLocks/>
            </p:cNvSpPr>
            <p:nvPr/>
          </p:nvSpPr>
          <p:spPr>
            <a:xfrm>
              <a:off x="9262924" y="-70082"/>
              <a:ext cx="2427260" cy="265112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 anchorCtr="0">
              <a:normAutofit lnSpcReduction="10000"/>
            </a:bodyPr>
            <a:lstStyle>
              <a:lvl1pPr marL="355600" indent="-355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42ACE6"/>
                </a:buClr>
                <a:buFont typeface="Wingdings 3" panose="05040102010807070707" pitchFamily="18" charset="2"/>
                <a:buChar char="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2800" indent="-355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81DDFF"/>
                </a:buClr>
                <a:buFont typeface="Wingdings 3" panose="05040102010807070707" pitchFamily="18" charset="2"/>
                <a:buChar char="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CFE78F"/>
                </a:buClr>
                <a:buFont typeface="Calibri" panose="020F050202020403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90D68F"/>
                </a:buClr>
                <a:buFont typeface="Calibri" panose="020F0502020204030204" pitchFamily="34" charset="0"/>
                <a:buChar char="-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90D68F"/>
                </a:buClr>
                <a:buFont typeface="Calibri" panose="020F0502020204030204" pitchFamily="34" charset="0"/>
                <a:buChar char="-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 3" panose="05040102010807070707" pitchFamily="18" charset="2"/>
                <a:buNone/>
              </a:pPr>
              <a:r>
                <a:rPr lang="es-ES" sz="3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¿Qué hardware </a:t>
              </a:r>
              <a:r>
                <a:rPr lang="es-ES" sz="3000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TAD</a:t>
              </a:r>
              <a:r>
                <a:rPr lang="es-ES" sz="3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es el más adecuado para ti?</a:t>
              </a:r>
            </a:p>
            <a:p>
              <a:pPr marL="0" indent="0" algn="ctr">
                <a:buFont typeface="Wingdings 3" panose="05040102010807070707" pitchFamily="18" charset="2"/>
                <a:buNone/>
              </a:pPr>
              <a:r>
                <a:rPr lang="es-ES" sz="3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¿Cuál te gustaría utilizar en el futuro?</a:t>
              </a:r>
              <a:endParaRPr lang="de-AT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417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DF2B4-85DA-4152-B311-1F14CBA5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REVISIÓN DE LA FASE DE AAD</a:t>
            </a:r>
            <a:endParaRPr lang="de-AT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9538A-7D2E-4203-8ABF-808DFDB83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¿Cómo puedes llevar a la práctica todo lo que has aprendido?</a:t>
            </a:r>
          </a:p>
        </p:txBody>
      </p:sp>
    </p:spTree>
    <p:extLst>
      <p:ext uri="{BB962C8B-B14F-4D97-AF65-F5344CB8AC3E}">
        <p14:creationId xmlns:p14="http://schemas.microsoft.com/office/powerpoint/2010/main" val="10005417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DD373-3386-408A-B2A6-9756AE6A6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5400" dirty="0"/>
              <a:t>APRENDIZAJE AUTO-DIRIGIDO</a:t>
            </a:r>
            <a:endParaRPr lang="de-AT" sz="5400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30356-0D28-4608-9F59-5914E1879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14855" cy="4351338"/>
          </a:xfrm>
        </p:spPr>
        <p:txBody>
          <a:bodyPr>
            <a:normAutofit fontScale="92500" lnSpcReduction="10000"/>
          </a:bodyPr>
          <a:lstStyle/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Utiliza la fase de aprendizaje auto-dirigido para: 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reflexionar sobre los temas que hemos tratado 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elegir el mejor hardware </a:t>
            </a:r>
            <a:r>
              <a:rPr lang="es-ES" sz="2800" dirty="0" err="1">
                <a:latin typeface="Arial" panose="020B0604020202020204" pitchFamily="34" charset="0"/>
                <a:cs typeface="Arial" panose="020B0604020202020204" pitchFamily="34" charset="0"/>
              </a:rPr>
              <a:t>TAD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que tengas a tu disposición para digitalizar tus contenidos </a:t>
            </a:r>
            <a:r>
              <a:rPr lang="es-ES" sz="2800" dirty="0" err="1">
                <a:latin typeface="Arial" panose="020B0604020202020204" pitchFamily="34" charset="0"/>
                <a:cs typeface="Arial" panose="020B0604020202020204" pitchFamily="34" charset="0"/>
              </a:rPr>
              <a:t>WBL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Puedes encontrar todos los materiales de este curso </a:t>
            </a:r>
            <a:r>
              <a:rPr lang="de-A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aquí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9F46AD1-C7DF-4346-B819-01FE13EC37DC}"/>
              </a:ext>
            </a:extLst>
          </p:cNvPr>
          <p:cNvGrpSpPr/>
          <p:nvPr/>
        </p:nvGrpSpPr>
        <p:grpSpPr>
          <a:xfrm rot="377560">
            <a:off x="9173426" y="2638425"/>
            <a:ext cx="2562225" cy="2725738"/>
            <a:chOff x="9296400" y="112712"/>
            <a:chExt cx="2562225" cy="2725738"/>
          </a:xfrm>
        </p:grpSpPr>
        <p:sp>
          <p:nvSpPr>
            <p:cNvPr id="5" name="Rectangle: Folded Corner 4">
              <a:extLst>
                <a:ext uri="{FF2B5EF4-FFF2-40B4-BE49-F238E27FC236}">
                  <a16:creationId xmlns:a16="http://schemas.microsoft.com/office/drawing/2014/main" id="{351296FE-D802-48BD-8939-303D6845AFDA}"/>
                </a:ext>
              </a:extLst>
            </p:cNvPr>
            <p:cNvSpPr/>
            <p:nvPr/>
          </p:nvSpPr>
          <p:spPr>
            <a:xfrm>
              <a:off x="9296400" y="112712"/>
              <a:ext cx="2562225" cy="2651125"/>
            </a:xfrm>
            <a:prstGeom prst="foldedCorner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" name="Content Placeholder 4">
              <a:extLst>
                <a:ext uri="{FF2B5EF4-FFF2-40B4-BE49-F238E27FC236}">
                  <a16:creationId xmlns:a16="http://schemas.microsoft.com/office/drawing/2014/main" id="{7A425DCC-3AEE-4C67-977F-17568AE1B840}"/>
                </a:ext>
              </a:extLst>
            </p:cNvPr>
            <p:cNvSpPr txBox="1">
              <a:spLocks/>
            </p:cNvSpPr>
            <p:nvPr/>
          </p:nvSpPr>
          <p:spPr>
            <a:xfrm>
              <a:off x="9382125" y="187325"/>
              <a:ext cx="2427260" cy="2651125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rmAutofit/>
            </a:bodyPr>
            <a:lstStyle>
              <a:lvl1pPr marL="355600" indent="-355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42ACE6"/>
                </a:buClr>
                <a:buFont typeface="Wingdings 3" panose="05040102010807070707" pitchFamily="18" charset="2"/>
                <a:buChar char="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2800" indent="-355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81DDFF"/>
                </a:buClr>
                <a:buFont typeface="Wingdings 3" panose="05040102010807070707" pitchFamily="18" charset="2"/>
                <a:buChar char="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CFE78F"/>
                </a:buClr>
                <a:buFont typeface="Calibri" panose="020F050202020403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90D68F"/>
                </a:buClr>
                <a:buFont typeface="Calibri" panose="020F0502020204030204" pitchFamily="34" charset="0"/>
                <a:buChar char="-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90D68F"/>
                </a:buClr>
                <a:buFont typeface="Calibri" panose="020F0502020204030204" pitchFamily="34" charset="0"/>
                <a:buChar char="-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 3" panose="05040102010807070707" pitchFamily="18" charset="2"/>
                <a:buNone/>
              </a:pPr>
              <a:r>
                <a:rPr lang="de-AT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¡Ponte en contacto si tienes más preguntas</a:t>
              </a:r>
              <a:r>
                <a:rPr lang="de-AT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de-AT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200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DD373-3386-408A-B2A6-9756AE6A6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5400" dirty="0"/>
              <a:t>APRENDIZAJE AUTO-DIRIGIDO</a:t>
            </a:r>
            <a:endParaRPr lang="de-AT" sz="5400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30356-0D28-4608-9F59-5914E1879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54786" cy="4351338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Posibles ideas para la reflexión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2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Cómo se utilizan los distintos tipos de hardware en distintos escenarios de aprendizaje y qué hardware elegir al aplicar los contenidos de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WBL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en entornos virtuales</a:t>
            </a:r>
          </a:p>
          <a:p>
            <a:pPr lvl="2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Qué tipo de alternativas y oportunidades ofrece el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HTAD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en el proceso de virtualización del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WBL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en comparación con el aprendizaje presencial</a:t>
            </a:r>
          </a:p>
          <a:p>
            <a:pPr lvl="2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Qué sistemas de hardware son adecuados para el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WBL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en tu entorno laboral específico, teniendo en cuenta las funciones y propósitos específicos</a:t>
            </a:r>
          </a:p>
          <a:p>
            <a:pPr lvl="2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Cómo te sientes de cómodo/a y qué confianza tienes en tu manejo de distintos dispositivos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HTAD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y qué tipo de apoyo puedes necesitar</a:t>
            </a:r>
          </a:p>
          <a:p>
            <a:pPr lvl="2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Qué posibles problemas pueden surgir con el uso de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HTAD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y cómo te preparas tú mismo/a y a tu alumnado para resolverlos. 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3000" dirty="0">
                <a:latin typeface="Arial" panose="020B0604020202020204" pitchFamily="34" charset="0"/>
                <a:cs typeface="Arial" panose="020B0604020202020204" pitchFamily="34" charset="0"/>
              </a:rPr>
              <a:t>Encontrarás </a:t>
            </a:r>
            <a:r>
              <a:rPr lang="de-AT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aquí</a:t>
            </a:r>
            <a:r>
              <a:rPr lang="de-AT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000" dirty="0">
                <a:latin typeface="Arial" panose="020B0604020202020204" pitchFamily="34" charset="0"/>
                <a:cs typeface="Arial" panose="020B0604020202020204" pitchFamily="34" charset="0"/>
              </a:rPr>
              <a:t>todo el material de este curso. 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9F46AD1-C7DF-4346-B819-01FE13EC37DC}"/>
              </a:ext>
            </a:extLst>
          </p:cNvPr>
          <p:cNvGrpSpPr/>
          <p:nvPr/>
        </p:nvGrpSpPr>
        <p:grpSpPr>
          <a:xfrm rot="377560">
            <a:off x="9173426" y="2638425"/>
            <a:ext cx="2562225" cy="2725738"/>
            <a:chOff x="9296400" y="112712"/>
            <a:chExt cx="2562225" cy="2725738"/>
          </a:xfrm>
        </p:grpSpPr>
        <p:sp>
          <p:nvSpPr>
            <p:cNvPr id="5" name="Rectangle: Folded Corner 4">
              <a:extLst>
                <a:ext uri="{FF2B5EF4-FFF2-40B4-BE49-F238E27FC236}">
                  <a16:creationId xmlns:a16="http://schemas.microsoft.com/office/drawing/2014/main" id="{351296FE-D802-48BD-8939-303D6845AFDA}"/>
                </a:ext>
              </a:extLst>
            </p:cNvPr>
            <p:cNvSpPr/>
            <p:nvPr/>
          </p:nvSpPr>
          <p:spPr>
            <a:xfrm>
              <a:off x="9296400" y="112712"/>
              <a:ext cx="2562225" cy="2651125"/>
            </a:xfrm>
            <a:prstGeom prst="foldedCorner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" name="Content Placeholder 4">
              <a:extLst>
                <a:ext uri="{FF2B5EF4-FFF2-40B4-BE49-F238E27FC236}">
                  <a16:creationId xmlns:a16="http://schemas.microsoft.com/office/drawing/2014/main" id="{7A425DCC-3AEE-4C67-977F-17568AE1B840}"/>
                </a:ext>
              </a:extLst>
            </p:cNvPr>
            <p:cNvSpPr txBox="1">
              <a:spLocks/>
            </p:cNvSpPr>
            <p:nvPr/>
          </p:nvSpPr>
          <p:spPr>
            <a:xfrm>
              <a:off x="9382125" y="187325"/>
              <a:ext cx="2427260" cy="2651125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rmAutofit/>
            </a:bodyPr>
            <a:lstStyle>
              <a:lvl1pPr marL="355600" indent="-355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42ACE6"/>
                </a:buClr>
                <a:buFont typeface="Wingdings 3" panose="05040102010807070707" pitchFamily="18" charset="2"/>
                <a:buChar char="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2800" indent="-355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81DDFF"/>
                </a:buClr>
                <a:buFont typeface="Wingdings 3" panose="05040102010807070707" pitchFamily="18" charset="2"/>
                <a:buChar char="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CFE78F"/>
                </a:buClr>
                <a:buFont typeface="Calibri" panose="020F050202020403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90D68F"/>
                </a:buClr>
                <a:buFont typeface="Calibri" panose="020F0502020204030204" pitchFamily="34" charset="0"/>
                <a:buChar char="-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90D68F"/>
                </a:buClr>
                <a:buFont typeface="Calibri" panose="020F0502020204030204" pitchFamily="34" charset="0"/>
                <a:buChar char="-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de-AT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¡Ponte en contacto si tienes más preguntas!</a:t>
              </a:r>
              <a:endParaRPr lang="de-AT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683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DF2B4-85DA-4152-B311-1F14CBA5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MUCHAS GRACIAS</a:t>
            </a:r>
            <a:endParaRPr lang="de-AT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9538A-7D2E-4203-8ABF-808DFDB83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Más información en 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www.wbl-goes-virtual.eu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1091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6D08-F54F-405C-ADF9-F7F2FBC4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COMPARACIÓN ENTRE LOS ESCENARIOS DE </a:t>
            </a:r>
            <a:r>
              <a:rPr lang="es-ES" dirty="0" err="1"/>
              <a:t>WBL</a:t>
            </a:r>
            <a:endParaRPr lang="de-AT" dirty="0"/>
          </a:p>
        </p:txBody>
      </p:sp>
      <p:sp>
        <p:nvSpPr>
          <p:cNvPr id="4" name="Oblaček govora: elipsa 3">
            <a:extLst>
              <a:ext uri="{FF2B5EF4-FFF2-40B4-BE49-F238E27FC236}">
                <a16:creationId xmlns:a16="http://schemas.microsoft.com/office/drawing/2014/main" id="{01224F56-9B20-49DA-9EB3-1EB3D7716875}"/>
              </a:ext>
            </a:extLst>
          </p:cNvPr>
          <p:cNvSpPr/>
          <p:nvPr/>
        </p:nvSpPr>
        <p:spPr>
          <a:xfrm>
            <a:off x="764386" y="1851495"/>
            <a:ext cx="5110425" cy="3567163"/>
          </a:xfrm>
          <a:prstGeom prst="wedgeEllipseCallout">
            <a:avLst>
              <a:gd name="adj1" fmla="val 40328"/>
              <a:gd name="adj2" fmla="val 71650"/>
            </a:avLst>
          </a:prstGeom>
          <a:solidFill>
            <a:srgbClr val="81DDFC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2ED8A55-A2B2-4E0C-9870-6007F7397B57}"/>
              </a:ext>
            </a:extLst>
          </p:cNvPr>
          <p:cNvSpPr txBox="1"/>
          <p:nvPr/>
        </p:nvSpPr>
        <p:spPr>
          <a:xfrm>
            <a:off x="957658" y="2973354"/>
            <a:ext cx="45495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81DDFC"/>
                </a:solidFill>
                <a:latin typeface="+mj-lt"/>
              </a:rPr>
              <a:t>APRENDIZAJE PRESENCIAL</a:t>
            </a:r>
            <a:endParaRPr lang="sl-SI" sz="4000" dirty="0"/>
          </a:p>
        </p:txBody>
      </p:sp>
      <p:sp>
        <p:nvSpPr>
          <p:cNvPr id="10" name="Oblaček govora: pravokotnik z zaobljenimi vogali 9">
            <a:extLst>
              <a:ext uri="{FF2B5EF4-FFF2-40B4-BE49-F238E27FC236}">
                <a16:creationId xmlns:a16="http://schemas.microsoft.com/office/drawing/2014/main" id="{F64774E6-00FA-41F0-B736-E69D0A8F09F9}"/>
              </a:ext>
            </a:extLst>
          </p:cNvPr>
          <p:cNvSpPr/>
          <p:nvPr/>
        </p:nvSpPr>
        <p:spPr>
          <a:xfrm>
            <a:off x="6317190" y="1851494"/>
            <a:ext cx="5036610" cy="3567163"/>
          </a:xfrm>
          <a:prstGeom prst="wedgeRoundRectCallout">
            <a:avLst>
              <a:gd name="adj1" fmla="val -40681"/>
              <a:gd name="adj2" fmla="val 72898"/>
              <a:gd name="adj3" fmla="val 16667"/>
            </a:avLst>
          </a:prstGeom>
          <a:solidFill>
            <a:srgbClr val="BFE38F">
              <a:alpha val="30000"/>
            </a:srgbClr>
          </a:solidFill>
          <a:ln w="38100">
            <a:solidFill>
              <a:srgbClr val="BFE38F"/>
            </a:solidFill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180C8FDC-71DF-4E92-8F59-86076A3A5D2D}"/>
              </a:ext>
            </a:extLst>
          </p:cNvPr>
          <p:cNvSpPr txBox="1"/>
          <p:nvPr/>
        </p:nvSpPr>
        <p:spPr>
          <a:xfrm>
            <a:off x="6436647" y="2973355"/>
            <a:ext cx="4797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BFE38F"/>
                </a:solidFill>
                <a:latin typeface="+mj-lt"/>
              </a:rPr>
              <a:t>ESCENARIOS VIRTUALES</a:t>
            </a:r>
            <a:endParaRPr lang="sl-SI" sz="4000" dirty="0">
              <a:solidFill>
                <a:srgbClr val="BFE38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786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6D08-F54F-405C-ADF9-F7F2FBC4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CAMBIOS Y TENDENCIAS RECIENTES EN EL </a:t>
            </a:r>
            <a:r>
              <a:rPr lang="es-ES" dirty="0" err="1"/>
              <a:t>WBL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F37F6-ECBB-451E-8CA7-8876C52E0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sz="2600" dirty="0"/>
              <a:t>¿</a:t>
            </a:r>
            <a:r>
              <a:rPr lang="es-ES" sz="2400" dirty="0"/>
              <a:t>Cuál ha sido tu experiencia en la tendencia a la digitalización en tu entorno laboral?</a:t>
            </a:r>
          </a:p>
          <a:p>
            <a:r>
              <a:rPr lang="es-ES" sz="2400" dirty="0"/>
              <a:t>¿Qué tipo de ajustes ha traído la </a:t>
            </a:r>
            <a:r>
              <a:rPr lang="es-ES" sz="2400" dirty="0" err="1"/>
              <a:t>COVID</a:t>
            </a:r>
            <a:r>
              <a:rPr lang="es-ES" sz="2400" dirty="0"/>
              <a:t> a tu entorno de trabajo en términos de </a:t>
            </a:r>
            <a:r>
              <a:rPr lang="es-ES" sz="2400" dirty="0" err="1"/>
              <a:t>WBL</a:t>
            </a:r>
            <a:r>
              <a:rPr lang="es-ES" sz="2400" dirty="0"/>
              <a:t>?</a:t>
            </a:r>
            <a:endParaRPr lang="sl-SI" sz="2400" dirty="0"/>
          </a:p>
          <a:p>
            <a:endParaRPr lang="sl-SI" dirty="0"/>
          </a:p>
          <a:p>
            <a:r>
              <a:rPr lang="sl-SI" sz="2600" dirty="0"/>
              <a:t>„</a:t>
            </a:r>
            <a:r>
              <a:rPr lang="es-ES" sz="2400" dirty="0"/>
              <a:t>¿Cómo será a la educación superior en cinco años </a:t>
            </a:r>
          </a:p>
          <a:p>
            <a:pPr marL="457200" lvl="1" indent="0">
              <a:buNone/>
            </a:pPr>
            <a:r>
              <a:rPr lang="es-ES" dirty="0"/>
              <a:t>– principalmente presencial, principalmente online</a:t>
            </a:r>
          </a:p>
          <a:p>
            <a:pPr marL="457200" lvl="1" indent="0">
              <a:buNone/>
            </a:pPr>
            <a:r>
              <a:rPr lang="es-ES" dirty="0"/>
              <a:t>o híbrida?</a:t>
            </a:r>
            <a:r>
              <a:rPr lang="sl-SI" dirty="0"/>
              <a:t>“</a:t>
            </a:r>
          </a:p>
          <a:p>
            <a:pPr marL="0" indent="0">
              <a:buNone/>
            </a:pPr>
            <a:r>
              <a:rPr lang="de-AT" sz="1800" dirty="0"/>
              <a:t>	</a:t>
            </a:r>
            <a:r>
              <a:rPr lang="es-ES" sz="1800" dirty="0"/>
              <a:t>Estudio global del Foro económico mundial </a:t>
            </a:r>
            <a:r>
              <a:rPr lang="sl-SI" sz="1800" dirty="0"/>
              <a:t>(Ipsos)</a:t>
            </a:r>
          </a:p>
          <a:p>
            <a:pPr marL="0" indent="0">
              <a:buNone/>
            </a:pPr>
            <a:endParaRPr lang="sl-SI" dirty="0">
              <a:highlight>
                <a:srgbClr val="FFFF00"/>
              </a:highlight>
            </a:endParaRPr>
          </a:p>
          <a:p>
            <a:r>
              <a:rPr lang="es-ES" sz="2400" dirty="0"/>
              <a:t>¿es el e-</a:t>
            </a:r>
            <a:r>
              <a:rPr lang="es-ES" sz="2400" dirty="0" err="1"/>
              <a:t>learning</a:t>
            </a:r>
            <a:r>
              <a:rPr lang="es-ES" sz="2400" dirty="0"/>
              <a:t> el futuro de la educación</a:t>
            </a:r>
            <a:r>
              <a:rPr lang="sl-SI" sz="2400" dirty="0"/>
              <a:t>?</a:t>
            </a:r>
          </a:p>
          <a:p>
            <a:pPr marL="0" indent="0">
              <a:buNone/>
            </a:pPr>
            <a:r>
              <a:rPr lang="sl-SI" sz="2400" dirty="0"/>
              <a:t>	</a:t>
            </a:r>
            <a:r>
              <a:rPr lang="es-ES" sz="2400" dirty="0"/>
              <a:t>¿si es así, puede mejorar</a:t>
            </a:r>
            <a:r>
              <a:rPr lang="sl-SI" sz="2400" dirty="0"/>
              <a:t>?</a:t>
            </a:r>
            <a:endParaRPr lang="de-AT" sz="2400" dirty="0"/>
          </a:p>
        </p:txBody>
      </p:sp>
      <p:graphicFrame>
        <p:nvGraphicFramePr>
          <p:cNvPr id="6" name="Grafikon 5">
            <a:extLst>
              <a:ext uri="{FF2B5EF4-FFF2-40B4-BE49-F238E27FC236}">
                <a16:creationId xmlns:a16="http://schemas.microsoft.com/office/drawing/2014/main" id="{79058116-E1BD-4D07-8F95-F8EBF22AD3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0149715"/>
              </p:ext>
            </p:extLst>
          </p:nvPr>
        </p:nvGraphicFramePr>
        <p:xfrm>
          <a:off x="7595755" y="2826327"/>
          <a:ext cx="5691909" cy="3741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712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6D08-F54F-405C-ADF9-F7F2FBC4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SISTEMA DE INFORMACIÓN</a:t>
            </a:r>
            <a:endParaRPr lang="de-AT" dirty="0"/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A754D1CC-FA5F-433A-89B9-8C87ACC42DD8}"/>
              </a:ext>
            </a:extLst>
          </p:cNvPr>
          <p:cNvSpPr/>
          <p:nvPr/>
        </p:nvSpPr>
        <p:spPr>
          <a:xfrm>
            <a:off x="8044069" y="3334429"/>
            <a:ext cx="2180492" cy="740603"/>
          </a:xfrm>
          <a:prstGeom prst="rect">
            <a:avLst/>
          </a:prstGeom>
          <a:ln w="31750">
            <a:solidFill>
              <a:srgbClr val="42ACE6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180492"/>
                      <a:gd name="connsiteY0" fmla="*/ 0 h 740603"/>
                      <a:gd name="connsiteX1" fmla="*/ 2180492 w 2180492"/>
                      <a:gd name="connsiteY1" fmla="*/ 0 h 740603"/>
                      <a:gd name="connsiteX2" fmla="*/ 2180492 w 2180492"/>
                      <a:gd name="connsiteY2" fmla="*/ 740603 h 740603"/>
                      <a:gd name="connsiteX3" fmla="*/ 0 w 2180492"/>
                      <a:gd name="connsiteY3" fmla="*/ 740603 h 740603"/>
                      <a:gd name="connsiteX4" fmla="*/ 0 w 2180492"/>
                      <a:gd name="connsiteY4" fmla="*/ 0 h 7406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0492" h="740603" fill="none" extrusionOk="0">
                        <a:moveTo>
                          <a:pt x="0" y="0"/>
                        </a:moveTo>
                        <a:cubicBezTo>
                          <a:pt x="698126" y="-49533"/>
                          <a:pt x="1939683" y="-14809"/>
                          <a:pt x="2180492" y="0"/>
                        </a:cubicBezTo>
                        <a:cubicBezTo>
                          <a:pt x="2175891" y="335060"/>
                          <a:pt x="2141788" y="480695"/>
                          <a:pt x="2180492" y="740603"/>
                        </a:cubicBezTo>
                        <a:cubicBezTo>
                          <a:pt x="1357526" y="692372"/>
                          <a:pt x="536001" y="825058"/>
                          <a:pt x="0" y="740603"/>
                        </a:cubicBezTo>
                        <a:cubicBezTo>
                          <a:pt x="36227" y="605404"/>
                          <a:pt x="-21753" y="207256"/>
                          <a:pt x="0" y="0"/>
                        </a:cubicBezTo>
                        <a:close/>
                      </a:path>
                      <a:path w="2180492" h="740603" stroke="0" extrusionOk="0">
                        <a:moveTo>
                          <a:pt x="0" y="0"/>
                        </a:moveTo>
                        <a:cubicBezTo>
                          <a:pt x="482049" y="118645"/>
                          <a:pt x="1584162" y="116012"/>
                          <a:pt x="2180492" y="0"/>
                        </a:cubicBezTo>
                        <a:cubicBezTo>
                          <a:pt x="2170684" y="175283"/>
                          <a:pt x="2174961" y="633116"/>
                          <a:pt x="2180492" y="740603"/>
                        </a:cubicBezTo>
                        <a:cubicBezTo>
                          <a:pt x="1281557" y="875203"/>
                          <a:pt x="723663" y="583407"/>
                          <a:pt x="0" y="740603"/>
                        </a:cubicBezTo>
                        <a:cubicBezTo>
                          <a:pt x="-41524" y="573243"/>
                          <a:pt x="34141" y="18750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rgbClr val="42ACE6"/>
                </a:solidFill>
                <a:latin typeface="+mj-lt"/>
              </a:rPr>
              <a:t>SOFTWARE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CCD5600B-5322-4558-BA6E-F0DE56DAF085}"/>
              </a:ext>
            </a:extLst>
          </p:cNvPr>
          <p:cNvSpPr/>
          <p:nvPr/>
        </p:nvSpPr>
        <p:spPr>
          <a:xfrm>
            <a:off x="1502593" y="3334429"/>
            <a:ext cx="2180492" cy="740603"/>
          </a:xfrm>
          <a:prstGeom prst="rect">
            <a:avLst/>
          </a:prstGeom>
          <a:ln w="31750">
            <a:solidFill>
              <a:srgbClr val="42ACE6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180492"/>
                      <a:gd name="connsiteY0" fmla="*/ 0 h 740603"/>
                      <a:gd name="connsiteX1" fmla="*/ 2180492 w 2180492"/>
                      <a:gd name="connsiteY1" fmla="*/ 0 h 740603"/>
                      <a:gd name="connsiteX2" fmla="*/ 2180492 w 2180492"/>
                      <a:gd name="connsiteY2" fmla="*/ 740603 h 740603"/>
                      <a:gd name="connsiteX3" fmla="*/ 0 w 2180492"/>
                      <a:gd name="connsiteY3" fmla="*/ 740603 h 740603"/>
                      <a:gd name="connsiteX4" fmla="*/ 0 w 2180492"/>
                      <a:gd name="connsiteY4" fmla="*/ 0 h 7406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0492" h="740603" fill="none" extrusionOk="0">
                        <a:moveTo>
                          <a:pt x="0" y="0"/>
                        </a:moveTo>
                        <a:cubicBezTo>
                          <a:pt x="698126" y="-49533"/>
                          <a:pt x="1939683" y="-14809"/>
                          <a:pt x="2180492" y="0"/>
                        </a:cubicBezTo>
                        <a:cubicBezTo>
                          <a:pt x="2175891" y="335060"/>
                          <a:pt x="2141788" y="480695"/>
                          <a:pt x="2180492" y="740603"/>
                        </a:cubicBezTo>
                        <a:cubicBezTo>
                          <a:pt x="1357526" y="692372"/>
                          <a:pt x="536001" y="825058"/>
                          <a:pt x="0" y="740603"/>
                        </a:cubicBezTo>
                        <a:cubicBezTo>
                          <a:pt x="36227" y="605404"/>
                          <a:pt x="-21753" y="207256"/>
                          <a:pt x="0" y="0"/>
                        </a:cubicBezTo>
                        <a:close/>
                      </a:path>
                      <a:path w="2180492" h="740603" stroke="0" extrusionOk="0">
                        <a:moveTo>
                          <a:pt x="0" y="0"/>
                        </a:moveTo>
                        <a:cubicBezTo>
                          <a:pt x="482049" y="118645"/>
                          <a:pt x="1584162" y="116012"/>
                          <a:pt x="2180492" y="0"/>
                        </a:cubicBezTo>
                        <a:cubicBezTo>
                          <a:pt x="2170684" y="175283"/>
                          <a:pt x="2174961" y="633116"/>
                          <a:pt x="2180492" y="740603"/>
                        </a:cubicBezTo>
                        <a:cubicBezTo>
                          <a:pt x="1281557" y="875203"/>
                          <a:pt x="723663" y="583407"/>
                          <a:pt x="0" y="740603"/>
                        </a:cubicBezTo>
                        <a:cubicBezTo>
                          <a:pt x="-41524" y="573243"/>
                          <a:pt x="34141" y="18750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rgbClr val="42ACE6"/>
                </a:solidFill>
                <a:latin typeface="+mj-lt"/>
              </a:rPr>
              <a:t>HARDWARE</a:t>
            </a: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A30A953F-79DD-4B76-8E88-84FC229198D7}"/>
              </a:ext>
            </a:extLst>
          </p:cNvPr>
          <p:cNvSpPr/>
          <p:nvPr/>
        </p:nvSpPr>
        <p:spPr>
          <a:xfrm>
            <a:off x="4733837" y="2047435"/>
            <a:ext cx="2180492" cy="740603"/>
          </a:xfrm>
          <a:prstGeom prst="rect">
            <a:avLst/>
          </a:prstGeom>
          <a:ln w="31750">
            <a:solidFill>
              <a:srgbClr val="42ACE6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180492"/>
                      <a:gd name="connsiteY0" fmla="*/ 0 h 740603"/>
                      <a:gd name="connsiteX1" fmla="*/ 2180492 w 2180492"/>
                      <a:gd name="connsiteY1" fmla="*/ 0 h 740603"/>
                      <a:gd name="connsiteX2" fmla="*/ 2180492 w 2180492"/>
                      <a:gd name="connsiteY2" fmla="*/ 740603 h 740603"/>
                      <a:gd name="connsiteX3" fmla="*/ 0 w 2180492"/>
                      <a:gd name="connsiteY3" fmla="*/ 740603 h 740603"/>
                      <a:gd name="connsiteX4" fmla="*/ 0 w 2180492"/>
                      <a:gd name="connsiteY4" fmla="*/ 0 h 7406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0492" h="740603" fill="none" extrusionOk="0">
                        <a:moveTo>
                          <a:pt x="0" y="0"/>
                        </a:moveTo>
                        <a:cubicBezTo>
                          <a:pt x="698126" y="-49533"/>
                          <a:pt x="1939683" y="-14809"/>
                          <a:pt x="2180492" y="0"/>
                        </a:cubicBezTo>
                        <a:cubicBezTo>
                          <a:pt x="2175891" y="335060"/>
                          <a:pt x="2141788" y="480695"/>
                          <a:pt x="2180492" y="740603"/>
                        </a:cubicBezTo>
                        <a:cubicBezTo>
                          <a:pt x="1357526" y="692372"/>
                          <a:pt x="536001" y="825058"/>
                          <a:pt x="0" y="740603"/>
                        </a:cubicBezTo>
                        <a:cubicBezTo>
                          <a:pt x="36227" y="605404"/>
                          <a:pt x="-21753" y="207256"/>
                          <a:pt x="0" y="0"/>
                        </a:cubicBezTo>
                        <a:close/>
                      </a:path>
                      <a:path w="2180492" h="740603" stroke="0" extrusionOk="0">
                        <a:moveTo>
                          <a:pt x="0" y="0"/>
                        </a:moveTo>
                        <a:cubicBezTo>
                          <a:pt x="482049" y="118645"/>
                          <a:pt x="1584162" y="116012"/>
                          <a:pt x="2180492" y="0"/>
                        </a:cubicBezTo>
                        <a:cubicBezTo>
                          <a:pt x="2170684" y="175283"/>
                          <a:pt x="2174961" y="633116"/>
                          <a:pt x="2180492" y="740603"/>
                        </a:cubicBezTo>
                        <a:cubicBezTo>
                          <a:pt x="1281557" y="875203"/>
                          <a:pt x="723663" y="583407"/>
                          <a:pt x="0" y="740603"/>
                        </a:cubicBezTo>
                        <a:cubicBezTo>
                          <a:pt x="-41524" y="573243"/>
                          <a:pt x="34141" y="18750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rgbClr val="42ACE6"/>
                </a:solidFill>
                <a:latin typeface="+mj-lt"/>
              </a:rPr>
              <a:t>DATOS</a:t>
            </a:r>
            <a:endParaRPr lang="sl-SI" sz="2400" dirty="0">
              <a:solidFill>
                <a:srgbClr val="42ACE6"/>
              </a:solidFill>
              <a:latin typeface="+mj-lt"/>
            </a:endParaRP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7E9D0A9E-761D-4D83-81E3-C7820AE88A74}"/>
              </a:ext>
            </a:extLst>
          </p:cNvPr>
          <p:cNvSpPr/>
          <p:nvPr/>
        </p:nvSpPr>
        <p:spPr>
          <a:xfrm>
            <a:off x="2632333" y="5510096"/>
            <a:ext cx="2180492" cy="740603"/>
          </a:xfrm>
          <a:prstGeom prst="rect">
            <a:avLst/>
          </a:prstGeom>
          <a:ln w="31750">
            <a:solidFill>
              <a:srgbClr val="42ACE6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180492"/>
                      <a:gd name="connsiteY0" fmla="*/ 0 h 740603"/>
                      <a:gd name="connsiteX1" fmla="*/ 2180492 w 2180492"/>
                      <a:gd name="connsiteY1" fmla="*/ 0 h 740603"/>
                      <a:gd name="connsiteX2" fmla="*/ 2180492 w 2180492"/>
                      <a:gd name="connsiteY2" fmla="*/ 740603 h 740603"/>
                      <a:gd name="connsiteX3" fmla="*/ 0 w 2180492"/>
                      <a:gd name="connsiteY3" fmla="*/ 740603 h 740603"/>
                      <a:gd name="connsiteX4" fmla="*/ 0 w 2180492"/>
                      <a:gd name="connsiteY4" fmla="*/ 0 h 7406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0492" h="740603" fill="none" extrusionOk="0">
                        <a:moveTo>
                          <a:pt x="0" y="0"/>
                        </a:moveTo>
                        <a:cubicBezTo>
                          <a:pt x="698126" y="-49533"/>
                          <a:pt x="1939683" y="-14809"/>
                          <a:pt x="2180492" y="0"/>
                        </a:cubicBezTo>
                        <a:cubicBezTo>
                          <a:pt x="2175891" y="335060"/>
                          <a:pt x="2141788" y="480695"/>
                          <a:pt x="2180492" y="740603"/>
                        </a:cubicBezTo>
                        <a:cubicBezTo>
                          <a:pt x="1357526" y="692372"/>
                          <a:pt x="536001" y="825058"/>
                          <a:pt x="0" y="740603"/>
                        </a:cubicBezTo>
                        <a:cubicBezTo>
                          <a:pt x="36227" y="605404"/>
                          <a:pt x="-21753" y="207256"/>
                          <a:pt x="0" y="0"/>
                        </a:cubicBezTo>
                        <a:close/>
                      </a:path>
                      <a:path w="2180492" h="740603" stroke="0" extrusionOk="0">
                        <a:moveTo>
                          <a:pt x="0" y="0"/>
                        </a:moveTo>
                        <a:cubicBezTo>
                          <a:pt x="482049" y="118645"/>
                          <a:pt x="1584162" y="116012"/>
                          <a:pt x="2180492" y="0"/>
                        </a:cubicBezTo>
                        <a:cubicBezTo>
                          <a:pt x="2170684" y="175283"/>
                          <a:pt x="2174961" y="633116"/>
                          <a:pt x="2180492" y="740603"/>
                        </a:cubicBezTo>
                        <a:cubicBezTo>
                          <a:pt x="1281557" y="875203"/>
                          <a:pt x="723663" y="583407"/>
                          <a:pt x="0" y="740603"/>
                        </a:cubicBezTo>
                        <a:cubicBezTo>
                          <a:pt x="-41524" y="573243"/>
                          <a:pt x="34141" y="18750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rgbClr val="42ACE6"/>
                </a:solidFill>
                <a:latin typeface="+mj-lt"/>
              </a:rPr>
              <a:t>PROCES</a:t>
            </a:r>
            <a:r>
              <a:rPr lang="es-ES" sz="2400" dirty="0">
                <a:solidFill>
                  <a:srgbClr val="42ACE6"/>
                </a:solidFill>
                <a:latin typeface="+mj-lt"/>
              </a:rPr>
              <a:t>OS</a:t>
            </a:r>
            <a:endParaRPr lang="sl-SI" sz="2400" dirty="0">
              <a:solidFill>
                <a:srgbClr val="42ACE6"/>
              </a:solidFill>
              <a:latin typeface="+mj-lt"/>
            </a:endParaRP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0931AB58-ECE5-4424-A6A1-4C071BA305FC}"/>
              </a:ext>
            </a:extLst>
          </p:cNvPr>
          <p:cNvSpPr/>
          <p:nvPr/>
        </p:nvSpPr>
        <p:spPr>
          <a:xfrm>
            <a:off x="6953823" y="5510099"/>
            <a:ext cx="2180492" cy="740603"/>
          </a:xfrm>
          <a:prstGeom prst="rect">
            <a:avLst/>
          </a:prstGeom>
          <a:ln w="31750">
            <a:solidFill>
              <a:srgbClr val="42ACE6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180492"/>
                      <a:gd name="connsiteY0" fmla="*/ 0 h 740603"/>
                      <a:gd name="connsiteX1" fmla="*/ 2180492 w 2180492"/>
                      <a:gd name="connsiteY1" fmla="*/ 0 h 740603"/>
                      <a:gd name="connsiteX2" fmla="*/ 2180492 w 2180492"/>
                      <a:gd name="connsiteY2" fmla="*/ 740603 h 740603"/>
                      <a:gd name="connsiteX3" fmla="*/ 0 w 2180492"/>
                      <a:gd name="connsiteY3" fmla="*/ 740603 h 740603"/>
                      <a:gd name="connsiteX4" fmla="*/ 0 w 2180492"/>
                      <a:gd name="connsiteY4" fmla="*/ 0 h 7406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0492" h="740603" fill="none" extrusionOk="0">
                        <a:moveTo>
                          <a:pt x="0" y="0"/>
                        </a:moveTo>
                        <a:cubicBezTo>
                          <a:pt x="698126" y="-49533"/>
                          <a:pt x="1939683" y="-14809"/>
                          <a:pt x="2180492" y="0"/>
                        </a:cubicBezTo>
                        <a:cubicBezTo>
                          <a:pt x="2175891" y="335060"/>
                          <a:pt x="2141788" y="480695"/>
                          <a:pt x="2180492" y="740603"/>
                        </a:cubicBezTo>
                        <a:cubicBezTo>
                          <a:pt x="1357526" y="692372"/>
                          <a:pt x="536001" y="825058"/>
                          <a:pt x="0" y="740603"/>
                        </a:cubicBezTo>
                        <a:cubicBezTo>
                          <a:pt x="36227" y="605404"/>
                          <a:pt x="-21753" y="207256"/>
                          <a:pt x="0" y="0"/>
                        </a:cubicBezTo>
                        <a:close/>
                      </a:path>
                      <a:path w="2180492" h="740603" stroke="0" extrusionOk="0">
                        <a:moveTo>
                          <a:pt x="0" y="0"/>
                        </a:moveTo>
                        <a:cubicBezTo>
                          <a:pt x="482049" y="118645"/>
                          <a:pt x="1584162" y="116012"/>
                          <a:pt x="2180492" y="0"/>
                        </a:cubicBezTo>
                        <a:cubicBezTo>
                          <a:pt x="2170684" y="175283"/>
                          <a:pt x="2174961" y="633116"/>
                          <a:pt x="2180492" y="740603"/>
                        </a:cubicBezTo>
                        <a:cubicBezTo>
                          <a:pt x="1281557" y="875203"/>
                          <a:pt x="723663" y="583407"/>
                          <a:pt x="0" y="740603"/>
                        </a:cubicBezTo>
                        <a:cubicBezTo>
                          <a:pt x="-41524" y="573243"/>
                          <a:pt x="34141" y="18750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rgbClr val="42ACE6"/>
                </a:solidFill>
                <a:latin typeface="+mj-lt"/>
              </a:rPr>
              <a:t>PERSONAS</a:t>
            </a:r>
            <a:endParaRPr lang="sl-SI" sz="2400" dirty="0">
              <a:solidFill>
                <a:srgbClr val="42ACE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43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6D08-F54F-405C-ADF9-F7F2FBC4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SISTEMA DE INFORMACIÓN</a:t>
            </a:r>
            <a:endParaRPr lang="de-AT" dirty="0"/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A754D1CC-FA5F-433A-89B9-8C87ACC42DD8}"/>
              </a:ext>
            </a:extLst>
          </p:cNvPr>
          <p:cNvSpPr/>
          <p:nvPr/>
        </p:nvSpPr>
        <p:spPr>
          <a:xfrm>
            <a:off x="8044069" y="3371498"/>
            <a:ext cx="2180492" cy="740603"/>
          </a:xfrm>
          <a:prstGeom prst="rect">
            <a:avLst/>
          </a:prstGeom>
          <a:ln w="76200" cmpd="dbl">
            <a:solidFill>
              <a:srgbClr val="42ACE6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180492"/>
                      <a:gd name="connsiteY0" fmla="*/ 0 h 740603"/>
                      <a:gd name="connsiteX1" fmla="*/ 2180492 w 2180492"/>
                      <a:gd name="connsiteY1" fmla="*/ 0 h 740603"/>
                      <a:gd name="connsiteX2" fmla="*/ 2180492 w 2180492"/>
                      <a:gd name="connsiteY2" fmla="*/ 740603 h 740603"/>
                      <a:gd name="connsiteX3" fmla="*/ 0 w 2180492"/>
                      <a:gd name="connsiteY3" fmla="*/ 740603 h 740603"/>
                      <a:gd name="connsiteX4" fmla="*/ 0 w 2180492"/>
                      <a:gd name="connsiteY4" fmla="*/ 0 h 7406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0492" h="740603" fill="none" extrusionOk="0">
                        <a:moveTo>
                          <a:pt x="0" y="0"/>
                        </a:moveTo>
                        <a:cubicBezTo>
                          <a:pt x="698126" y="-49533"/>
                          <a:pt x="1939683" y="-14809"/>
                          <a:pt x="2180492" y="0"/>
                        </a:cubicBezTo>
                        <a:cubicBezTo>
                          <a:pt x="2175891" y="335060"/>
                          <a:pt x="2141788" y="480695"/>
                          <a:pt x="2180492" y="740603"/>
                        </a:cubicBezTo>
                        <a:cubicBezTo>
                          <a:pt x="1357526" y="692372"/>
                          <a:pt x="536001" y="825058"/>
                          <a:pt x="0" y="740603"/>
                        </a:cubicBezTo>
                        <a:cubicBezTo>
                          <a:pt x="36227" y="605404"/>
                          <a:pt x="-21753" y="207256"/>
                          <a:pt x="0" y="0"/>
                        </a:cubicBezTo>
                        <a:close/>
                      </a:path>
                      <a:path w="2180492" h="740603" stroke="0" extrusionOk="0">
                        <a:moveTo>
                          <a:pt x="0" y="0"/>
                        </a:moveTo>
                        <a:cubicBezTo>
                          <a:pt x="482049" y="118645"/>
                          <a:pt x="1584162" y="116012"/>
                          <a:pt x="2180492" y="0"/>
                        </a:cubicBezTo>
                        <a:cubicBezTo>
                          <a:pt x="2170684" y="175283"/>
                          <a:pt x="2174961" y="633116"/>
                          <a:pt x="2180492" y="740603"/>
                        </a:cubicBezTo>
                        <a:cubicBezTo>
                          <a:pt x="1281557" y="875203"/>
                          <a:pt x="723663" y="583407"/>
                          <a:pt x="0" y="740603"/>
                        </a:cubicBezTo>
                        <a:cubicBezTo>
                          <a:pt x="-41524" y="573243"/>
                          <a:pt x="34141" y="18750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rgbClr val="42ACE6"/>
                </a:solidFill>
                <a:latin typeface="+mj-lt"/>
              </a:rPr>
              <a:t>SOFTWARE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CCD5600B-5322-4558-BA6E-F0DE56DAF085}"/>
              </a:ext>
            </a:extLst>
          </p:cNvPr>
          <p:cNvSpPr/>
          <p:nvPr/>
        </p:nvSpPr>
        <p:spPr>
          <a:xfrm>
            <a:off x="1502588" y="3371498"/>
            <a:ext cx="2180492" cy="740603"/>
          </a:xfrm>
          <a:prstGeom prst="rect">
            <a:avLst/>
          </a:prstGeom>
          <a:ln w="76200" cmpd="dbl">
            <a:solidFill>
              <a:srgbClr val="42ACE6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180492"/>
                      <a:gd name="connsiteY0" fmla="*/ 0 h 740603"/>
                      <a:gd name="connsiteX1" fmla="*/ 2180492 w 2180492"/>
                      <a:gd name="connsiteY1" fmla="*/ 0 h 740603"/>
                      <a:gd name="connsiteX2" fmla="*/ 2180492 w 2180492"/>
                      <a:gd name="connsiteY2" fmla="*/ 740603 h 740603"/>
                      <a:gd name="connsiteX3" fmla="*/ 0 w 2180492"/>
                      <a:gd name="connsiteY3" fmla="*/ 740603 h 740603"/>
                      <a:gd name="connsiteX4" fmla="*/ 0 w 2180492"/>
                      <a:gd name="connsiteY4" fmla="*/ 0 h 7406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0492" h="740603" fill="none" extrusionOk="0">
                        <a:moveTo>
                          <a:pt x="0" y="0"/>
                        </a:moveTo>
                        <a:cubicBezTo>
                          <a:pt x="698126" y="-49533"/>
                          <a:pt x="1939683" y="-14809"/>
                          <a:pt x="2180492" y="0"/>
                        </a:cubicBezTo>
                        <a:cubicBezTo>
                          <a:pt x="2175891" y="335060"/>
                          <a:pt x="2141788" y="480695"/>
                          <a:pt x="2180492" y="740603"/>
                        </a:cubicBezTo>
                        <a:cubicBezTo>
                          <a:pt x="1357526" y="692372"/>
                          <a:pt x="536001" y="825058"/>
                          <a:pt x="0" y="740603"/>
                        </a:cubicBezTo>
                        <a:cubicBezTo>
                          <a:pt x="36227" y="605404"/>
                          <a:pt x="-21753" y="207256"/>
                          <a:pt x="0" y="0"/>
                        </a:cubicBezTo>
                        <a:close/>
                      </a:path>
                      <a:path w="2180492" h="740603" stroke="0" extrusionOk="0">
                        <a:moveTo>
                          <a:pt x="0" y="0"/>
                        </a:moveTo>
                        <a:cubicBezTo>
                          <a:pt x="482049" y="118645"/>
                          <a:pt x="1584162" y="116012"/>
                          <a:pt x="2180492" y="0"/>
                        </a:cubicBezTo>
                        <a:cubicBezTo>
                          <a:pt x="2170684" y="175283"/>
                          <a:pt x="2174961" y="633116"/>
                          <a:pt x="2180492" y="740603"/>
                        </a:cubicBezTo>
                        <a:cubicBezTo>
                          <a:pt x="1281557" y="875203"/>
                          <a:pt x="723663" y="583407"/>
                          <a:pt x="0" y="740603"/>
                        </a:cubicBezTo>
                        <a:cubicBezTo>
                          <a:pt x="-41524" y="573243"/>
                          <a:pt x="34141" y="18750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rgbClr val="42ACE6"/>
                </a:solidFill>
                <a:latin typeface="+mj-lt"/>
              </a:rPr>
              <a:t>HARDWARE</a:t>
            </a: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A30A953F-79DD-4B76-8E88-84FC229198D7}"/>
              </a:ext>
            </a:extLst>
          </p:cNvPr>
          <p:cNvSpPr/>
          <p:nvPr/>
        </p:nvSpPr>
        <p:spPr>
          <a:xfrm>
            <a:off x="4733837" y="2084504"/>
            <a:ext cx="2180492" cy="740603"/>
          </a:xfrm>
          <a:prstGeom prst="rect">
            <a:avLst/>
          </a:prstGeom>
          <a:ln w="76200" cmpd="dbl">
            <a:solidFill>
              <a:srgbClr val="42ACE6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180492"/>
                      <a:gd name="connsiteY0" fmla="*/ 0 h 740603"/>
                      <a:gd name="connsiteX1" fmla="*/ 2180492 w 2180492"/>
                      <a:gd name="connsiteY1" fmla="*/ 0 h 740603"/>
                      <a:gd name="connsiteX2" fmla="*/ 2180492 w 2180492"/>
                      <a:gd name="connsiteY2" fmla="*/ 740603 h 740603"/>
                      <a:gd name="connsiteX3" fmla="*/ 0 w 2180492"/>
                      <a:gd name="connsiteY3" fmla="*/ 740603 h 740603"/>
                      <a:gd name="connsiteX4" fmla="*/ 0 w 2180492"/>
                      <a:gd name="connsiteY4" fmla="*/ 0 h 7406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0492" h="740603" fill="none" extrusionOk="0">
                        <a:moveTo>
                          <a:pt x="0" y="0"/>
                        </a:moveTo>
                        <a:cubicBezTo>
                          <a:pt x="698126" y="-49533"/>
                          <a:pt x="1939683" y="-14809"/>
                          <a:pt x="2180492" y="0"/>
                        </a:cubicBezTo>
                        <a:cubicBezTo>
                          <a:pt x="2175891" y="335060"/>
                          <a:pt x="2141788" y="480695"/>
                          <a:pt x="2180492" y="740603"/>
                        </a:cubicBezTo>
                        <a:cubicBezTo>
                          <a:pt x="1357526" y="692372"/>
                          <a:pt x="536001" y="825058"/>
                          <a:pt x="0" y="740603"/>
                        </a:cubicBezTo>
                        <a:cubicBezTo>
                          <a:pt x="36227" y="605404"/>
                          <a:pt x="-21753" y="207256"/>
                          <a:pt x="0" y="0"/>
                        </a:cubicBezTo>
                        <a:close/>
                      </a:path>
                      <a:path w="2180492" h="740603" stroke="0" extrusionOk="0">
                        <a:moveTo>
                          <a:pt x="0" y="0"/>
                        </a:moveTo>
                        <a:cubicBezTo>
                          <a:pt x="482049" y="118645"/>
                          <a:pt x="1584162" y="116012"/>
                          <a:pt x="2180492" y="0"/>
                        </a:cubicBezTo>
                        <a:cubicBezTo>
                          <a:pt x="2170684" y="175283"/>
                          <a:pt x="2174961" y="633116"/>
                          <a:pt x="2180492" y="740603"/>
                        </a:cubicBezTo>
                        <a:cubicBezTo>
                          <a:pt x="1281557" y="875203"/>
                          <a:pt x="723663" y="583407"/>
                          <a:pt x="0" y="740603"/>
                        </a:cubicBezTo>
                        <a:cubicBezTo>
                          <a:pt x="-41524" y="573243"/>
                          <a:pt x="34141" y="18750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rgbClr val="42ACE6"/>
                </a:solidFill>
                <a:latin typeface="+mj-lt"/>
              </a:rPr>
              <a:t>DATOS</a:t>
            </a:r>
            <a:endParaRPr lang="sl-SI" sz="2400" dirty="0">
              <a:solidFill>
                <a:srgbClr val="42ACE6"/>
              </a:solidFill>
              <a:latin typeface="+mj-lt"/>
            </a:endParaRP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7E9D0A9E-761D-4D83-81E3-C7820AE88A74}"/>
              </a:ext>
            </a:extLst>
          </p:cNvPr>
          <p:cNvSpPr/>
          <p:nvPr/>
        </p:nvSpPr>
        <p:spPr>
          <a:xfrm>
            <a:off x="2632333" y="5547165"/>
            <a:ext cx="2180492" cy="740603"/>
          </a:xfrm>
          <a:prstGeom prst="rect">
            <a:avLst/>
          </a:prstGeom>
          <a:ln w="76200" cmpd="dbl">
            <a:solidFill>
              <a:srgbClr val="42ACE6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180492"/>
                      <a:gd name="connsiteY0" fmla="*/ 0 h 740603"/>
                      <a:gd name="connsiteX1" fmla="*/ 2180492 w 2180492"/>
                      <a:gd name="connsiteY1" fmla="*/ 0 h 740603"/>
                      <a:gd name="connsiteX2" fmla="*/ 2180492 w 2180492"/>
                      <a:gd name="connsiteY2" fmla="*/ 740603 h 740603"/>
                      <a:gd name="connsiteX3" fmla="*/ 0 w 2180492"/>
                      <a:gd name="connsiteY3" fmla="*/ 740603 h 740603"/>
                      <a:gd name="connsiteX4" fmla="*/ 0 w 2180492"/>
                      <a:gd name="connsiteY4" fmla="*/ 0 h 7406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0492" h="740603" fill="none" extrusionOk="0">
                        <a:moveTo>
                          <a:pt x="0" y="0"/>
                        </a:moveTo>
                        <a:cubicBezTo>
                          <a:pt x="698126" y="-49533"/>
                          <a:pt x="1939683" y="-14809"/>
                          <a:pt x="2180492" y="0"/>
                        </a:cubicBezTo>
                        <a:cubicBezTo>
                          <a:pt x="2175891" y="335060"/>
                          <a:pt x="2141788" y="480695"/>
                          <a:pt x="2180492" y="740603"/>
                        </a:cubicBezTo>
                        <a:cubicBezTo>
                          <a:pt x="1357526" y="692372"/>
                          <a:pt x="536001" y="825058"/>
                          <a:pt x="0" y="740603"/>
                        </a:cubicBezTo>
                        <a:cubicBezTo>
                          <a:pt x="36227" y="605404"/>
                          <a:pt x="-21753" y="207256"/>
                          <a:pt x="0" y="0"/>
                        </a:cubicBezTo>
                        <a:close/>
                      </a:path>
                      <a:path w="2180492" h="740603" stroke="0" extrusionOk="0">
                        <a:moveTo>
                          <a:pt x="0" y="0"/>
                        </a:moveTo>
                        <a:cubicBezTo>
                          <a:pt x="482049" y="118645"/>
                          <a:pt x="1584162" y="116012"/>
                          <a:pt x="2180492" y="0"/>
                        </a:cubicBezTo>
                        <a:cubicBezTo>
                          <a:pt x="2170684" y="175283"/>
                          <a:pt x="2174961" y="633116"/>
                          <a:pt x="2180492" y="740603"/>
                        </a:cubicBezTo>
                        <a:cubicBezTo>
                          <a:pt x="1281557" y="875203"/>
                          <a:pt x="723663" y="583407"/>
                          <a:pt x="0" y="740603"/>
                        </a:cubicBezTo>
                        <a:cubicBezTo>
                          <a:pt x="-41524" y="573243"/>
                          <a:pt x="34141" y="18750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rgbClr val="42ACE6"/>
                </a:solidFill>
                <a:latin typeface="+mj-lt"/>
              </a:rPr>
              <a:t>PROCES</a:t>
            </a:r>
            <a:r>
              <a:rPr lang="es-ES" sz="2400" dirty="0">
                <a:solidFill>
                  <a:srgbClr val="42ACE6"/>
                </a:solidFill>
                <a:latin typeface="+mj-lt"/>
              </a:rPr>
              <a:t>O</a:t>
            </a:r>
            <a:r>
              <a:rPr lang="sl-SI" sz="2400" dirty="0">
                <a:solidFill>
                  <a:srgbClr val="42ACE6"/>
                </a:solidFill>
                <a:latin typeface="+mj-lt"/>
              </a:rPr>
              <a:t>S</a:t>
            </a: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0931AB58-ECE5-4424-A6A1-4C071BA305FC}"/>
              </a:ext>
            </a:extLst>
          </p:cNvPr>
          <p:cNvSpPr/>
          <p:nvPr/>
        </p:nvSpPr>
        <p:spPr>
          <a:xfrm>
            <a:off x="6953823" y="5547168"/>
            <a:ext cx="2180492" cy="740603"/>
          </a:xfrm>
          <a:prstGeom prst="rect">
            <a:avLst/>
          </a:prstGeom>
          <a:ln w="76200" cmpd="dbl">
            <a:solidFill>
              <a:srgbClr val="42ACE6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180492"/>
                      <a:gd name="connsiteY0" fmla="*/ 0 h 740603"/>
                      <a:gd name="connsiteX1" fmla="*/ 2180492 w 2180492"/>
                      <a:gd name="connsiteY1" fmla="*/ 0 h 740603"/>
                      <a:gd name="connsiteX2" fmla="*/ 2180492 w 2180492"/>
                      <a:gd name="connsiteY2" fmla="*/ 740603 h 740603"/>
                      <a:gd name="connsiteX3" fmla="*/ 0 w 2180492"/>
                      <a:gd name="connsiteY3" fmla="*/ 740603 h 740603"/>
                      <a:gd name="connsiteX4" fmla="*/ 0 w 2180492"/>
                      <a:gd name="connsiteY4" fmla="*/ 0 h 7406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0492" h="740603" fill="none" extrusionOk="0">
                        <a:moveTo>
                          <a:pt x="0" y="0"/>
                        </a:moveTo>
                        <a:cubicBezTo>
                          <a:pt x="698126" y="-49533"/>
                          <a:pt x="1939683" y="-14809"/>
                          <a:pt x="2180492" y="0"/>
                        </a:cubicBezTo>
                        <a:cubicBezTo>
                          <a:pt x="2175891" y="335060"/>
                          <a:pt x="2141788" y="480695"/>
                          <a:pt x="2180492" y="740603"/>
                        </a:cubicBezTo>
                        <a:cubicBezTo>
                          <a:pt x="1357526" y="692372"/>
                          <a:pt x="536001" y="825058"/>
                          <a:pt x="0" y="740603"/>
                        </a:cubicBezTo>
                        <a:cubicBezTo>
                          <a:pt x="36227" y="605404"/>
                          <a:pt x="-21753" y="207256"/>
                          <a:pt x="0" y="0"/>
                        </a:cubicBezTo>
                        <a:close/>
                      </a:path>
                      <a:path w="2180492" h="740603" stroke="0" extrusionOk="0">
                        <a:moveTo>
                          <a:pt x="0" y="0"/>
                        </a:moveTo>
                        <a:cubicBezTo>
                          <a:pt x="482049" y="118645"/>
                          <a:pt x="1584162" y="116012"/>
                          <a:pt x="2180492" y="0"/>
                        </a:cubicBezTo>
                        <a:cubicBezTo>
                          <a:pt x="2170684" y="175283"/>
                          <a:pt x="2174961" y="633116"/>
                          <a:pt x="2180492" y="740603"/>
                        </a:cubicBezTo>
                        <a:cubicBezTo>
                          <a:pt x="1281557" y="875203"/>
                          <a:pt x="723663" y="583407"/>
                          <a:pt x="0" y="740603"/>
                        </a:cubicBezTo>
                        <a:cubicBezTo>
                          <a:pt x="-41524" y="573243"/>
                          <a:pt x="34141" y="18750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rgbClr val="42ACE6"/>
                </a:solidFill>
                <a:latin typeface="+mj-lt"/>
              </a:rPr>
              <a:t>PERSONAS</a:t>
            </a:r>
            <a:endParaRPr lang="sl-SI" sz="2400" dirty="0">
              <a:solidFill>
                <a:srgbClr val="42ACE6"/>
              </a:solidFill>
              <a:latin typeface="+mj-lt"/>
            </a:endParaRPr>
          </a:p>
        </p:txBody>
      </p:sp>
      <p:cxnSp>
        <p:nvCxnSpPr>
          <p:cNvPr id="13" name="Povezovalnik: ukrivljeno 12">
            <a:extLst>
              <a:ext uri="{FF2B5EF4-FFF2-40B4-BE49-F238E27FC236}">
                <a16:creationId xmlns:a16="http://schemas.microsoft.com/office/drawing/2014/main" id="{F954793B-BD59-4792-9249-B8CCB56AE87F}"/>
              </a:ext>
            </a:extLst>
          </p:cNvPr>
          <p:cNvCxnSpPr>
            <a:cxnSpLocks/>
          </p:cNvCxnSpPr>
          <p:nvPr/>
        </p:nvCxnSpPr>
        <p:spPr>
          <a:xfrm rot="16200000" flipH="1">
            <a:off x="6459930" y="2189262"/>
            <a:ext cx="908799" cy="2180492"/>
          </a:xfrm>
          <a:prstGeom prst="curvedConnector2">
            <a:avLst/>
          </a:prstGeom>
          <a:ln w="76200">
            <a:solidFill>
              <a:srgbClr val="42ACE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ovezovalnik: ukrivljeno 14">
            <a:extLst>
              <a:ext uri="{FF2B5EF4-FFF2-40B4-BE49-F238E27FC236}">
                <a16:creationId xmlns:a16="http://schemas.microsoft.com/office/drawing/2014/main" id="{6D4C0843-FA98-406A-8469-FA0C5D221344}"/>
              </a:ext>
            </a:extLst>
          </p:cNvPr>
          <p:cNvCxnSpPr>
            <a:cxnSpLocks/>
          </p:cNvCxnSpPr>
          <p:nvPr/>
        </p:nvCxnSpPr>
        <p:spPr>
          <a:xfrm rot="16200000" flipH="1">
            <a:off x="5570851" y="3105550"/>
            <a:ext cx="2706272" cy="2161177"/>
          </a:xfrm>
          <a:prstGeom prst="curvedConnector3">
            <a:avLst>
              <a:gd name="adj1" fmla="val 50000"/>
            </a:avLst>
          </a:prstGeom>
          <a:ln w="76200">
            <a:solidFill>
              <a:srgbClr val="42AB3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ovezovalnik: ukrivljeno 17">
            <a:extLst>
              <a:ext uri="{FF2B5EF4-FFF2-40B4-BE49-F238E27FC236}">
                <a16:creationId xmlns:a16="http://schemas.microsoft.com/office/drawing/2014/main" id="{771E8570-4539-4D69-8834-063DB3D914B8}"/>
              </a:ext>
            </a:extLst>
          </p:cNvPr>
          <p:cNvCxnSpPr>
            <a:cxnSpLocks/>
          </p:cNvCxnSpPr>
          <p:nvPr/>
        </p:nvCxnSpPr>
        <p:spPr>
          <a:xfrm rot="5400000">
            <a:off x="3396502" y="3111688"/>
            <a:ext cx="2714164" cy="2140998"/>
          </a:xfrm>
          <a:prstGeom prst="curvedConnector3">
            <a:avLst>
              <a:gd name="adj1" fmla="val 50000"/>
            </a:avLst>
          </a:prstGeom>
          <a:ln w="76200">
            <a:solidFill>
              <a:srgbClr val="BFE38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ovezovalnik: ukrivljeno 20">
            <a:extLst>
              <a:ext uri="{FF2B5EF4-FFF2-40B4-BE49-F238E27FC236}">
                <a16:creationId xmlns:a16="http://schemas.microsoft.com/office/drawing/2014/main" id="{B095FC7F-8B4D-4E66-928C-1B6C0D6273E6}"/>
              </a:ext>
            </a:extLst>
          </p:cNvPr>
          <p:cNvCxnSpPr>
            <a:cxnSpLocks/>
          </p:cNvCxnSpPr>
          <p:nvPr/>
        </p:nvCxnSpPr>
        <p:spPr>
          <a:xfrm rot="5400000">
            <a:off x="4279436" y="2189257"/>
            <a:ext cx="908799" cy="2180492"/>
          </a:xfrm>
          <a:prstGeom prst="curvedConnector2">
            <a:avLst/>
          </a:prstGeom>
          <a:ln w="76200">
            <a:solidFill>
              <a:srgbClr val="1982B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ovezovalnik: ukrivljeno 23">
            <a:extLst>
              <a:ext uri="{FF2B5EF4-FFF2-40B4-BE49-F238E27FC236}">
                <a16:creationId xmlns:a16="http://schemas.microsoft.com/office/drawing/2014/main" id="{91998196-A5EB-4072-B61B-997E8F7E0242}"/>
              </a:ext>
            </a:extLst>
          </p:cNvPr>
          <p:cNvCxnSpPr>
            <a:cxnSpLocks/>
            <a:stCxn id="8" idx="1"/>
            <a:endCxn id="6" idx="1"/>
          </p:cNvCxnSpPr>
          <p:nvPr/>
        </p:nvCxnSpPr>
        <p:spPr>
          <a:xfrm rot="10800000">
            <a:off x="1502589" y="3741801"/>
            <a:ext cx="1129745" cy="2175667"/>
          </a:xfrm>
          <a:prstGeom prst="curvedConnector3">
            <a:avLst>
              <a:gd name="adj1" fmla="val 120235"/>
            </a:avLst>
          </a:prstGeom>
          <a:ln w="76200">
            <a:solidFill>
              <a:srgbClr val="57BD8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ovezovalnik: ukrivljeno 27">
            <a:extLst>
              <a:ext uri="{FF2B5EF4-FFF2-40B4-BE49-F238E27FC236}">
                <a16:creationId xmlns:a16="http://schemas.microsoft.com/office/drawing/2014/main" id="{BAA1DBCA-F51A-4154-8B19-A3799175C859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3549163" y="1088682"/>
            <a:ext cx="1279100" cy="3270738"/>
          </a:xfrm>
          <a:prstGeom prst="curvedConnector3">
            <a:avLst>
              <a:gd name="adj1" fmla="val -17872"/>
            </a:avLst>
          </a:prstGeom>
          <a:ln w="76200">
            <a:solidFill>
              <a:srgbClr val="9DCFE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ovezovalnik: ukrivljeno 30">
            <a:extLst>
              <a:ext uri="{FF2B5EF4-FFF2-40B4-BE49-F238E27FC236}">
                <a16:creationId xmlns:a16="http://schemas.microsoft.com/office/drawing/2014/main" id="{8BA9E7C3-A2DE-4CDD-96E3-B57B11A9AEDC}"/>
              </a:ext>
            </a:extLst>
          </p:cNvPr>
          <p:cNvCxnSpPr>
            <a:cxnSpLocks/>
            <a:stCxn id="7" idx="0"/>
          </p:cNvCxnSpPr>
          <p:nvPr/>
        </p:nvCxnSpPr>
        <p:spPr>
          <a:xfrm rot="16200000" flipH="1">
            <a:off x="6819902" y="1088685"/>
            <a:ext cx="1279100" cy="3270738"/>
          </a:xfrm>
          <a:prstGeom prst="curvedConnector3">
            <a:avLst>
              <a:gd name="adj1" fmla="val -17872"/>
            </a:avLst>
          </a:prstGeom>
          <a:ln w="76200">
            <a:solidFill>
              <a:srgbClr val="0E2C8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ovezovalnik: ukrivljeno 33">
            <a:extLst>
              <a:ext uri="{FF2B5EF4-FFF2-40B4-BE49-F238E27FC236}">
                <a16:creationId xmlns:a16="http://schemas.microsoft.com/office/drawing/2014/main" id="{72854634-64BE-432D-AF26-436A5568CADE}"/>
              </a:ext>
            </a:extLst>
          </p:cNvPr>
          <p:cNvCxnSpPr>
            <a:cxnSpLocks/>
            <a:stCxn id="5" idx="3"/>
            <a:endCxn id="9" idx="3"/>
          </p:cNvCxnSpPr>
          <p:nvPr/>
        </p:nvCxnSpPr>
        <p:spPr>
          <a:xfrm flipH="1">
            <a:off x="9134315" y="3741800"/>
            <a:ext cx="1090246" cy="2175670"/>
          </a:xfrm>
          <a:prstGeom prst="curvedConnector3">
            <a:avLst>
              <a:gd name="adj1" fmla="val -20968"/>
            </a:avLst>
          </a:prstGeom>
          <a:ln w="76200">
            <a:solidFill>
              <a:srgbClr val="42ACE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ovezovalnik: ukrivljeno 36">
            <a:extLst>
              <a:ext uri="{FF2B5EF4-FFF2-40B4-BE49-F238E27FC236}">
                <a16:creationId xmlns:a16="http://schemas.microsoft.com/office/drawing/2014/main" id="{0FC6EAEC-2F34-45D5-A71E-F9EAF55CF7E1}"/>
              </a:ext>
            </a:extLst>
          </p:cNvPr>
          <p:cNvCxnSpPr>
            <a:cxnSpLocks/>
          </p:cNvCxnSpPr>
          <p:nvPr/>
        </p:nvCxnSpPr>
        <p:spPr>
          <a:xfrm>
            <a:off x="4773331" y="5909573"/>
            <a:ext cx="2140998" cy="3"/>
          </a:xfrm>
          <a:prstGeom prst="curvedConnector3">
            <a:avLst>
              <a:gd name="adj1" fmla="val 50000"/>
            </a:avLst>
          </a:prstGeom>
          <a:ln w="76200">
            <a:solidFill>
              <a:srgbClr val="42AB3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ovezovalnik: ukrivljeno 39">
            <a:extLst>
              <a:ext uri="{FF2B5EF4-FFF2-40B4-BE49-F238E27FC236}">
                <a16:creationId xmlns:a16="http://schemas.microsoft.com/office/drawing/2014/main" id="{08EFCE14-3308-450A-97F5-4C9684480252}"/>
              </a:ext>
            </a:extLst>
          </p:cNvPr>
          <p:cNvCxnSpPr>
            <a:cxnSpLocks/>
          </p:cNvCxnSpPr>
          <p:nvPr/>
        </p:nvCxnSpPr>
        <p:spPr>
          <a:xfrm rot="5400000">
            <a:off x="5671421" y="2115871"/>
            <a:ext cx="1435064" cy="5411736"/>
          </a:xfrm>
          <a:prstGeom prst="curvedConnector3">
            <a:avLst>
              <a:gd name="adj1" fmla="val 50000"/>
            </a:avLst>
          </a:prstGeom>
          <a:ln w="76200">
            <a:solidFill>
              <a:srgbClr val="81DDF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ovezovalnik: ukrivljeno 42">
            <a:extLst>
              <a:ext uri="{FF2B5EF4-FFF2-40B4-BE49-F238E27FC236}">
                <a16:creationId xmlns:a16="http://schemas.microsoft.com/office/drawing/2014/main" id="{C4CB9923-5BE9-4BA1-B238-15494C67C231}"/>
              </a:ext>
            </a:extLst>
          </p:cNvPr>
          <p:cNvCxnSpPr>
            <a:cxnSpLocks/>
          </p:cNvCxnSpPr>
          <p:nvPr/>
        </p:nvCxnSpPr>
        <p:spPr>
          <a:xfrm rot="16200000" flipV="1">
            <a:off x="4561427" y="2096126"/>
            <a:ext cx="1435067" cy="5451230"/>
          </a:xfrm>
          <a:prstGeom prst="curvedConnector3">
            <a:avLst>
              <a:gd name="adj1" fmla="val 50000"/>
            </a:avLst>
          </a:prstGeom>
          <a:ln w="76200">
            <a:solidFill>
              <a:srgbClr val="42ACE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ovezovalnik: ukrivljeno 55">
            <a:extLst>
              <a:ext uri="{FF2B5EF4-FFF2-40B4-BE49-F238E27FC236}">
                <a16:creationId xmlns:a16="http://schemas.microsoft.com/office/drawing/2014/main" id="{A696CA9E-35DA-4FE5-8A5E-EDF6E48D792F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3549163" y="1088679"/>
            <a:ext cx="1279100" cy="3270738"/>
          </a:xfrm>
          <a:prstGeom prst="curvedConnector3">
            <a:avLst>
              <a:gd name="adj1" fmla="val -17872"/>
            </a:avLst>
          </a:prstGeom>
          <a:ln w="76200">
            <a:solidFill>
              <a:srgbClr val="9DCFE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ovezovalnik: ukrivljeno 56">
            <a:extLst>
              <a:ext uri="{FF2B5EF4-FFF2-40B4-BE49-F238E27FC236}">
                <a16:creationId xmlns:a16="http://schemas.microsoft.com/office/drawing/2014/main" id="{8E33F2AD-ADF4-4755-833E-0C322B08597D}"/>
              </a:ext>
            </a:extLst>
          </p:cNvPr>
          <p:cNvCxnSpPr>
            <a:cxnSpLocks/>
          </p:cNvCxnSpPr>
          <p:nvPr/>
        </p:nvCxnSpPr>
        <p:spPr>
          <a:xfrm rot="5400000">
            <a:off x="4279436" y="2189258"/>
            <a:ext cx="908799" cy="2180492"/>
          </a:xfrm>
          <a:prstGeom prst="curvedConnector2">
            <a:avLst/>
          </a:prstGeom>
          <a:ln w="76200">
            <a:solidFill>
              <a:srgbClr val="1982B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ovezovalnik: ukrivljeno 57">
            <a:extLst>
              <a:ext uri="{FF2B5EF4-FFF2-40B4-BE49-F238E27FC236}">
                <a16:creationId xmlns:a16="http://schemas.microsoft.com/office/drawing/2014/main" id="{91DB9C66-D8FC-4CB2-B485-F5F4B3AA01A4}"/>
              </a:ext>
            </a:extLst>
          </p:cNvPr>
          <p:cNvCxnSpPr>
            <a:cxnSpLocks/>
          </p:cNvCxnSpPr>
          <p:nvPr/>
        </p:nvCxnSpPr>
        <p:spPr>
          <a:xfrm rot="16200000" flipV="1">
            <a:off x="4561427" y="2096127"/>
            <a:ext cx="1435067" cy="5451230"/>
          </a:xfrm>
          <a:prstGeom prst="curvedConnector3">
            <a:avLst>
              <a:gd name="adj1" fmla="val 50000"/>
            </a:avLst>
          </a:prstGeom>
          <a:ln w="76200">
            <a:solidFill>
              <a:srgbClr val="42ACE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ovezovalnik: ukrivljeno 59">
            <a:extLst>
              <a:ext uri="{FF2B5EF4-FFF2-40B4-BE49-F238E27FC236}">
                <a16:creationId xmlns:a16="http://schemas.microsoft.com/office/drawing/2014/main" id="{21312DA0-5A42-41BB-AA90-F35EED90D3C3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3549163" y="1088680"/>
            <a:ext cx="1279100" cy="3270738"/>
          </a:xfrm>
          <a:prstGeom prst="curvedConnector3">
            <a:avLst>
              <a:gd name="adj1" fmla="val -17872"/>
            </a:avLst>
          </a:prstGeom>
          <a:ln w="76200">
            <a:solidFill>
              <a:srgbClr val="9DCFE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ovezovalnik: ukrivljeno 60">
            <a:extLst>
              <a:ext uri="{FF2B5EF4-FFF2-40B4-BE49-F238E27FC236}">
                <a16:creationId xmlns:a16="http://schemas.microsoft.com/office/drawing/2014/main" id="{D900DEFD-AE87-4EEF-9CE0-B9D51CE7575D}"/>
              </a:ext>
            </a:extLst>
          </p:cNvPr>
          <p:cNvCxnSpPr>
            <a:cxnSpLocks/>
          </p:cNvCxnSpPr>
          <p:nvPr/>
        </p:nvCxnSpPr>
        <p:spPr>
          <a:xfrm rot="16200000" flipH="1">
            <a:off x="6459931" y="2189263"/>
            <a:ext cx="908799" cy="2180492"/>
          </a:xfrm>
          <a:prstGeom prst="curvedConnector2">
            <a:avLst/>
          </a:prstGeom>
          <a:ln w="76200">
            <a:solidFill>
              <a:srgbClr val="42ACE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ovezovalnik: ukrivljeno 61">
            <a:extLst>
              <a:ext uri="{FF2B5EF4-FFF2-40B4-BE49-F238E27FC236}">
                <a16:creationId xmlns:a16="http://schemas.microsoft.com/office/drawing/2014/main" id="{DC577CD8-42C8-4020-9A22-7D5EF0A8E2A2}"/>
              </a:ext>
            </a:extLst>
          </p:cNvPr>
          <p:cNvCxnSpPr>
            <a:cxnSpLocks/>
          </p:cNvCxnSpPr>
          <p:nvPr/>
        </p:nvCxnSpPr>
        <p:spPr>
          <a:xfrm rot="16200000" flipH="1">
            <a:off x="6819903" y="1088686"/>
            <a:ext cx="1279100" cy="3270738"/>
          </a:xfrm>
          <a:prstGeom prst="curvedConnector3">
            <a:avLst>
              <a:gd name="adj1" fmla="val -17872"/>
            </a:avLst>
          </a:prstGeom>
          <a:ln w="76200">
            <a:solidFill>
              <a:srgbClr val="0E2C8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ovezovalnik: ukrivljeno 62">
            <a:extLst>
              <a:ext uri="{FF2B5EF4-FFF2-40B4-BE49-F238E27FC236}">
                <a16:creationId xmlns:a16="http://schemas.microsoft.com/office/drawing/2014/main" id="{2AB4140B-5A71-4556-8197-0C0BE55406FD}"/>
              </a:ext>
            </a:extLst>
          </p:cNvPr>
          <p:cNvCxnSpPr>
            <a:cxnSpLocks/>
          </p:cNvCxnSpPr>
          <p:nvPr/>
        </p:nvCxnSpPr>
        <p:spPr>
          <a:xfrm rot="5400000">
            <a:off x="4279437" y="2189259"/>
            <a:ext cx="908799" cy="2180492"/>
          </a:xfrm>
          <a:prstGeom prst="curvedConnector2">
            <a:avLst/>
          </a:prstGeom>
          <a:ln w="76200">
            <a:solidFill>
              <a:srgbClr val="1982B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ovezovalnik: ukrivljeno 63">
            <a:extLst>
              <a:ext uri="{FF2B5EF4-FFF2-40B4-BE49-F238E27FC236}">
                <a16:creationId xmlns:a16="http://schemas.microsoft.com/office/drawing/2014/main" id="{574BE477-7698-48B7-85E8-EEE166A2F8D0}"/>
              </a:ext>
            </a:extLst>
          </p:cNvPr>
          <p:cNvCxnSpPr>
            <a:cxnSpLocks/>
          </p:cNvCxnSpPr>
          <p:nvPr/>
        </p:nvCxnSpPr>
        <p:spPr>
          <a:xfrm rot="16200000" flipV="1">
            <a:off x="4561428" y="2096128"/>
            <a:ext cx="1435067" cy="5451230"/>
          </a:xfrm>
          <a:prstGeom prst="curvedConnector3">
            <a:avLst>
              <a:gd name="adj1" fmla="val 50000"/>
            </a:avLst>
          </a:prstGeom>
          <a:ln w="76200">
            <a:solidFill>
              <a:srgbClr val="42ACE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ovezovalnik: ukrivljeno 65">
            <a:extLst>
              <a:ext uri="{FF2B5EF4-FFF2-40B4-BE49-F238E27FC236}">
                <a16:creationId xmlns:a16="http://schemas.microsoft.com/office/drawing/2014/main" id="{82BF4968-CE5F-4A1B-921C-9FB5A7E3FADA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3549164" y="1088681"/>
            <a:ext cx="1279100" cy="3270738"/>
          </a:xfrm>
          <a:prstGeom prst="curvedConnector3">
            <a:avLst>
              <a:gd name="adj1" fmla="val -17872"/>
            </a:avLst>
          </a:prstGeom>
          <a:ln w="76200">
            <a:solidFill>
              <a:srgbClr val="9DCFE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ovezovalnik: ukrivljeno 66">
            <a:extLst>
              <a:ext uri="{FF2B5EF4-FFF2-40B4-BE49-F238E27FC236}">
                <a16:creationId xmlns:a16="http://schemas.microsoft.com/office/drawing/2014/main" id="{A681A0CE-E39F-47DE-9F4F-229E2D921692}"/>
              </a:ext>
            </a:extLst>
          </p:cNvPr>
          <p:cNvCxnSpPr>
            <a:cxnSpLocks/>
          </p:cNvCxnSpPr>
          <p:nvPr/>
        </p:nvCxnSpPr>
        <p:spPr>
          <a:xfrm rot="16200000" flipH="1">
            <a:off x="5570852" y="3105551"/>
            <a:ext cx="2706272" cy="2161177"/>
          </a:xfrm>
          <a:prstGeom prst="curvedConnector3">
            <a:avLst>
              <a:gd name="adj1" fmla="val 50000"/>
            </a:avLst>
          </a:prstGeom>
          <a:ln w="76200">
            <a:solidFill>
              <a:srgbClr val="42AB3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ovezovalnik: ukrivljeno 67">
            <a:extLst>
              <a:ext uri="{FF2B5EF4-FFF2-40B4-BE49-F238E27FC236}">
                <a16:creationId xmlns:a16="http://schemas.microsoft.com/office/drawing/2014/main" id="{5DA59E66-BD1D-4B6E-9C12-0A8D96BB82D0}"/>
              </a:ext>
            </a:extLst>
          </p:cNvPr>
          <p:cNvCxnSpPr>
            <a:cxnSpLocks/>
          </p:cNvCxnSpPr>
          <p:nvPr/>
        </p:nvCxnSpPr>
        <p:spPr>
          <a:xfrm rot="16200000" flipH="1">
            <a:off x="6459932" y="2189264"/>
            <a:ext cx="908799" cy="2180492"/>
          </a:xfrm>
          <a:prstGeom prst="curvedConnector2">
            <a:avLst/>
          </a:prstGeom>
          <a:ln w="76200">
            <a:solidFill>
              <a:srgbClr val="42ACE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ovezovalnik: ukrivljeno 68">
            <a:extLst>
              <a:ext uri="{FF2B5EF4-FFF2-40B4-BE49-F238E27FC236}">
                <a16:creationId xmlns:a16="http://schemas.microsoft.com/office/drawing/2014/main" id="{122E26F2-84BE-4EAB-94C5-77F16369177A}"/>
              </a:ext>
            </a:extLst>
          </p:cNvPr>
          <p:cNvCxnSpPr>
            <a:cxnSpLocks/>
          </p:cNvCxnSpPr>
          <p:nvPr/>
        </p:nvCxnSpPr>
        <p:spPr>
          <a:xfrm rot="16200000" flipH="1">
            <a:off x="6819904" y="1088687"/>
            <a:ext cx="1279100" cy="3270738"/>
          </a:xfrm>
          <a:prstGeom prst="curvedConnector3">
            <a:avLst>
              <a:gd name="adj1" fmla="val -17872"/>
            </a:avLst>
          </a:prstGeom>
          <a:ln w="76200">
            <a:solidFill>
              <a:srgbClr val="0E2C8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ovezovalnik: ukrivljeno 69">
            <a:extLst>
              <a:ext uri="{FF2B5EF4-FFF2-40B4-BE49-F238E27FC236}">
                <a16:creationId xmlns:a16="http://schemas.microsoft.com/office/drawing/2014/main" id="{33C72951-6D37-4A8D-8EFF-4337C315B8E9}"/>
              </a:ext>
            </a:extLst>
          </p:cNvPr>
          <p:cNvCxnSpPr>
            <a:cxnSpLocks/>
          </p:cNvCxnSpPr>
          <p:nvPr/>
        </p:nvCxnSpPr>
        <p:spPr>
          <a:xfrm rot="5400000">
            <a:off x="4279438" y="2189260"/>
            <a:ext cx="908799" cy="2180492"/>
          </a:xfrm>
          <a:prstGeom prst="curvedConnector2">
            <a:avLst/>
          </a:prstGeom>
          <a:ln w="76200">
            <a:solidFill>
              <a:srgbClr val="1982B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ovezovalnik: ukrivljeno 70">
            <a:extLst>
              <a:ext uri="{FF2B5EF4-FFF2-40B4-BE49-F238E27FC236}">
                <a16:creationId xmlns:a16="http://schemas.microsoft.com/office/drawing/2014/main" id="{32FEF5C6-65E5-4818-95B1-3A1845D0F234}"/>
              </a:ext>
            </a:extLst>
          </p:cNvPr>
          <p:cNvCxnSpPr>
            <a:cxnSpLocks/>
          </p:cNvCxnSpPr>
          <p:nvPr/>
        </p:nvCxnSpPr>
        <p:spPr>
          <a:xfrm rot="16200000" flipV="1">
            <a:off x="4561426" y="2096120"/>
            <a:ext cx="1435067" cy="5451230"/>
          </a:xfrm>
          <a:prstGeom prst="curvedConnector3">
            <a:avLst>
              <a:gd name="adj1" fmla="val 50000"/>
            </a:avLst>
          </a:prstGeom>
          <a:ln w="76200">
            <a:solidFill>
              <a:srgbClr val="42ACE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ovezovalnik: ukrivljeno 72">
            <a:extLst>
              <a:ext uri="{FF2B5EF4-FFF2-40B4-BE49-F238E27FC236}">
                <a16:creationId xmlns:a16="http://schemas.microsoft.com/office/drawing/2014/main" id="{8CEFEF86-5C17-46CD-8216-468C3D226CA8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3549165" y="1088682"/>
            <a:ext cx="1279100" cy="3270738"/>
          </a:xfrm>
          <a:prstGeom prst="curvedConnector3">
            <a:avLst>
              <a:gd name="adj1" fmla="val -17872"/>
            </a:avLst>
          </a:prstGeom>
          <a:ln w="76200">
            <a:solidFill>
              <a:srgbClr val="9DCFE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ovezovalnik: ukrivljeno 73">
            <a:extLst>
              <a:ext uri="{FF2B5EF4-FFF2-40B4-BE49-F238E27FC236}">
                <a16:creationId xmlns:a16="http://schemas.microsoft.com/office/drawing/2014/main" id="{9E8E4F06-3764-4044-B502-C80C1D4D1713}"/>
              </a:ext>
            </a:extLst>
          </p:cNvPr>
          <p:cNvCxnSpPr>
            <a:cxnSpLocks/>
          </p:cNvCxnSpPr>
          <p:nvPr/>
        </p:nvCxnSpPr>
        <p:spPr>
          <a:xfrm rot="16200000" flipH="1">
            <a:off x="6819902" y="1088680"/>
            <a:ext cx="1279100" cy="3270738"/>
          </a:xfrm>
          <a:prstGeom prst="curvedConnector3">
            <a:avLst>
              <a:gd name="adj1" fmla="val -17872"/>
            </a:avLst>
          </a:prstGeom>
          <a:ln w="76200">
            <a:solidFill>
              <a:srgbClr val="0E2C8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Povezovalnik: ukrivljeno 74">
            <a:extLst>
              <a:ext uri="{FF2B5EF4-FFF2-40B4-BE49-F238E27FC236}">
                <a16:creationId xmlns:a16="http://schemas.microsoft.com/office/drawing/2014/main" id="{8F276C2E-E900-4834-B9A8-64B9EBE730B9}"/>
              </a:ext>
            </a:extLst>
          </p:cNvPr>
          <p:cNvCxnSpPr>
            <a:cxnSpLocks/>
          </p:cNvCxnSpPr>
          <p:nvPr/>
        </p:nvCxnSpPr>
        <p:spPr>
          <a:xfrm rot="5400000">
            <a:off x="4279435" y="2189251"/>
            <a:ext cx="908799" cy="2180492"/>
          </a:xfrm>
          <a:prstGeom prst="curvedConnector2">
            <a:avLst/>
          </a:prstGeom>
          <a:ln w="76200">
            <a:solidFill>
              <a:srgbClr val="1982B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ovezovalnik: ukrivljeno 75">
            <a:extLst>
              <a:ext uri="{FF2B5EF4-FFF2-40B4-BE49-F238E27FC236}">
                <a16:creationId xmlns:a16="http://schemas.microsoft.com/office/drawing/2014/main" id="{9AEB192E-626A-4275-8DE6-B2E4D95F0207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3549163" y="1088680"/>
            <a:ext cx="1279100" cy="3270738"/>
          </a:xfrm>
          <a:prstGeom prst="curvedConnector3">
            <a:avLst>
              <a:gd name="adj1" fmla="val -17872"/>
            </a:avLst>
          </a:prstGeom>
          <a:ln w="76200">
            <a:solidFill>
              <a:srgbClr val="9DCFE2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Povezovalnik: ukrivljeno 76">
            <a:extLst>
              <a:ext uri="{FF2B5EF4-FFF2-40B4-BE49-F238E27FC236}">
                <a16:creationId xmlns:a16="http://schemas.microsoft.com/office/drawing/2014/main" id="{C265B2FE-72B3-430C-8CE4-B79AD62577B8}"/>
              </a:ext>
            </a:extLst>
          </p:cNvPr>
          <p:cNvCxnSpPr>
            <a:cxnSpLocks/>
            <a:stCxn id="5" idx="1"/>
            <a:endCxn id="6" idx="3"/>
          </p:cNvCxnSpPr>
          <p:nvPr/>
        </p:nvCxnSpPr>
        <p:spPr>
          <a:xfrm rot="10800000">
            <a:off x="3683081" y="3741800"/>
            <a:ext cx="4360989" cy="12700"/>
          </a:xfrm>
          <a:prstGeom prst="curvedConnector3">
            <a:avLst>
              <a:gd name="adj1" fmla="val 50000"/>
            </a:avLst>
          </a:prstGeom>
          <a:ln w="76200">
            <a:solidFill>
              <a:srgbClr val="57BD8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ovezovalnik: ukrivljeno 79">
            <a:extLst>
              <a:ext uri="{FF2B5EF4-FFF2-40B4-BE49-F238E27FC236}">
                <a16:creationId xmlns:a16="http://schemas.microsoft.com/office/drawing/2014/main" id="{5F09705C-73F6-483E-96DF-C2380882563C}"/>
              </a:ext>
            </a:extLst>
          </p:cNvPr>
          <p:cNvCxnSpPr>
            <a:cxnSpLocks/>
          </p:cNvCxnSpPr>
          <p:nvPr/>
        </p:nvCxnSpPr>
        <p:spPr>
          <a:xfrm rot="16200000" flipH="1">
            <a:off x="6459933" y="2189265"/>
            <a:ext cx="908799" cy="2180492"/>
          </a:xfrm>
          <a:prstGeom prst="curvedConnector2">
            <a:avLst/>
          </a:prstGeom>
          <a:ln w="76200">
            <a:solidFill>
              <a:srgbClr val="42ACE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Povezovalnik: ukrivljeno 80">
            <a:extLst>
              <a:ext uri="{FF2B5EF4-FFF2-40B4-BE49-F238E27FC236}">
                <a16:creationId xmlns:a16="http://schemas.microsoft.com/office/drawing/2014/main" id="{51895D07-90B8-4986-967C-D052734D54B8}"/>
              </a:ext>
            </a:extLst>
          </p:cNvPr>
          <p:cNvCxnSpPr>
            <a:cxnSpLocks/>
          </p:cNvCxnSpPr>
          <p:nvPr/>
        </p:nvCxnSpPr>
        <p:spPr>
          <a:xfrm rot="5400000">
            <a:off x="4279436" y="2189252"/>
            <a:ext cx="908799" cy="2180492"/>
          </a:xfrm>
          <a:prstGeom prst="curvedConnector2">
            <a:avLst/>
          </a:prstGeom>
          <a:ln w="76200">
            <a:solidFill>
              <a:srgbClr val="1982B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ovezovalnik: ukrivljeno 81">
            <a:extLst>
              <a:ext uri="{FF2B5EF4-FFF2-40B4-BE49-F238E27FC236}">
                <a16:creationId xmlns:a16="http://schemas.microsoft.com/office/drawing/2014/main" id="{5E407699-FEC5-45D3-9951-084C8E9FD7DE}"/>
              </a:ext>
            </a:extLst>
          </p:cNvPr>
          <p:cNvCxnSpPr>
            <a:cxnSpLocks/>
          </p:cNvCxnSpPr>
          <p:nvPr/>
        </p:nvCxnSpPr>
        <p:spPr>
          <a:xfrm rot="5400000">
            <a:off x="3396497" y="3111688"/>
            <a:ext cx="2714164" cy="2140998"/>
          </a:xfrm>
          <a:prstGeom prst="curvedConnector3">
            <a:avLst>
              <a:gd name="adj1" fmla="val 50000"/>
            </a:avLst>
          </a:prstGeom>
          <a:ln w="76200">
            <a:solidFill>
              <a:srgbClr val="BFE38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Povezovalnik: ukrivljeno 82">
            <a:extLst>
              <a:ext uri="{FF2B5EF4-FFF2-40B4-BE49-F238E27FC236}">
                <a16:creationId xmlns:a16="http://schemas.microsoft.com/office/drawing/2014/main" id="{50F88CE3-2DCF-4772-9693-0ADEC4CF8ECF}"/>
              </a:ext>
            </a:extLst>
          </p:cNvPr>
          <p:cNvCxnSpPr>
            <a:cxnSpLocks/>
          </p:cNvCxnSpPr>
          <p:nvPr/>
        </p:nvCxnSpPr>
        <p:spPr>
          <a:xfrm rot="16200000" flipH="1">
            <a:off x="5570855" y="3105554"/>
            <a:ext cx="2706272" cy="2161177"/>
          </a:xfrm>
          <a:prstGeom prst="curvedConnector3">
            <a:avLst>
              <a:gd name="adj1" fmla="val 50000"/>
            </a:avLst>
          </a:prstGeom>
          <a:ln w="76200">
            <a:solidFill>
              <a:srgbClr val="42AB3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ovezovalnik: ukrivljeno 83">
            <a:extLst>
              <a:ext uri="{FF2B5EF4-FFF2-40B4-BE49-F238E27FC236}">
                <a16:creationId xmlns:a16="http://schemas.microsoft.com/office/drawing/2014/main" id="{404EBBD3-9D84-42AD-92F2-6A3ADF6196EB}"/>
              </a:ext>
            </a:extLst>
          </p:cNvPr>
          <p:cNvCxnSpPr>
            <a:cxnSpLocks/>
          </p:cNvCxnSpPr>
          <p:nvPr/>
        </p:nvCxnSpPr>
        <p:spPr>
          <a:xfrm rot="16200000" flipH="1">
            <a:off x="6459924" y="2189250"/>
            <a:ext cx="908799" cy="2180492"/>
          </a:xfrm>
          <a:prstGeom prst="curvedConnector2">
            <a:avLst/>
          </a:prstGeom>
          <a:ln w="76200">
            <a:solidFill>
              <a:srgbClr val="42ACE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Povezovalnik: ukrivljeno 84">
            <a:extLst>
              <a:ext uri="{FF2B5EF4-FFF2-40B4-BE49-F238E27FC236}">
                <a16:creationId xmlns:a16="http://schemas.microsoft.com/office/drawing/2014/main" id="{1FB4AFF7-9077-47BA-A330-579A56833271}"/>
              </a:ext>
            </a:extLst>
          </p:cNvPr>
          <p:cNvCxnSpPr>
            <a:cxnSpLocks/>
          </p:cNvCxnSpPr>
          <p:nvPr/>
        </p:nvCxnSpPr>
        <p:spPr>
          <a:xfrm rot="5400000">
            <a:off x="4279432" y="2189250"/>
            <a:ext cx="908799" cy="2180492"/>
          </a:xfrm>
          <a:prstGeom prst="curvedConnector2">
            <a:avLst/>
          </a:prstGeom>
          <a:ln w="76200">
            <a:solidFill>
              <a:srgbClr val="1982B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675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4560</Words>
  <Application>Microsoft Office PowerPoint</Application>
  <PresentationFormat>Widescreen</PresentationFormat>
  <Paragraphs>689</Paragraphs>
  <Slides>55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Arial</vt:lpstr>
      <vt:lpstr>Arial Black</vt:lpstr>
      <vt:lpstr>Bahnschrift</vt:lpstr>
      <vt:lpstr>Calibri</vt:lpstr>
      <vt:lpstr>Calibri Light</vt:lpstr>
      <vt:lpstr>Wingdings 3</vt:lpstr>
      <vt:lpstr>Office Theme</vt:lpstr>
      <vt:lpstr>Programa Formativo WBL_GOES_VIRTUAL </vt:lpstr>
      <vt:lpstr>AGENDA</vt:lpstr>
      <vt:lpstr>INTRODUCCIÓN A LA TECNOLOGÍA HARDWARE DE APRENDIZAJE DIGITAL (HTAD)</vt:lpstr>
      <vt:lpstr>¿POR QUÉ VIRTUALIZAR EL WBL?</vt:lpstr>
      <vt:lpstr>CAMBIOS EN EL WBL Y COVID-19</vt:lpstr>
      <vt:lpstr>COMPARACIÓN ENTRE LOS ESCENARIOS DE WBL</vt:lpstr>
      <vt:lpstr>CAMBIOS Y TENDENCIAS RECIENTES EN EL WBL</vt:lpstr>
      <vt:lpstr>SISTEMA DE INFORMACIÓN</vt:lpstr>
      <vt:lpstr>SISTEMA DE INFORMACIÓN</vt:lpstr>
      <vt:lpstr>SISTEMAS DIGITALES</vt:lpstr>
      <vt:lpstr>HARDWARE FRENTE A SOFTWARE</vt:lpstr>
      <vt:lpstr>TIPOS DE TAD</vt:lpstr>
      <vt:lpstr>HDLT EN TU VIDA DIARIA</vt:lpstr>
      <vt:lpstr>Actividad individual</vt:lpstr>
      <vt:lpstr>Discusión en grupo</vt:lpstr>
      <vt:lpstr>HTAD</vt:lpstr>
      <vt:lpstr>AL ELEGIR HTAD, HAY QUE CONSIDERAR…</vt:lpstr>
      <vt:lpstr>AL ELEGIR HTAD, HAY QUE CONSIDERAR…</vt:lpstr>
      <vt:lpstr>AL ELEGIR HTAD, HAY QUE CONSIDERAR…</vt:lpstr>
      <vt:lpstr>AL ELEGIR HTAD, HAY QUE CONSIDERAR…</vt:lpstr>
      <vt:lpstr>AL ELEGIR HTAD, HAY QUE CONSIDERAR…</vt:lpstr>
      <vt:lpstr>AL ELEGIR HTAD, HAY QUE CONSIDERAR…</vt:lpstr>
      <vt:lpstr>AL ELEGIR HTAD, HAY QUE CONSIDERAR…</vt:lpstr>
      <vt:lpstr>AL ELEGIR HTAD, HAY QUE CONSIDERAR…</vt:lpstr>
      <vt:lpstr>AL ELEGIR HTAD, HAY QUE CONSIDERAR…</vt:lpstr>
      <vt:lpstr>AL ELEGIR HTAD, HAY QUE CONSIDERAR…</vt:lpstr>
      <vt:lpstr>AL ELEGIR HTAD, HAY QUE CONSIDERAR…</vt:lpstr>
      <vt:lpstr>AL ELEGIR HTAD, HAY QUE CONSIDERAR…</vt:lpstr>
      <vt:lpstr>AL ELEGIR HTAD, HAY QUE CONSIDERAR…</vt:lpstr>
      <vt:lpstr>AL ELEGIR HTAD, HAY QUE CONSIDERAR…</vt:lpstr>
      <vt:lpstr>AL ELEGIR HTAD, HAY QUE CONSIDERAR…</vt:lpstr>
      <vt:lpstr>Discusión</vt:lpstr>
      <vt:lpstr>ACTUALIZACIÓN, RENOVACIÓN Y SUSTITUCIÓN DE HTAD</vt:lpstr>
      <vt:lpstr>MANEJAR CON CUIDADO EL HTAD</vt:lpstr>
      <vt:lpstr>(DES)CONECTAR DISPOSITIVOS</vt:lpstr>
      <vt:lpstr>(DES)CONECTAR DISPOSITIVOS</vt:lpstr>
      <vt:lpstr>(DES)CONECTAR DISPOSITIVOS</vt:lpstr>
      <vt:lpstr>(DES)CONECTAR DISPOSITIVOS</vt:lpstr>
      <vt:lpstr>(DES)CONECTAR DISPOSITIVOS</vt:lpstr>
      <vt:lpstr>HTAD</vt:lpstr>
      <vt:lpstr>Actividad Grupal</vt:lpstr>
      <vt:lpstr>Actividad entre grupos</vt:lpstr>
      <vt:lpstr>Discusión</vt:lpstr>
      <vt:lpstr>HTAD EN COMPARACIÓN</vt:lpstr>
      <vt:lpstr>¿QUÉ HAY QUE CONSIDERAR AL ELEGIR UN HTAD?</vt:lpstr>
      <vt:lpstr>HTAD Y OBJETIVO ESPECÍFICO</vt:lpstr>
      <vt:lpstr>TU SELECCIÓN DE HTAD</vt:lpstr>
      <vt:lpstr>Actividad Grupal</vt:lpstr>
      <vt:lpstr>Discusión</vt:lpstr>
      <vt:lpstr>CONCLUSIONES Y REVISIÓN</vt:lpstr>
      <vt:lpstr>PowerPoint Presentation</vt:lpstr>
      <vt:lpstr>REVISIÓN DE LA FASE DE AAD</vt:lpstr>
      <vt:lpstr>APRENDIZAJE AUTO-DIRIGIDO</vt:lpstr>
      <vt:lpstr>APRENDIZAJE AUTO-DIRIGIDO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Carina Posch</dc:creator>
  <cp:lastModifiedBy>Carina Posch</cp:lastModifiedBy>
  <cp:revision>302</cp:revision>
  <dcterms:created xsi:type="dcterms:W3CDTF">2021-06-23T06:50:06Z</dcterms:created>
  <dcterms:modified xsi:type="dcterms:W3CDTF">2022-03-21T16:18:37Z</dcterms:modified>
</cp:coreProperties>
</file>