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3"/>
  </p:notesMasterIdLst>
  <p:handoutMasterIdLst>
    <p:handoutMasterId r:id="rId74"/>
  </p:handoutMasterIdLst>
  <p:sldIdLst>
    <p:sldId id="284" r:id="rId2"/>
    <p:sldId id="257" r:id="rId3"/>
    <p:sldId id="357" r:id="rId4"/>
    <p:sldId id="260" r:id="rId5"/>
    <p:sldId id="267" r:id="rId6"/>
    <p:sldId id="278" r:id="rId7"/>
    <p:sldId id="258" r:id="rId8"/>
    <p:sldId id="266" r:id="rId9"/>
    <p:sldId id="268" r:id="rId10"/>
    <p:sldId id="270" r:id="rId11"/>
    <p:sldId id="271" r:id="rId12"/>
    <p:sldId id="276" r:id="rId13"/>
    <p:sldId id="272" r:id="rId14"/>
    <p:sldId id="277" r:id="rId15"/>
    <p:sldId id="280" r:id="rId16"/>
    <p:sldId id="281" r:id="rId17"/>
    <p:sldId id="282" r:id="rId18"/>
    <p:sldId id="283" r:id="rId19"/>
    <p:sldId id="359" r:id="rId20"/>
    <p:sldId id="256" r:id="rId21"/>
    <p:sldId id="290" r:id="rId22"/>
    <p:sldId id="287" r:id="rId23"/>
    <p:sldId id="292" r:id="rId24"/>
    <p:sldId id="358" r:id="rId25"/>
    <p:sldId id="294" r:id="rId26"/>
    <p:sldId id="295" r:id="rId27"/>
    <p:sldId id="296" r:id="rId28"/>
    <p:sldId id="297" r:id="rId29"/>
    <p:sldId id="298" r:id="rId30"/>
    <p:sldId id="299" r:id="rId31"/>
    <p:sldId id="285"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60" r:id="rId65"/>
    <p:sldId id="361" r:id="rId66"/>
    <p:sldId id="333" r:id="rId67"/>
    <p:sldId id="362" r:id="rId68"/>
    <p:sldId id="279" r:id="rId69"/>
    <p:sldId id="274" r:id="rId70"/>
    <p:sldId id="288" r:id="rId71"/>
    <p:sldId id="291" r:id="rId7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254"/>
    <a:srgbClr val="1A1A1A"/>
    <a:srgbClr val="42ACE6"/>
    <a:srgbClr val="1982BD"/>
    <a:srgbClr val="9DCFE2"/>
    <a:srgbClr val="81DDFC"/>
    <a:srgbClr val="42AB3F"/>
    <a:srgbClr val="57BD87"/>
    <a:srgbClr val="BFE38F"/>
    <a:srgbClr val="88D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934E2-8A0C-422B-BBB2-82C6AA9CD2E3}" v="2444" dt="2022-03-24T14:20:52.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421" autoAdjust="0"/>
  </p:normalViewPr>
  <p:slideViewPr>
    <p:cSldViewPr snapToGrid="0">
      <p:cViewPr varScale="1">
        <p:scale>
          <a:sx n="102" d="100"/>
          <a:sy n="102" d="100"/>
        </p:scale>
        <p:origin x="894" y="114"/>
      </p:cViewPr>
      <p:guideLst/>
    </p:cSldViewPr>
  </p:slideViewPr>
  <p:notesTextViewPr>
    <p:cViewPr>
      <p:scale>
        <a:sx n="3" d="2"/>
        <a:sy n="3" d="2"/>
      </p:scale>
      <p:origin x="0" y="0"/>
    </p:cViewPr>
  </p:notesTextViewPr>
  <p:notesViewPr>
    <p:cSldViewPr snapToGrid="0">
      <p:cViewPr varScale="1">
        <p:scale>
          <a:sx n="49" d="100"/>
          <a:sy n="49" d="100"/>
        </p:scale>
        <p:origin x="2668" y="3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F0C934E2-8A0C-422B-BBB2-82C6AA9CD2E3}"/>
    <pc:docChg chg="undo redo custSel addSld modSld sldOrd">
      <pc:chgData name="Anna-Carina Mohrholz" userId="319e8f5a-43d4-4b3d-9ca7-1cc64d2dfc53" providerId="ADAL" clId="{F0C934E2-8A0C-422B-BBB2-82C6AA9CD2E3}" dt="2022-03-24T14:22:02.239" v="2542"/>
      <pc:docMkLst>
        <pc:docMk/>
      </pc:docMkLst>
      <pc:sldChg chg="ord">
        <pc:chgData name="Anna-Carina Mohrholz" userId="319e8f5a-43d4-4b3d-9ca7-1cc64d2dfc53" providerId="ADAL" clId="{F0C934E2-8A0C-422B-BBB2-82C6AA9CD2E3}" dt="2022-03-24T14:22:02.239" v="2542"/>
        <pc:sldMkLst>
          <pc:docMk/>
          <pc:sldMk cId="178313609" sldId="274"/>
        </pc:sldMkLst>
      </pc:sldChg>
      <pc:sldChg chg="ord">
        <pc:chgData name="Anna-Carina Mohrholz" userId="319e8f5a-43d4-4b3d-9ca7-1cc64d2dfc53" providerId="ADAL" clId="{F0C934E2-8A0C-422B-BBB2-82C6AA9CD2E3}" dt="2022-03-24T14:22:02.239" v="2542"/>
        <pc:sldMkLst>
          <pc:docMk/>
          <pc:sldMk cId="4001026632" sldId="288"/>
        </pc:sldMkLst>
      </pc:sldChg>
      <pc:sldChg chg="ord">
        <pc:chgData name="Anna-Carina Mohrholz" userId="319e8f5a-43d4-4b3d-9ca7-1cc64d2dfc53" providerId="ADAL" clId="{F0C934E2-8A0C-422B-BBB2-82C6AA9CD2E3}" dt="2022-03-24T14:21:02.296" v="2540"/>
        <pc:sldMkLst>
          <pc:docMk/>
          <pc:sldMk cId="3603862265" sldId="291"/>
        </pc:sldMkLst>
      </pc:sldChg>
      <pc:sldChg chg="addSp modSp mod modAnim">
        <pc:chgData name="Anna-Carina Mohrholz" userId="319e8f5a-43d4-4b3d-9ca7-1cc64d2dfc53" providerId="ADAL" clId="{F0C934E2-8A0C-422B-BBB2-82C6AA9CD2E3}" dt="2022-03-24T14:01:12.540" v="487" actId="6549"/>
        <pc:sldMkLst>
          <pc:docMk/>
          <pc:sldMk cId="3451725481" sldId="320"/>
        </pc:sldMkLst>
        <pc:spChg chg="mod">
          <ac:chgData name="Anna-Carina Mohrholz" userId="319e8f5a-43d4-4b3d-9ca7-1cc64d2dfc53" providerId="ADAL" clId="{F0C934E2-8A0C-422B-BBB2-82C6AA9CD2E3}" dt="2022-03-24T13:59:39.326" v="464"/>
          <ac:spMkLst>
            <pc:docMk/>
            <pc:sldMk cId="3451725481" sldId="320"/>
            <ac:spMk id="2" creationId="{7433DEB9-70F2-4D46-A434-5805917AE2A5}"/>
          </ac:spMkLst>
        </pc:spChg>
        <pc:spChg chg="mod">
          <ac:chgData name="Anna-Carina Mohrholz" userId="319e8f5a-43d4-4b3d-9ca7-1cc64d2dfc53" providerId="ADAL" clId="{F0C934E2-8A0C-422B-BBB2-82C6AA9CD2E3}" dt="2022-03-24T14:01:12.540" v="487" actId="6549"/>
          <ac:spMkLst>
            <pc:docMk/>
            <pc:sldMk cId="3451725481" sldId="320"/>
            <ac:spMk id="3" creationId="{F2A56596-A564-425C-B8FC-8D7CEEF84F3E}"/>
          </ac:spMkLst>
        </pc:spChg>
        <pc:spChg chg="add mod">
          <ac:chgData name="Anna-Carina Mohrholz" userId="319e8f5a-43d4-4b3d-9ca7-1cc64d2dfc53" providerId="ADAL" clId="{F0C934E2-8A0C-422B-BBB2-82C6AA9CD2E3}" dt="2022-03-24T14:00:05.905" v="468"/>
          <ac:spMkLst>
            <pc:docMk/>
            <pc:sldMk cId="3451725481" sldId="320"/>
            <ac:spMk id="5" creationId="{38C3CBBD-E81F-4682-A52E-36C2F7B169B4}"/>
          </ac:spMkLst>
        </pc:spChg>
        <pc:spChg chg="add mod">
          <ac:chgData name="Anna-Carina Mohrholz" userId="319e8f5a-43d4-4b3d-9ca7-1cc64d2dfc53" providerId="ADAL" clId="{F0C934E2-8A0C-422B-BBB2-82C6AA9CD2E3}" dt="2022-03-24T14:00:43.085" v="474" actId="20577"/>
          <ac:spMkLst>
            <pc:docMk/>
            <pc:sldMk cId="3451725481" sldId="320"/>
            <ac:spMk id="7" creationId="{5915407D-13AA-4DA9-A665-3730EB3E4682}"/>
          </ac:spMkLst>
        </pc:spChg>
        <pc:picChg chg="add mod">
          <ac:chgData name="Anna-Carina Mohrholz" userId="319e8f5a-43d4-4b3d-9ca7-1cc64d2dfc53" providerId="ADAL" clId="{F0C934E2-8A0C-422B-BBB2-82C6AA9CD2E3}" dt="2022-03-24T13:59:53.414" v="467"/>
          <ac:picMkLst>
            <pc:docMk/>
            <pc:sldMk cId="3451725481" sldId="320"/>
            <ac:picMk id="4" creationId="{44B8AF24-B5E3-4616-8723-B177A5468683}"/>
          </ac:picMkLst>
        </pc:picChg>
        <pc:picChg chg="add mod">
          <ac:chgData name="Anna-Carina Mohrholz" userId="319e8f5a-43d4-4b3d-9ca7-1cc64d2dfc53" providerId="ADAL" clId="{F0C934E2-8A0C-422B-BBB2-82C6AA9CD2E3}" dt="2022-03-24T14:00:14.418" v="469"/>
          <ac:picMkLst>
            <pc:docMk/>
            <pc:sldMk cId="3451725481" sldId="320"/>
            <ac:picMk id="6" creationId="{B130E053-B3DD-4A40-8F6E-E54E9DCFA299}"/>
          </ac:picMkLst>
        </pc:picChg>
      </pc:sldChg>
      <pc:sldChg chg="modSp add mod modAnim">
        <pc:chgData name="Anna-Carina Mohrholz" userId="319e8f5a-43d4-4b3d-9ca7-1cc64d2dfc53" providerId="ADAL" clId="{F0C934E2-8A0C-422B-BBB2-82C6AA9CD2E3}" dt="2022-03-24T13:58:25.196" v="463" actId="6549"/>
        <pc:sldMkLst>
          <pc:docMk/>
          <pc:sldMk cId="1621846664" sldId="359"/>
        </pc:sldMkLst>
        <pc:spChg chg="mod">
          <ac:chgData name="Anna-Carina Mohrholz" userId="319e8f5a-43d4-4b3d-9ca7-1cc64d2dfc53" providerId="ADAL" clId="{F0C934E2-8A0C-422B-BBB2-82C6AA9CD2E3}" dt="2022-03-24T13:53:32.361" v="20" actId="6549"/>
          <ac:spMkLst>
            <pc:docMk/>
            <pc:sldMk cId="1621846664" sldId="359"/>
            <ac:spMk id="2" creationId="{429A6D08-F54F-405C-ADF9-F7F2FBC48371}"/>
          </ac:spMkLst>
        </pc:spChg>
        <pc:spChg chg="mod">
          <ac:chgData name="Anna-Carina Mohrholz" userId="319e8f5a-43d4-4b3d-9ca7-1cc64d2dfc53" providerId="ADAL" clId="{F0C934E2-8A0C-422B-BBB2-82C6AA9CD2E3}" dt="2022-03-24T13:58:25.196" v="463" actId="6549"/>
          <ac:spMkLst>
            <pc:docMk/>
            <pc:sldMk cId="1621846664" sldId="359"/>
            <ac:spMk id="3" creationId="{AD4F37F6-ECBB-451E-8CA7-8876C52E0B0D}"/>
          </ac:spMkLst>
        </pc:spChg>
      </pc:sldChg>
      <pc:sldChg chg="modSp add mod modAnim">
        <pc:chgData name="Anna-Carina Mohrholz" userId="319e8f5a-43d4-4b3d-9ca7-1cc64d2dfc53" providerId="ADAL" clId="{F0C934E2-8A0C-422B-BBB2-82C6AA9CD2E3}" dt="2022-03-24T14:09:23.267" v="1154" actId="6549"/>
        <pc:sldMkLst>
          <pc:docMk/>
          <pc:sldMk cId="1895328969" sldId="360"/>
        </pc:sldMkLst>
        <pc:spChg chg="mod">
          <ac:chgData name="Anna-Carina Mohrholz" userId="319e8f5a-43d4-4b3d-9ca7-1cc64d2dfc53" providerId="ADAL" clId="{F0C934E2-8A0C-422B-BBB2-82C6AA9CD2E3}" dt="2022-03-24T14:02:27.367" v="490" actId="6549"/>
          <ac:spMkLst>
            <pc:docMk/>
            <pc:sldMk cId="1895328969" sldId="360"/>
            <ac:spMk id="2" creationId="{429A6D08-F54F-405C-ADF9-F7F2FBC48371}"/>
          </ac:spMkLst>
        </pc:spChg>
        <pc:spChg chg="mod">
          <ac:chgData name="Anna-Carina Mohrholz" userId="319e8f5a-43d4-4b3d-9ca7-1cc64d2dfc53" providerId="ADAL" clId="{F0C934E2-8A0C-422B-BBB2-82C6AA9CD2E3}" dt="2022-03-24T14:09:23.267" v="1154" actId="6549"/>
          <ac:spMkLst>
            <pc:docMk/>
            <pc:sldMk cId="1895328969" sldId="360"/>
            <ac:spMk id="3" creationId="{AD4F37F6-ECBB-451E-8CA7-8876C52E0B0D}"/>
          </ac:spMkLst>
        </pc:spChg>
      </pc:sldChg>
      <pc:sldChg chg="modSp add mod">
        <pc:chgData name="Anna-Carina Mohrholz" userId="319e8f5a-43d4-4b3d-9ca7-1cc64d2dfc53" providerId="ADAL" clId="{F0C934E2-8A0C-422B-BBB2-82C6AA9CD2E3}" dt="2022-03-24T14:10:46.377" v="1329" actId="6549"/>
        <pc:sldMkLst>
          <pc:docMk/>
          <pc:sldMk cId="1025181816" sldId="361"/>
        </pc:sldMkLst>
        <pc:spChg chg="mod">
          <ac:chgData name="Anna-Carina Mohrholz" userId="319e8f5a-43d4-4b3d-9ca7-1cc64d2dfc53" providerId="ADAL" clId="{F0C934E2-8A0C-422B-BBB2-82C6AA9CD2E3}" dt="2022-03-24T14:09:34.314" v="1172" actId="6549"/>
          <ac:spMkLst>
            <pc:docMk/>
            <pc:sldMk cId="1025181816" sldId="361"/>
            <ac:spMk id="2" creationId="{429A6D08-F54F-405C-ADF9-F7F2FBC48371}"/>
          </ac:spMkLst>
        </pc:spChg>
        <pc:spChg chg="mod">
          <ac:chgData name="Anna-Carina Mohrholz" userId="319e8f5a-43d4-4b3d-9ca7-1cc64d2dfc53" providerId="ADAL" clId="{F0C934E2-8A0C-422B-BBB2-82C6AA9CD2E3}" dt="2022-03-24T14:10:46.377" v="1329" actId="6549"/>
          <ac:spMkLst>
            <pc:docMk/>
            <pc:sldMk cId="1025181816" sldId="361"/>
            <ac:spMk id="5" creationId="{0C2C8E8F-629F-4219-BF3A-9E2DCCD2530F}"/>
          </ac:spMkLst>
        </pc:spChg>
        <pc:spChg chg="mod">
          <ac:chgData name="Anna-Carina Mohrholz" userId="319e8f5a-43d4-4b3d-9ca7-1cc64d2dfc53" providerId="ADAL" clId="{F0C934E2-8A0C-422B-BBB2-82C6AA9CD2E3}" dt="2022-03-24T14:10:22.716" v="1290" actId="27636"/>
          <ac:spMkLst>
            <pc:docMk/>
            <pc:sldMk cId="1025181816" sldId="361"/>
            <ac:spMk id="12" creationId="{E0DF78A5-EE16-409D-82A4-737F7D095FF8}"/>
          </ac:spMkLst>
        </pc:spChg>
      </pc:sldChg>
      <pc:sldChg chg="modSp add mod">
        <pc:chgData name="Anna-Carina Mohrholz" userId="319e8f5a-43d4-4b3d-9ca7-1cc64d2dfc53" providerId="ADAL" clId="{F0C934E2-8A0C-422B-BBB2-82C6AA9CD2E3}" dt="2022-03-24T14:20:52.733" v="2538" actId="20577"/>
        <pc:sldMkLst>
          <pc:docMk/>
          <pc:sldMk cId="1784442964" sldId="362"/>
        </pc:sldMkLst>
        <pc:spChg chg="mod">
          <ac:chgData name="Anna-Carina Mohrholz" userId="319e8f5a-43d4-4b3d-9ca7-1cc64d2dfc53" providerId="ADAL" clId="{F0C934E2-8A0C-422B-BBB2-82C6AA9CD2E3}" dt="2022-03-24T14:11:21.012" v="1332" actId="6549"/>
          <ac:spMkLst>
            <pc:docMk/>
            <pc:sldMk cId="1784442964" sldId="362"/>
            <ac:spMk id="2" creationId="{429A6D08-F54F-405C-ADF9-F7F2FBC48371}"/>
          </ac:spMkLst>
        </pc:spChg>
        <pc:spChg chg="mod">
          <ac:chgData name="Anna-Carina Mohrholz" userId="319e8f5a-43d4-4b3d-9ca7-1cc64d2dfc53" providerId="ADAL" clId="{F0C934E2-8A0C-422B-BBB2-82C6AA9CD2E3}" dt="2022-03-24T14:20:52.733" v="2538" actId="20577"/>
          <ac:spMkLst>
            <pc:docMk/>
            <pc:sldMk cId="1784442964" sldId="362"/>
            <ac:spMk id="3" creationId="{AD4F37F6-ECBB-451E-8CA7-8876C52E0B0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A04DD6-C26F-4C09-8D3E-4982193169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a:extLst>
              <a:ext uri="{FF2B5EF4-FFF2-40B4-BE49-F238E27FC236}">
                <a16:creationId xmlns:a16="http://schemas.microsoft.com/office/drawing/2014/main" id="{C9EB5BF1-F438-47D7-B2C0-7835FD0A89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955DBD-DAAC-48AD-8D30-F70205E5F437}" type="datetimeFigureOut">
              <a:rPr lang="de-AT" smtClean="0"/>
              <a:t>24.03.2022</a:t>
            </a:fld>
            <a:endParaRPr lang="de-AT"/>
          </a:p>
        </p:txBody>
      </p:sp>
      <p:sp>
        <p:nvSpPr>
          <p:cNvPr id="4" name="Footer Placeholder 3">
            <a:extLst>
              <a:ext uri="{FF2B5EF4-FFF2-40B4-BE49-F238E27FC236}">
                <a16:creationId xmlns:a16="http://schemas.microsoft.com/office/drawing/2014/main" id="{E6188FB3-E94A-4AEE-A622-6D13AD1B38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Slide Number Placeholder 4">
            <a:extLst>
              <a:ext uri="{FF2B5EF4-FFF2-40B4-BE49-F238E27FC236}">
                <a16:creationId xmlns:a16="http://schemas.microsoft.com/office/drawing/2014/main" id="{0AE6C5CA-E03D-40A4-8B04-C8455053D7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53AC4B-F3DF-48A6-AD1D-514BE1ABE2D3}" type="slidenum">
              <a:rPr lang="de-AT" smtClean="0"/>
              <a:t>‹Nr.›</a:t>
            </a:fld>
            <a:endParaRPr lang="de-AT"/>
          </a:p>
        </p:txBody>
      </p:sp>
    </p:spTree>
    <p:extLst>
      <p:ext uri="{BB962C8B-B14F-4D97-AF65-F5344CB8AC3E}">
        <p14:creationId xmlns:p14="http://schemas.microsoft.com/office/powerpoint/2010/main" val="3221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51E32-8A46-467F-9D37-670F4C8129D5}" type="datetimeFigureOut">
              <a:rPr lang="de-DE" smtClean="0"/>
              <a:t>24.03.2022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F09DDF-2BB1-4D3D-8D3F-C5C1359DA19C}" type="slidenum">
              <a:rPr lang="de-DE" smtClean="0"/>
              <a:t>‹Nr.›</a:t>
            </a:fld>
            <a:endParaRPr lang="de-DE"/>
          </a:p>
        </p:txBody>
      </p:sp>
    </p:spTree>
    <p:extLst>
      <p:ext uri="{BB962C8B-B14F-4D97-AF65-F5344CB8AC3E}">
        <p14:creationId xmlns:p14="http://schemas.microsoft.com/office/powerpoint/2010/main" val="232413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i="1" dirty="0">
                <a:latin typeface="proxima_nova"/>
              </a:rPr>
              <a:t>- Ein Leitfaden zur Erstellung von Lernmaterial wird Ihnen in Kapitel 3 zur Verfügung gestellt.</a:t>
            </a:r>
          </a:p>
          <a:p>
            <a:r>
              <a:rPr lang="de-DE" sz="1200" i="1" dirty="0">
                <a:latin typeface="proxima_nova"/>
              </a:rPr>
              <a:t>- Sie können Ihre Tutorials auf Ihrer LMS-Plattform hosten</a:t>
            </a:r>
          </a:p>
        </p:txBody>
      </p:sp>
      <p:sp>
        <p:nvSpPr>
          <p:cNvPr id="4" name="Foliennummernplatzhalter 3"/>
          <p:cNvSpPr>
            <a:spLocks noGrp="1"/>
          </p:cNvSpPr>
          <p:nvPr>
            <p:ph type="sldNum" sz="quarter" idx="5"/>
          </p:nvPr>
        </p:nvSpPr>
        <p:spPr/>
        <p:txBody>
          <a:bodyPr/>
          <a:lstStyle/>
          <a:p>
            <a:fld id="{D2F09DDF-2BB1-4D3D-8D3F-C5C1359DA19C}" type="slidenum">
              <a:rPr lang="de-DE" smtClean="0"/>
              <a:t>11</a:t>
            </a:fld>
            <a:endParaRPr lang="de-DE"/>
          </a:p>
        </p:txBody>
      </p:sp>
    </p:spTree>
    <p:extLst>
      <p:ext uri="{BB962C8B-B14F-4D97-AF65-F5344CB8AC3E}">
        <p14:creationId xmlns:p14="http://schemas.microsoft.com/office/powerpoint/2010/main" val="69764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latin typeface="proxima_nova"/>
              </a:rPr>
              <a:t>VR kann auch in anderen Bereichen des Unternehmens für Entwicklung und Innovation eingesetzt werden und dadurch Material und Kosten sparen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dirty="0">
                <a:latin typeface="proxima_nova"/>
              </a:rPr>
              <a:t>AR kann in anderen Bereichen des Unternehmens eingesetzt werden, um das Marketing zu unterstützen und die Produkte Ihres Unternehmens bekannter zu machen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sz="1200" dirty="0">
              <a:latin typeface="proxima_nova"/>
            </a:endParaRPr>
          </a:p>
        </p:txBody>
      </p:sp>
      <p:sp>
        <p:nvSpPr>
          <p:cNvPr id="4" name="Foliennummernplatzhalter 3"/>
          <p:cNvSpPr>
            <a:spLocks noGrp="1"/>
          </p:cNvSpPr>
          <p:nvPr>
            <p:ph type="sldNum" sz="quarter" idx="5"/>
          </p:nvPr>
        </p:nvSpPr>
        <p:spPr/>
        <p:txBody>
          <a:bodyPr/>
          <a:lstStyle/>
          <a:p>
            <a:fld id="{D2F09DDF-2BB1-4D3D-8D3F-C5C1359DA19C}" type="slidenum">
              <a:rPr lang="de-DE" smtClean="0"/>
              <a:t>14</a:t>
            </a:fld>
            <a:endParaRPr lang="de-DE"/>
          </a:p>
        </p:txBody>
      </p:sp>
    </p:spTree>
    <p:extLst>
      <p:ext uri="{BB962C8B-B14F-4D97-AF65-F5344CB8AC3E}">
        <p14:creationId xmlns:p14="http://schemas.microsoft.com/office/powerpoint/2010/main" val="194670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Google Drive (a </a:t>
            </a:r>
            <a:r>
              <a:rPr lang="de-DE" dirty="0" err="1"/>
              <a:t>tool</a:t>
            </a:r>
            <a:r>
              <a:rPr lang="de-DE" dirty="0"/>
              <a:t> </a:t>
            </a:r>
            <a:r>
              <a:rPr lang="de-DE" dirty="0" err="1"/>
              <a:t>to</a:t>
            </a:r>
            <a:r>
              <a:rPr lang="de-DE" dirty="0"/>
              <a:t> </a:t>
            </a:r>
            <a:r>
              <a:rPr lang="de-DE" dirty="0" err="1"/>
              <a:t>share</a:t>
            </a:r>
            <a:r>
              <a:rPr lang="de-DE" dirty="0"/>
              <a:t> </a:t>
            </a:r>
            <a:r>
              <a:rPr lang="de-DE" dirty="0" err="1"/>
              <a:t>documents</a:t>
            </a:r>
            <a:r>
              <a:rPr lang="de-DE" dirty="0"/>
              <a:t>, </a:t>
            </a:r>
            <a:r>
              <a:rPr lang="de-DE" dirty="0" err="1"/>
              <a:t>which</a:t>
            </a:r>
            <a:r>
              <a:rPr lang="de-DE" dirty="0"/>
              <a:t> a </a:t>
            </a:r>
            <a:r>
              <a:rPr lang="de-DE" dirty="0" err="1"/>
              <a:t>whole</a:t>
            </a:r>
            <a:r>
              <a:rPr lang="de-DE" dirty="0"/>
              <a:t> </a:t>
            </a:r>
            <a:r>
              <a:rPr lang="de-DE" dirty="0" err="1"/>
              <a:t>group</a:t>
            </a:r>
            <a:r>
              <a:rPr lang="de-DE" dirty="0"/>
              <a:t> </a:t>
            </a:r>
            <a:r>
              <a:rPr lang="de-DE" dirty="0" err="1"/>
              <a:t>can</a:t>
            </a:r>
            <a:r>
              <a:rPr lang="de-DE" dirty="0"/>
              <a:t> </a:t>
            </a:r>
            <a:r>
              <a:rPr lang="de-DE" dirty="0" err="1"/>
              <a:t>edit</a:t>
            </a:r>
            <a:r>
              <a:rPr lang="de-DE" dirty="0"/>
              <a:t>)</a:t>
            </a:r>
          </a:p>
        </p:txBody>
      </p:sp>
      <p:sp>
        <p:nvSpPr>
          <p:cNvPr id="4" name="Foliennummernplatzhalter 3"/>
          <p:cNvSpPr>
            <a:spLocks noGrp="1"/>
          </p:cNvSpPr>
          <p:nvPr>
            <p:ph type="sldNum" sz="quarter" idx="5"/>
          </p:nvPr>
        </p:nvSpPr>
        <p:spPr/>
        <p:txBody>
          <a:bodyPr/>
          <a:lstStyle/>
          <a:p>
            <a:fld id="{771512B4-B6A8-4BC6-98E9-5FD4F2ECA60B}" type="slidenum">
              <a:rPr lang="de-DE" smtClean="0"/>
              <a:t>18</a:t>
            </a:fld>
            <a:endParaRPr lang="de-DE"/>
          </a:p>
        </p:txBody>
      </p:sp>
    </p:spTree>
    <p:extLst>
      <p:ext uri="{BB962C8B-B14F-4D97-AF65-F5344CB8AC3E}">
        <p14:creationId xmlns:p14="http://schemas.microsoft.com/office/powerpoint/2010/main" val="7811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A6BF1788-C2F0-4FA4-8882-3E883373B8C5}" type="slidenum">
              <a:rPr lang="de-AT" smtClean="0"/>
              <a:t>19</a:t>
            </a:fld>
            <a:endParaRPr lang="de-AT"/>
          </a:p>
        </p:txBody>
      </p:sp>
    </p:spTree>
    <p:extLst>
      <p:ext uri="{BB962C8B-B14F-4D97-AF65-F5344CB8AC3E}">
        <p14:creationId xmlns:p14="http://schemas.microsoft.com/office/powerpoint/2010/main" val="1262853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bestehende Anwendungen: Kalender, E-Mail, soziale Netzwerke</a:t>
            </a:r>
          </a:p>
          <a:p>
            <a:pPr marL="171450" indent="-171450">
              <a:buFontTx/>
              <a:buChar char="-"/>
            </a:pPr>
            <a:r>
              <a:rPr lang="de-DE" dirty="0"/>
              <a:t>Talent-Management: Unterstützung der Personalabteilung bei Personalbeschaffung, Leistungsmanagement und Gehaltsabrechnung</a:t>
            </a:r>
          </a:p>
        </p:txBody>
      </p:sp>
      <p:sp>
        <p:nvSpPr>
          <p:cNvPr id="4" name="Foliennummernplatzhalter 3"/>
          <p:cNvSpPr>
            <a:spLocks noGrp="1"/>
          </p:cNvSpPr>
          <p:nvPr>
            <p:ph type="sldNum" sz="quarter" idx="5"/>
          </p:nvPr>
        </p:nvSpPr>
        <p:spPr/>
        <p:txBody>
          <a:bodyPr/>
          <a:lstStyle/>
          <a:p>
            <a:fld id="{AFA63E70-B19F-4E4A-B700-9DFF35B21A4C}" type="slidenum">
              <a:rPr lang="de-DE" smtClean="0"/>
              <a:t>32</a:t>
            </a:fld>
            <a:endParaRPr lang="de-DE"/>
          </a:p>
        </p:txBody>
      </p:sp>
    </p:spTree>
    <p:extLst>
      <p:ext uri="{BB962C8B-B14F-4D97-AF65-F5344CB8AC3E}">
        <p14:creationId xmlns:p14="http://schemas.microsoft.com/office/powerpoint/2010/main" val="185120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A6BF1788-C2F0-4FA4-8882-3E883373B8C5}" type="slidenum">
              <a:rPr lang="de-AT" smtClean="0"/>
              <a:t>64</a:t>
            </a:fld>
            <a:endParaRPr lang="de-AT"/>
          </a:p>
        </p:txBody>
      </p:sp>
    </p:spTree>
    <p:extLst>
      <p:ext uri="{BB962C8B-B14F-4D97-AF65-F5344CB8AC3E}">
        <p14:creationId xmlns:p14="http://schemas.microsoft.com/office/powerpoint/2010/main" val="126285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5"/>
          </p:nvPr>
        </p:nvSpPr>
        <p:spPr/>
        <p:txBody>
          <a:bodyPr/>
          <a:lstStyle/>
          <a:p>
            <a:fld id="{A6BF1788-C2F0-4FA4-8882-3E883373B8C5}" type="slidenum">
              <a:rPr lang="de-AT" smtClean="0"/>
              <a:t>67</a:t>
            </a:fld>
            <a:endParaRPr lang="de-AT"/>
          </a:p>
        </p:txBody>
      </p:sp>
    </p:spTree>
    <p:extLst>
      <p:ext uri="{BB962C8B-B14F-4D97-AF65-F5344CB8AC3E}">
        <p14:creationId xmlns:p14="http://schemas.microsoft.com/office/powerpoint/2010/main" val="150892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C06E-3663-4558-938B-980DAB67C47D}"/>
              </a:ext>
            </a:extLst>
          </p:cNvPr>
          <p:cNvSpPr>
            <a:spLocks noGrp="1"/>
          </p:cNvSpPr>
          <p:nvPr>
            <p:ph type="ctrTitle" hasCustomPrompt="1"/>
          </p:nvPr>
        </p:nvSpPr>
        <p:spPr>
          <a:xfrm>
            <a:off x="358230" y="1041400"/>
            <a:ext cx="6824474" cy="2387600"/>
          </a:xfrm>
        </p:spPr>
        <p:txBody>
          <a:bodyPr anchor="b">
            <a:noAutofit/>
          </a:bodyPr>
          <a:lstStyle>
            <a:lvl1pPr algn="l">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Subtitle 2">
            <a:extLst>
              <a:ext uri="{FF2B5EF4-FFF2-40B4-BE49-F238E27FC236}">
                <a16:creationId xmlns:a16="http://schemas.microsoft.com/office/drawing/2014/main" id="{F1DCF2BB-37B8-4956-B49C-8182BBF89C4D}"/>
              </a:ext>
            </a:extLst>
          </p:cNvPr>
          <p:cNvSpPr>
            <a:spLocks noGrp="1"/>
          </p:cNvSpPr>
          <p:nvPr>
            <p:ph type="subTitle" idx="1"/>
          </p:nvPr>
        </p:nvSpPr>
        <p:spPr>
          <a:xfrm>
            <a:off x="358230" y="3706583"/>
            <a:ext cx="6824474" cy="1655762"/>
          </a:xfrm>
        </p:spPr>
        <p:txBody>
          <a:bodyPr>
            <a:normAutofit/>
          </a:bodyPr>
          <a:lstStyle>
            <a:lvl1pPr marL="0" indent="0" algn="l">
              <a:buNone/>
              <a:defRPr sz="36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AT" dirty="0"/>
          </a:p>
        </p:txBody>
      </p:sp>
      <p:sp>
        <p:nvSpPr>
          <p:cNvPr id="4" name="Date Placeholder 3">
            <a:extLst>
              <a:ext uri="{FF2B5EF4-FFF2-40B4-BE49-F238E27FC236}">
                <a16:creationId xmlns:a16="http://schemas.microsoft.com/office/drawing/2014/main" id="{C280CE14-B241-49A4-ABD6-0824BE11C22F}"/>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E52961EE-C2AE-4D22-A6A3-B025740F7E5D}"/>
              </a:ext>
            </a:extLst>
          </p:cNvPr>
          <p:cNvSpPr>
            <a:spLocks noGrp="1"/>
          </p:cNvSpPr>
          <p:nvPr>
            <p:ph type="ftr" sz="quarter" idx="11"/>
          </p:nvPr>
        </p:nvSpPr>
        <p:spPr/>
        <p:txBody>
          <a:bodyPr/>
          <a:lstStyle/>
          <a:p>
            <a:pPr algn="l"/>
            <a:r>
              <a:rPr lang="de-AT" dirty="0"/>
              <a:t>Project N° 2020-1-AT01-KA226-VET-092549)</a:t>
            </a:r>
          </a:p>
        </p:txBody>
      </p:sp>
      <p:sp>
        <p:nvSpPr>
          <p:cNvPr id="6" name="Slide Number Placeholder 5">
            <a:extLst>
              <a:ext uri="{FF2B5EF4-FFF2-40B4-BE49-F238E27FC236}">
                <a16:creationId xmlns:a16="http://schemas.microsoft.com/office/drawing/2014/main" id="{41BBA2CB-652B-4FCA-A7A4-089CD44E2B07}"/>
              </a:ext>
            </a:extLst>
          </p:cNvPr>
          <p:cNvSpPr>
            <a:spLocks noGrp="1"/>
          </p:cNvSpPr>
          <p:nvPr>
            <p:ph type="sldNum" sz="quarter" idx="12"/>
          </p:nvPr>
        </p:nvSpPr>
        <p:spPr/>
        <p:txBody>
          <a:bodyPr/>
          <a:lstStyle/>
          <a:p>
            <a:fld id="{742DEAA9-F0E8-465B-87C2-CBF38CF7C888}" type="slidenum">
              <a:rPr lang="de-AT" smtClean="0"/>
              <a:t>‹Nr.›</a:t>
            </a:fld>
            <a:endParaRPr lang="de-AT"/>
          </a:p>
        </p:txBody>
      </p:sp>
      <p:pic>
        <p:nvPicPr>
          <p:cNvPr id="11" name="Picture 10">
            <a:extLst>
              <a:ext uri="{FF2B5EF4-FFF2-40B4-BE49-F238E27FC236}">
                <a16:creationId xmlns:a16="http://schemas.microsoft.com/office/drawing/2014/main" id="{F2547AEC-2357-4DDC-9DD8-7FC7BE426B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999" y="5610197"/>
            <a:ext cx="2578262" cy="1142541"/>
          </a:xfrm>
          <a:prstGeom prst="rect">
            <a:avLst/>
          </a:prstGeom>
        </p:spPr>
      </p:pic>
      <p:pic>
        <p:nvPicPr>
          <p:cNvPr id="13" name="Grafik 15">
            <a:extLst>
              <a:ext uri="{FF2B5EF4-FFF2-40B4-BE49-F238E27FC236}">
                <a16:creationId xmlns:a16="http://schemas.microsoft.com/office/drawing/2014/main" id="{9E441092-B87B-44C3-9562-42E922299F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6915" y="5919316"/>
            <a:ext cx="1828959" cy="524301"/>
          </a:xfrm>
          <a:prstGeom prst="rect">
            <a:avLst/>
          </a:prstGeom>
        </p:spPr>
      </p:pic>
      <p:pic>
        <p:nvPicPr>
          <p:cNvPr id="21" name="Picture 20">
            <a:extLst>
              <a:ext uri="{FF2B5EF4-FFF2-40B4-BE49-F238E27FC236}">
                <a16:creationId xmlns:a16="http://schemas.microsoft.com/office/drawing/2014/main" id="{49C65D30-1BAC-4353-8A3D-2C402B61750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1596" r="20742" b="17676"/>
          <a:stretch/>
        </p:blipFill>
        <p:spPr>
          <a:xfrm>
            <a:off x="3009900" y="-1"/>
            <a:ext cx="9182100" cy="6873503"/>
          </a:xfrm>
          <a:prstGeom prst="rect">
            <a:avLst/>
          </a:prstGeom>
        </p:spPr>
      </p:pic>
    </p:spTree>
    <p:extLst>
      <p:ext uri="{BB962C8B-B14F-4D97-AF65-F5344CB8AC3E}">
        <p14:creationId xmlns:p14="http://schemas.microsoft.com/office/powerpoint/2010/main" val="404405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10D4-FAC0-4A20-A41A-868424F043E0}"/>
              </a:ext>
            </a:extLst>
          </p:cNvPr>
          <p:cNvSpPr>
            <a:spLocks noGrp="1"/>
          </p:cNvSpPr>
          <p:nvPr>
            <p:ph type="title"/>
          </p:nvPr>
        </p:nvSpPr>
        <p:spPr/>
        <p:txBody>
          <a:bodyPr/>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482EDC6-E025-4423-B60D-3055F3A36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2227BE6D-858E-40BF-BFB0-B3B00E022B85}"/>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0829692B-DAC5-46BA-8BDA-6DA7D7EA3543}"/>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13A1ECC1-9032-49B7-BB14-EF3BEAF50353}"/>
              </a:ext>
            </a:extLst>
          </p:cNvPr>
          <p:cNvSpPr>
            <a:spLocks noGrp="1"/>
          </p:cNvSpPr>
          <p:nvPr>
            <p:ph type="sldNum" sz="quarter" idx="12"/>
          </p:nvPr>
        </p:nvSpPr>
        <p:spPr/>
        <p:txBody>
          <a:bodyPr/>
          <a:lstStyle/>
          <a:p>
            <a:fld id="{742DEAA9-F0E8-465B-87C2-CBF38CF7C888}" type="slidenum">
              <a:rPr lang="de-AT" smtClean="0"/>
              <a:t>‹Nr.›</a:t>
            </a:fld>
            <a:endParaRPr lang="de-AT"/>
          </a:p>
        </p:txBody>
      </p:sp>
    </p:spTree>
    <p:extLst>
      <p:ext uri="{BB962C8B-B14F-4D97-AF65-F5344CB8AC3E}">
        <p14:creationId xmlns:p14="http://schemas.microsoft.com/office/powerpoint/2010/main" val="2349712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21266-1F8A-4702-82B1-90814DC8FB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cal Text Placeholder 2">
            <a:extLst>
              <a:ext uri="{FF2B5EF4-FFF2-40B4-BE49-F238E27FC236}">
                <a16:creationId xmlns:a16="http://schemas.microsoft.com/office/drawing/2014/main" id="{53E86D77-5FB9-4C9A-8CB7-4855136E4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e Placeholder 3">
            <a:extLst>
              <a:ext uri="{FF2B5EF4-FFF2-40B4-BE49-F238E27FC236}">
                <a16:creationId xmlns:a16="http://schemas.microsoft.com/office/drawing/2014/main" id="{A68CDD92-0FAC-4DCA-BEFA-99367C7A543F}"/>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D19EB073-0974-4BF3-BF65-D5640EA3997D}"/>
              </a:ext>
            </a:extLst>
          </p:cNvPr>
          <p:cNvSpPr>
            <a:spLocks noGrp="1"/>
          </p:cNvSpPr>
          <p:nvPr>
            <p:ph type="ftr" sz="quarter" idx="11"/>
          </p:nvPr>
        </p:nvSpPr>
        <p:spPr/>
        <p:txBody>
          <a:bodyPr/>
          <a:lstStyle/>
          <a:p>
            <a:endParaRPr lang="de-AT"/>
          </a:p>
        </p:txBody>
      </p:sp>
      <p:sp>
        <p:nvSpPr>
          <p:cNvPr id="6" name="Slide Number Placeholder 5">
            <a:extLst>
              <a:ext uri="{FF2B5EF4-FFF2-40B4-BE49-F238E27FC236}">
                <a16:creationId xmlns:a16="http://schemas.microsoft.com/office/drawing/2014/main" id="{3B827165-8EAC-4D1B-BDD8-D72D9ED4CB43}"/>
              </a:ext>
            </a:extLst>
          </p:cNvPr>
          <p:cNvSpPr>
            <a:spLocks noGrp="1"/>
          </p:cNvSpPr>
          <p:nvPr>
            <p:ph type="sldNum" sz="quarter" idx="12"/>
          </p:nvPr>
        </p:nvSpPr>
        <p:spPr/>
        <p:txBody>
          <a:bodyPr/>
          <a:lstStyle/>
          <a:p>
            <a:fld id="{742DEAA9-F0E8-465B-87C2-CBF38CF7C888}" type="slidenum">
              <a:rPr lang="de-AT" smtClean="0"/>
              <a:t>‹Nr.›</a:t>
            </a:fld>
            <a:endParaRPr lang="de-AT"/>
          </a:p>
        </p:txBody>
      </p:sp>
    </p:spTree>
    <p:extLst>
      <p:ext uri="{BB962C8B-B14F-4D97-AF65-F5344CB8AC3E}">
        <p14:creationId xmlns:p14="http://schemas.microsoft.com/office/powerpoint/2010/main" val="4019127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579753-788E-4DE5-9DC0-02CDBAF763FC}"/>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le 1">
            <a:extLst>
              <a:ext uri="{FF2B5EF4-FFF2-40B4-BE49-F238E27FC236}">
                <a16:creationId xmlns:a16="http://schemas.microsoft.com/office/drawing/2014/main" id="{61530976-F296-4395-A8A6-D471791FEC5B}"/>
              </a:ext>
            </a:extLst>
          </p:cNvPr>
          <p:cNvSpPr>
            <a:spLocks noGrp="1"/>
          </p:cNvSpPr>
          <p:nvPr>
            <p:ph type="title" hasCustomPrompt="1"/>
          </p:nvPr>
        </p:nvSpPr>
        <p:spPr>
          <a:xfrm>
            <a:off x="838200" y="289851"/>
            <a:ext cx="10515600" cy="1523544"/>
          </a:xfrm>
        </p:spPr>
        <p:txBody>
          <a:bodyPr>
            <a:noAutofit/>
          </a:bodyPr>
          <a:lstStyle>
            <a:lvl1pPr>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Content Placeholder 2">
            <a:extLst>
              <a:ext uri="{FF2B5EF4-FFF2-40B4-BE49-F238E27FC236}">
                <a16:creationId xmlns:a16="http://schemas.microsoft.com/office/drawing/2014/main" id="{B51690EE-B694-4578-892B-BE7C46E733BB}"/>
              </a:ext>
            </a:extLst>
          </p:cNvPr>
          <p:cNvSpPr>
            <a:spLocks noGrp="1"/>
          </p:cNvSpPr>
          <p:nvPr>
            <p:ph idx="1" hasCustomPrompt="1"/>
          </p:nvPr>
        </p:nvSpPr>
        <p:spPr/>
        <p:txBody>
          <a:bodyPr/>
          <a:lstStyle>
            <a:lvl1pPr marL="355600" indent="-355600">
              <a:buClr>
                <a:srgbClr val="42ACE6"/>
              </a:buClr>
              <a:buFont typeface="Wingdings 3" panose="05040102010807070707" pitchFamily="18" charset="2"/>
              <a:buChar char=""/>
              <a:defRPr/>
            </a:lvl1pPr>
            <a:lvl2pPr marL="812800" indent="-355600">
              <a:buClr>
                <a:srgbClr val="81DDFF"/>
              </a:buClr>
              <a:buFont typeface="Wingdings 3" panose="05040102010807070707" pitchFamily="18" charset="2"/>
              <a:buChar char=""/>
              <a:defRPr/>
            </a:lvl2pPr>
            <a:lvl3pPr marL="1143000" indent="-228600">
              <a:buClr>
                <a:srgbClr val="CFE78F"/>
              </a:buClr>
              <a:buFont typeface="Calibri" panose="020F0502020204030204" pitchFamily="34" charset="0"/>
              <a:buChar char="•"/>
              <a:defRPr/>
            </a:lvl3pPr>
            <a:lvl4pPr marL="1600200" indent="-228600">
              <a:buClr>
                <a:srgbClr val="90D68F"/>
              </a:buClr>
              <a:buFont typeface="Calibri" panose="020F0502020204030204" pitchFamily="34" charset="0"/>
              <a:buChar char="-"/>
              <a:defRPr/>
            </a:lvl4pPr>
            <a:lvl5pPr marL="2057400" indent="-228600">
              <a:buClr>
                <a:srgbClr val="90D68F"/>
              </a:buClr>
              <a:buFont typeface="Calibri" panose="020F0502020204030204" pitchFamily="34" charset="0"/>
              <a:buChar cha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0562F8C0-CA2B-4704-9C0D-E541851B6B67}"/>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47CF7288-B9CB-478B-8159-F07C57375177}"/>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E94DFCCB-823F-45D0-A981-DAF0CCAADA94}"/>
              </a:ext>
            </a:extLst>
          </p:cNvPr>
          <p:cNvSpPr>
            <a:spLocks noGrp="1"/>
          </p:cNvSpPr>
          <p:nvPr>
            <p:ph type="sldNum" sz="quarter" idx="12"/>
          </p:nvPr>
        </p:nvSpPr>
        <p:spPr/>
        <p:txBody>
          <a:bodyPr/>
          <a:lstStyle/>
          <a:p>
            <a:fld id="{742DEAA9-F0E8-465B-87C2-CBF38CF7C888}" type="slidenum">
              <a:rPr lang="de-AT" smtClean="0"/>
              <a:t>‹Nr.›</a:t>
            </a:fld>
            <a:endParaRPr lang="de-AT"/>
          </a:p>
        </p:txBody>
      </p:sp>
      <p:pic>
        <p:nvPicPr>
          <p:cNvPr id="26" name="Picture 25">
            <a:extLst>
              <a:ext uri="{FF2B5EF4-FFF2-40B4-BE49-F238E27FC236}">
                <a16:creationId xmlns:a16="http://schemas.microsoft.com/office/drawing/2014/main" id="{C51A460F-4265-467A-9DDC-469B37BB0D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7" name="Grafik 15">
            <a:extLst>
              <a:ext uri="{FF2B5EF4-FFF2-40B4-BE49-F238E27FC236}">
                <a16:creationId xmlns:a16="http://schemas.microsoft.com/office/drawing/2014/main" id="{3700B635-63C8-4BBD-B16A-96ABCCEC18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223723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494B3D6-1640-4467-98AD-F5E8C0DF241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9690" t="26933" r="19690" b="35223"/>
          <a:stretch/>
        </p:blipFill>
        <p:spPr>
          <a:xfrm>
            <a:off x="0" y="0"/>
            <a:ext cx="12192000" cy="6858000"/>
          </a:xfrm>
          <a:prstGeom prst="rect">
            <a:avLst/>
          </a:prstGeom>
        </p:spPr>
      </p:pic>
      <p:sp>
        <p:nvSpPr>
          <p:cNvPr id="2" name="Title 1">
            <a:extLst>
              <a:ext uri="{FF2B5EF4-FFF2-40B4-BE49-F238E27FC236}">
                <a16:creationId xmlns:a16="http://schemas.microsoft.com/office/drawing/2014/main" id="{635F5290-B7AE-450C-8010-5C0AD8A32D29}"/>
              </a:ext>
            </a:extLst>
          </p:cNvPr>
          <p:cNvSpPr>
            <a:spLocks noGrp="1"/>
          </p:cNvSpPr>
          <p:nvPr>
            <p:ph type="title" hasCustomPrompt="1"/>
          </p:nvPr>
        </p:nvSpPr>
        <p:spPr>
          <a:xfrm>
            <a:off x="853107" y="1309829"/>
            <a:ext cx="10515600" cy="2317513"/>
          </a:xfrm>
          <a:solidFill>
            <a:srgbClr val="FFFFFF">
              <a:alpha val="85098"/>
            </a:srgbClr>
          </a:solidFill>
        </p:spPr>
        <p:txBody>
          <a:bodyPr anchor="ctr" anchorCtr="0">
            <a:normAutofit/>
          </a:bodyPr>
          <a:lstStyle>
            <a:lvl1pPr algn="l">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
        <p:nvSpPr>
          <p:cNvPr id="3" name="Text Placeholder 2">
            <a:extLst>
              <a:ext uri="{FF2B5EF4-FFF2-40B4-BE49-F238E27FC236}">
                <a16:creationId xmlns:a16="http://schemas.microsoft.com/office/drawing/2014/main" id="{9BF70475-9180-4217-B831-26D2D1C9E09C}"/>
              </a:ext>
            </a:extLst>
          </p:cNvPr>
          <p:cNvSpPr>
            <a:spLocks noGrp="1"/>
          </p:cNvSpPr>
          <p:nvPr>
            <p:ph type="body" idx="1"/>
          </p:nvPr>
        </p:nvSpPr>
        <p:spPr>
          <a:xfrm>
            <a:off x="838200" y="3780640"/>
            <a:ext cx="10515600" cy="1500187"/>
          </a:xfrm>
          <a:solidFill>
            <a:srgbClr val="FFFFFF">
              <a:alpha val="85098"/>
            </a:srgbClr>
          </a:solidFill>
        </p:spPr>
        <p:txBody>
          <a:bodyPr vert="horz" lIns="91440" tIns="45720" rIns="91440" bIns="45720" rtlCol="0" anchor="ctr" anchorCtr="0">
            <a:normAutofit/>
          </a:bodyPr>
          <a:lstStyle>
            <a:lvl1pPr>
              <a:defRPr lang="en-US" sz="3200" dirty="0" smtClean="0">
                <a:latin typeface="Bahnschrift" panose="020B0502040204020203" pitchFamily="34" charset="0"/>
                <a:ea typeface="+mj-ea"/>
                <a:cs typeface="+mj-cs"/>
              </a:defRPr>
            </a:lvl1pPr>
          </a:lstStyle>
          <a:p>
            <a:pPr lvl="0" algn="ctr">
              <a:spcBef>
                <a:spcPct val="0"/>
              </a:spcBef>
              <a:buNone/>
            </a:pPr>
            <a:r>
              <a:rPr lang="en-US" dirty="0"/>
              <a:t>Click to edit Master text styles</a:t>
            </a:r>
          </a:p>
        </p:txBody>
      </p:sp>
      <p:sp>
        <p:nvSpPr>
          <p:cNvPr id="4" name="Date Placeholder 3">
            <a:extLst>
              <a:ext uri="{FF2B5EF4-FFF2-40B4-BE49-F238E27FC236}">
                <a16:creationId xmlns:a16="http://schemas.microsoft.com/office/drawing/2014/main" id="{B4843E63-CEA4-4A36-BEAE-52DAAAB85312}"/>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2DC1060C-20E2-4042-BA95-371304639A9A}"/>
              </a:ext>
            </a:extLst>
          </p:cNvPr>
          <p:cNvSpPr>
            <a:spLocks noGrp="1"/>
          </p:cNvSpPr>
          <p:nvPr>
            <p:ph type="ftr" sz="quarter" idx="11"/>
          </p:nvPr>
        </p:nvSpPr>
        <p:spPr/>
        <p:txBody>
          <a:bodyPr/>
          <a:lstStyle/>
          <a:p>
            <a:r>
              <a:rPr lang="de-AT" dirty="0"/>
              <a:t>Project N° 2020-1-AT01-KA226-VET-092549)</a:t>
            </a:r>
          </a:p>
        </p:txBody>
      </p:sp>
      <p:sp>
        <p:nvSpPr>
          <p:cNvPr id="6" name="Slide Number Placeholder 5">
            <a:extLst>
              <a:ext uri="{FF2B5EF4-FFF2-40B4-BE49-F238E27FC236}">
                <a16:creationId xmlns:a16="http://schemas.microsoft.com/office/drawing/2014/main" id="{8A237A62-BBAF-49A1-9063-BFA5A8AF217C}"/>
              </a:ext>
            </a:extLst>
          </p:cNvPr>
          <p:cNvSpPr>
            <a:spLocks noGrp="1"/>
          </p:cNvSpPr>
          <p:nvPr>
            <p:ph type="sldNum" sz="quarter" idx="12"/>
          </p:nvPr>
        </p:nvSpPr>
        <p:spPr/>
        <p:txBody>
          <a:bodyPr/>
          <a:lstStyle/>
          <a:p>
            <a:fld id="{742DEAA9-F0E8-465B-87C2-CBF38CF7C888}" type="slidenum">
              <a:rPr lang="de-AT" smtClean="0"/>
              <a:t>‹Nr.›</a:t>
            </a:fld>
            <a:endParaRPr lang="de-AT"/>
          </a:p>
        </p:txBody>
      </p:sp>
      <p:pic>
        <p:nvPicPr>
          <p:cNvPr id="7" name="Grafik 15">
            <a:extLst>
              <a:ext uri="{FF2B5EF4-FFF2-40B4-BE49-F238E27FC236}">
                <a16:creationId xmlns:a16="http://schemas.microsoft.com/office/drawing/2014/main" id="{C94612BA-980C-48E3-ADFE-063B53109D8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pic>
        <p:nvPicPr>
          <p:cNvPr id="31" name="Picture 30">
            <a:extLst>
              <a:ext uri="{FF2B5EF4-FFF2-40B4-BE49-F238E27FC236}">
                <a16:creationId xmlns:a16="http://schemas.microsoft.com/office/drawing/2014/main" id="{BC89244C-2328-4F95-8379-1EE1DE504AA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54" y="5705490"/>
            <a:ext cx="2578262" cy="1142541"/>
          </a:xfrm>
          <a:prstGeom prst="rect">
            <a:avLst/>
          </a:prstGeom>
        </p:spPr>
      </p:pic>
    </p:spTree>
    <p:extLst>
      <p:ext uri="{BB962C8B-B14F-4D97-AF65-F5344CB8AC3E}">
        <p14:creationId xmlns:p14="http://schemas.microsoft.com/office/powerpoint/2010/main" val="1315732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63DA14-FDCC-4AEB-8E70-F8B45795A2C0}"/>
              </a:ext>
            </a:extLst>
          </p:cNvPr>
          <p:cNvSpPr>
            <a:spLocks noGrp="1"/>
          </p:cNvSpPr>
          <p:nvPr>
            <p:ph sz="half" idx="1"/>
          </p:nvPr>
        </p:nvSpPr>
        <p:spPr>
          <a:xfrm>
            <a:off x="838200" y="1825625"/>
            <a:ext cx="5181600" cy="4351338"/>
          </a:xfrm>
          <a:noFill/>
        </p:spPr>
        <p:txBody>
          <a:bodyPr/>
          <a:lstStyle>
            <a:lvl1pPr marL="452438" indent="-452438">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4" name="Content Placeholder 3">
            <a:extLst>
              <a:ext uri="{FF2B5EF4-FFF2-40B4-BE49-F238E27FC236}">
                <a16:creationId xmlns:a16="http://schemas.microsoft.com/office/drawing/2014/main" id="{D6D26198-C8F6-4E4E-8E52-F3F7C289F8A1}"/>
              </a:ext>
            </a:extLst>
          </p:cNvPr>
          <p:cNvSpPr>
            <a:spLocks noGrp="1"/>
          </p:cNvSpPr>
          <p:nvPr>
            <p:ph sz="half" idx="2"/>
          </p:nvPr>
        </p:nvSpPr>
        <p:spPr>
          <a:xfrm>
            <a:off x="6172200" y="1825625"/>
            <a:ext cx="5181600" cy="435133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Date Placeholder 4">
            <a:extLst>
              <a:ext uri="{FF2B5EF4-FFF2-40B4-BE49-F238E27FC236}">
                <a16:creationId xmlns:a16="http://schemas.microsoft.com/office/drawing/2014/main" id="{C12D270D-A412-4F63-8A8E-6EA60B04769F}"/>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6" name="Footer Placeholder 5">
            <a:extLst>
              <a:ext uri="{FF2B5EF4-FFF2-40B4-BE49-F238E27FC236}">
                <a16:creationId xmlns:a16="http://schemas.microsoft.com/office/drawing/2014/main" id="{834AE600-62CE-4D33-AE51-999D5E1B347E}"/>
              </a:ext>
            </a:extLst>
          </p:cNvPr>
          <p:cNvSpPr>
            <a:spLocks noGrp="1"/>
          </p:cNvSpPr>
          <p:nvPr>
            <p:ph type="ftr" sz="quarter" idx="11"/>
          </p:nvPr>
        </p:nvSpPr>
        <p:spPr/>
        <p:txBody>
          <a:bodyPr/>
          <a:lstStyle/>
          <a:p>
            <a:r>
              <a:rPr lang="de-AT" dirty="0"/>
              <a:t>Project N° 2020-1-AT01-KA226-VET-092549)</a:t>
            </a:r>
          </a:p>
        </p:txBody>
      </p:sp>
      <p:sp>
        <p:nvSpPr>
          <p:cNvPr id="7" name="Slide Number Placeholder 6">
            <a:extLst>
              <a:ext uri="{FF2B5EF4-FFF2-40B4-BE49-F238E27FC236}">
                <a16:creationId xmlns:a16="http://schemas.microsoft.com/office/drawing/2014/main" id="{A0609521-205E-46B9-8E31-9F58BC2F26D7}"/>
              </a:ext>
            </a:extLst>
          </p:cNvPr>
          <p:cNvSpPr>
            <a:spLocks noGrp="1"/>
          </p:cNvSpPr>
          <p:nvPr>
            <p:ph type="sldNum" sz="quarter" idx="12"/>
          </p:nvPr>
        </p:nvSpPr>
        <p:spPr/>
        <p:txBody>
          <a:bodyPr/>
          <a:lstStyle/>
          <a:p>
            <a:fld id="{742DEAA9-F0E8-465B-87C2-CBF38CF7C888}" type="slidenum">
              <a:rPr lang="de-AT" smtClean="0"/>
              <a:t>‹Nr.›</a:t>
            </a:fld>
            <a:endParaRPr lang="de-AT"/>
          </a:p>
        </p:txBody>
      </p:sp>
      <p:sp>
        <p:nvSpPr>
          <p:cNvPr id="22" name="Rectangle 21">
            <a:extLst>
              <a:ext uri="{FF2B5EF4-FFF2-40B4-BE49-F238E27FC236}">
                <a16:creationId xmlns:a16="http://schemas.microsoft.com/office/drawing/2014/main" id="{ECCCD6CA-0160-4384-9DE5-59F5225BEAE1}"/>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4" name="Picture 23">
            <a:extLst>
              <a:ext uri="{FF2B5EF4-FFF2-40B4-BE49-F238E27FC236}">
                <a16:creationId xmlns:a16="http://schemas.microsoft.com/office/drawing/2014/main" id="{D3BAEF37-66E7-4B54-8FC9-C90FDA105E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25" name="Grafik 15">
            <a:extLst>
              <a:ext uri="{FF2B5EF4-FFF2-40B4-BE49-F238E27FC236}">
                <a16:creationId xmlns:a16="http://schemas.microsoft.com/office/drawing/2014/main" id="{126F7B1D-2162-4A0D-89B4-FBC354F330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26" name="Title 1">
            <a:extLst>
              <a:ext uri="{FF2B5EF4-FFF2-40B4-BE49-F238E27FC236}">
                <a16:creationId xmlns:a16="http://schemas.microsoft.com/office/drawing/2014/main" id="{02BEB3BC-E1DB-4D7B-B391-24B26C29AA7B}"/>
              </a:ext>
            </a:extLst>
          </p:cNvPr>
          <p:cNvSpPr>
            <a:spLocks noGrp="1"/>
          </p:cNvSpPr>
          <p:nvPr>
            <p:ph type="title" hasCustomPrompt="1"/>
          </p:nvPr>
        </p:nvSpPr>
        <p:spPr>
          <a:xfrm>
            <a:off x="838200" y="281298"/>
            <a:ext cx="10515600" cy="1523544"/>
          </a:xfrm>
        </p:spPr>
        <p:txBody>
          <a:bodyPr>
            <a:noAutofit/>
          </a:bodyPr>
          <a:lstStyle>
            <a:lvl1pPr>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325728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BBDBC5-50AB-4C93-8346-3BF2FF4F2535}"/>
              </a:ext>
            </a:extLst>
          </p:cNvPr>
          <p:cNvSpPr>
            <a:spLocks noGrp="1"/>
          </p:cNvSpPr>
          <p:nvPr>
            <p:ph type="body" idx="1"/>
          </p:nvPr>
        </p:nvSpPr>
        <p:spPr>
          <a:xfrm>
            <a:off x="839788" y="1681163"/>
            <a:ext cx="5157787" cy="823912"/>
          </a:xfrm>
        </p:spPr>
        <p:txBody>
          <a:bodyPr anchor="b">
            <a:normAutofit/>
          </a:bodyPr>
          <a:lstStyle>
            <a:lvl1pPr marL="0" indent="0">
              <a:buNone/>
              <a:defRPr sz="3200" b="0">
                <a:latin typeface="AR BONNIE"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7D1BF18-FA15-4E71-A4E0-714C7818B203}"/>
              </a:ext>
            </a:extLst>
          </p:cNvPr>
          <p:cNvSpPr>
            <a:spLocks noGrp="1"/>
          </p:cNvSpPr>
          <p:nvPr>
            <p:ph sz="half" idx="2"/>
          </p:nvPr>
        </p:nvSpPr>
        <p:spPr>
          <a:xfrm>
            <a:off x="839788" y="2505075"/>
            <a:ext cx="5157787"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5" name="Text Placeholder 4">
            <a:extLst>
              <a:ext uri="{FF2B5EF4-FFF2-40B4-BE49-F238E27FC236}">
                <a16:creationId xmlns:a16="http://schemas.microsoft.com/office/drawing/2014/main" id="{8AD5D327-70CB-4FB6-80B7-5D4E2F96341B}"/>
              </a:ext>
            </a:extLst>
          </p:cNvPr>
          <p:cNvSpPr>
            <a:spLocks noGrp="1"/>
          </p:cNvSpPr>
          <p:nvPr>
            <p:ph type="body" sz="quarter" idx="3"/>
          </p:nvPr>
        </p:nvSpPr>
        <p:spPr>
          <a:xfrm>
            <a:off x="6172200" y="1681163"/>
            <a:ext cx="5183188" cy="823912"/>
          </a:xfrm>
        </p:spPr>
        <p:txBody>
          <a:bodyPr vert="horz" lIns="91440" tIns="45720" rIns="91440" bIns="45720" rtlCol="0" anchor="b">
            <a:normAutofit/>
          </a:bodyPr>
          <a:lstStyle>
            <a:lvl1pPr>
              <a:defRPr lang="en-US" sz="3200" b="0" smtClean="0">
                <a:latin typeface="AR BONNIE" panose="02000000000000000000" pitchFamily="2" charset="0"/>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057C8A66-0AF9-4241-92B1-54F69F0F6D8B}"/>
              </a:ext>
            </a:extLst>
          </p:cNvPr>
          <p:cNvSpPr>
            <a:spLocks noGrp="1"/>
          </p:cNvSpPr>
          <p:nvPr>
            <p:ph sz="quarter" idx="4"/>
          </p:nvPr>
        </p:nvSpPr>
        <p:spPr>
          <a:xfrm>
            <a:off x="6172200" y="2505075"/>
            <a:ext cx="5183188" cy="3684588"/>
          </a:xfrm>
        </p:spPr>
        <p:txBody>
          <a:bodyPr/>
          <a:lstStyle>
            <a:lvl1pPr marL="228600" indent="-228600">
              <a:defRPr lang="en-US" sz="2800" kern="1200" dirty="0" smtClean="0">
                <a:solidFill>
                  <a:schemeClr val="tx1"/>
                </a:solidFill>
                <a:latin typeface="+mn-lt"/>
                <a:ea typeface="+mn-ea"/>
                <a:cs typeface="+mn-cs"/>
              </a:defRPr>
            </a:lvl1pPr>
            <a:lvl2pPr marL="685800" indent="-228600">
              <a:defRPr lang="en-US" sz="2400" kern="1200" dirty="0" smtClean="0">
                <a:solidFill>
                  <a:schemeClr val="tx1"/>
                </a:solidFill>
                <a:latin typeface="+mn-lt"/>
                <a:ea typeface="+mn-ea"/>
                <a:cs typeface="+mn-cs"/>
              </a:defRPr>
            </a:lvl2pPr>
            <a:lvl3pPr marL="1143000" indent="-228600">
              <a:defRPr lang="en-US" sz="2000" kern="1200" dirty="0" smtClean="0">
                <a:solidFill>
                  <a:schemeClr val="tx1"/>
                </a:solidFill>
                <a:latin typeface="+mn-lt"/>
                <a:ea typeface="+mn-ea"/>
                <a:cs typeface="+mn-cs"/>
              </a:defRPr>
            </a:lvl3pPr>
            <a:lvl4pPr marL="1600200" indent="-228600">
              <a:defRPr lang="en-US" sz="1800" kern="1200" dirty="0" smtClean="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marL="685800" lvl="1" indent="-228600" algn="l" defTabSz="914400" rtl="0" eaLnBrk="1" latinLnBrk="0" hangingPunct="1">
              <a:lnSpc>
                <a:spcPct val="90000"/>
              </a:lnSpc>
              <a:spcBef>
                <a:spcPts val="500"/>
              </a:spcBef>
              <a:buClr>
                <a:srgbClr val="81DDFF"/>
              </a:buClr>
              <a:buFont typeface="Wingdings 3" panose="05040102010807070707" pitchFamily="18" charset="2"/>
              <a:buChar char=""/>
            </a:pPr>
            <a:r>
              <a:rPr lang="en-US" dirty="0"/>
              <a:t>Second level</a:t>
            </a:r>
          </a:p>
          <a:p>
            <a:pPr marL="1143000" lvl="2" indent="-228600" algn="l" defTabSz="914400" rtl="0" eaLnBrk="1" latinLnBrk="0" hangingPunct="1">
              <a:lnSpc>
                <a:spcPct val="90000"/>
              </a:lnSpc>
              <a:spcBef>
                <a:spcPts val="500"/>
              </a:spcBef>
              <a:buClr>
                <a:srgbClr val="CFE78F"/>
              </a:buClr>
              <a:buFont typeface="Calibri" panose="020F0502020204030204" pitchFamily="34" charset="0"/>
              <a:buChar char="•"/>
            </a:pPr>
            <a:r>
              <a:rPr lang="en-US" dirty="0"/>
              <a:t>Third level</a:t>
            </a:r>
          </a:p>
          <a:p>
            <a:pPr marL="1600200" lvl="3" indent="-228600" algn="l" defTabSz="914400" rtl="0" eaLnBrk="1" latinLnBrk="0" hangingPunct="1">
              <a:lnSpc>
                <a:spcPct val="90000"/>
              </a:lnSpc>
              <a:spcBef>
                <a:spcPts val="500"/>
              </a:spcBef>
              <a:buClr>
                <a:srgbClr val="90D68F"/>
              </a:buClr>
              <a:buFont typeface="Calibri" panose="020F0502020204030204" pitchFamily="34" charset="0"/>
              <a:buChar char="-"/>
            </a:pPr>
            <a:r>
              <a:rPr lang="en-US" dirty="0"/>
              <a:t>Fourth level</a:t>
            </a:r>
          </a:p>
          <a:p>
            <a:pPr lvl="4"/>
            <a:r>
              <a:rPr lang="en-US" dirty="0"/>
              <a:t>Fifth level</a:t>
            </a:r>
            <a:endParaRPr lang="de-AT" dirty="0"/>
          </a:p>
        </p:txBody>
      </p:sp>
      <p:sp>
        <p:nvSpPr>
          <p:cNvPr id="7" name="Date Placeholder 6">
            <a:extLst>
              <a:ext uri="{FF2B5EF4-FFF2-40B4-BE49-F238E27FC236}">
                <a16:creationId xmlns:a16="http://schemas.microsoft.com/office/drawing/2014/main" id="{9BF2A4A0-5560-4BBE-AAB5-A10E4AD6F1B1}"/>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8" name="Footer Placeholder 7">
            <a:extLst>
              <a:ext uri="{FF2B5EF4-FFF2-40B4-BE49-F238E27FC236}">
                <a16:creationId xmlns:a16="http://schemas.microsoft.com/office/drawing/2014/main" id="{C503AD2C-3786-4867-BECF-1A6588A115CF}"/>
              </a:ext>
            </a:extLst>
          </p:cNvPr>
          <p:cNvSpPr>
            <a:spLocks noGrp="1"/>
          </p:cNvSpPr>
          <p:nvPr>
            <p:ph type="ftr" sz="quarter" idx="11"/>
          </p:nvPr>
        </p:nvSpPr>
        <p:spPr/>
        <p:txBody>
          <a:bodyPr/>
          <a:lstStyle/>
          <a:p>
            <a:r>
              <a:rPr lang="de-AT" dirty="0"/>
              <a:t>Project N° 2020-1-AT01-KA226-VET-092549)</a:t>
            </a:r>
          </a:p>
        </p:txBody>
      </p:sp>
      <p:sp>
        <p:nvSpPr>
          <p:cNvPr id="9" name="Slide Number Placeholder 8">
            <a:extLst>
              <a:ext uri="{FF2B5EF4-FFF2-40B4-BE49-F238E27FC236}">
                <a16:creationId xmlns:a16="http://schemas.microsoft.com/office/drawing/2014/main" id="{E7B07110-6AFE-49A8-9BA8-F5041C942B63}"/>
              </a:ext>
            </a:extLst>
          </p:cNvPr>
          <p:cNvSpPr>
            <a:spLocks noGrp="1"/>
          </p:cNvSpPr>
          <p:nvPr>
            <p:ph type="sldNum" sz="quarter" idx="12"/>
          </p:nvPr>
        </p:nvSpPr>
        <p:spPr/>
        <p:txBody>
          <a:bodyPr/>
          <a:lstStyle/>
          <a:p>
            <a:fld id="{742DEAA9-F0E8-465B-87C2-CBF38CF7C888}" type="slidenum">
              <a:rPr lang="de-AT" smtClean="0"/>
              <a:t>‹Nr.›</a:t>
            </a:fld>
            <a:endParaRPr lang="de-AT"/>
          </a:p>
        </p:txBody>
      </p:sp>
      <p:sp>
        <p:nvSpPr>
          <p:cNvPr id="11" name="Rectangle 10">
            <a:extLst>
              <a:ext uri="{FF2B5EF4-FFF2-40B4-BE49-F238E27FC236}">
                <a16:creationId xmlns:a16="http://schemas.microsoft.com/office/drawing/2014/main" id="{DD64FB6A-0692-48FE-8149-32F442A89EBE}"/>
              </a:ext>
            </a:extLst>
          </p:cNvPr>
          <p:cNvSpPr/>
          <p:nvPr userDrawn="1"/>
        </p:nvSpPr>
        <p:spPr>
          <a:xfrm>
            <a:off x="0" y="-68825"/>
            <a:ext cx="12192000" cy="1759513"/>
          </a:xfrm>
          <a:prstGeom prst="rect">
            <a:avLst/>
          </a:prstGeom>
          <a:gradFill flip="none" rotWithShape="1">
            <a:gsLst>
              <a:gs pos="30000">
                <a:srgbClr val="42ACE6"/>
              </a:gs>
              <a:gs pos="0">
                <a:srgbClr val="819DCD"/>
              </a:gs>
              <a:gs pos="56000">
                <a:srgbClr val="81DDFF"/>
              </a:gs>
              <a:gs pos="79000">
                <a:srgbClr val="90D68F"/>
              </a:gs>
              <a:gs pos="100000">
                <a:srgbClr val="CFE7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3" name="Picture 12">
            <a:extLst>
              <a:ext uri="{FF2B5EF4-FFF2-40B4-BE49-F238E27FC236}">
                <a16:creationId xmlns:a16="http://schemas.microsoft.com/office/drawing/2014/main" id="{977D91D3-317E-4450-B69F-86E691B594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14" name="Grafik 15">
            <a:extLst>
              <a:ext uri="{FF2B5EF4-FFF2-40B4-BE49-F238E27FC236}">
                <a16:creationId xmlns:a16="http://schemas.microsoft.com/office/drawing/2014/main" id="{53CC9ADD-244F-4096-A75F-4C4E8BA2ED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15" name="Title 1">
            <a:extLst>
              <a:ext uri="{FF2B5EF4-FFF2-40B4-BE49-F238E27FC236}">
                <a16:creationId xmlns:a16="http://schemas.microsoft.com/office/drawing/2014/main" id="{EE7B0837-BCCF-4DE7-A221-1A76F2473482}"/>
              </a:ext>
            </a:extLst>
          </p:cNvPr>
          <p:cNvSpPr>
            <a:spLocks noGrp="1"/>
          </p:cNvSpPr>
          <p:nvPr>
            <p:ph type="title" hasCustomPrompt="1"/>
          </p:nvPr>
        </p:nvSpPr>
        <p:spPr>
          <a:xfrm>
            <a:off x="838200" y="281305"/>
            <a:ext cx="10515600" cy="1523544"/>
          </a:xfrm>
        </p:spPr>
        <p:txBody>
          <a:bodyPr>
            <a:noAutofit/>
          </a:bodyPr>
          <a:lstStyle>
            <a:lvl1pPr>
              <a:defRPr lang="de-AT" sz="4800" b="1" kern="1200" dirty="0">
                <a:ln>
                  <a:solidFill>
                    <a:srgbClr val="BFE38F"/>
                  </a:solidFill>
                </a:ln>
                <a:solidFill>
                  <a:schemeClr val="bg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32018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469483C-9015-4E0E-AD5E-0B3B1DA3D34A}"/>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4" name="Footer Placeholder 3">
            <a:extLst>
              <a:ext uri="{FF2B5EF4-FFF2-40B4-BE49-F238E27FC236}">
                <a16:creationId xmlns:a16="http://schemas.microsoft.com/office/drawing/2014/main" id="{811264ED-CD88-4EE0-A9A4-7C7238274A15}"/>
              </a:ext>
            </a:extLst>
          </p:cNvPr>
          <p:cNvSpPr>
            <a:spLocks noGrp="1"/>
          </p:cNvSpPr>
          <p:nvPr>
            <p:ph type="ftr" sz="quarter" idx="11"/>
          </p:nvPr>
        </p:nvSpPr>
        <p:spPr/>
        <p:txBody>
          <a:bodyPr/>
          <a:lstStyle/>
          <a:p>
            <a:r>
              <a:rPr lang="de-AT" dirty="0"/>
              <a:t>Project N° 2020-1-AT01-KA226-VET-092549)</a:t>
            </a:r>
          </a:p>
        </p:txBody>
      </p:sp>
      <p:sp>
        <p:nvSpPr>
          <p:cNvPr id="5" name="Slide Number Placeholder 4">
            <a:extLst>
              <a:ext uri="{FF2B5EF4-FFF2-40B4-BE49-F238E27FC236}">
                <a16:creationId xmlns:a16="http://schemas.microsoft.com/office/drawing/2014/main" id="{FA935337-3D45-4B88-8C03-32B7D9771738}"/>
              </a:ext>
            </a:extLst>
          </p:cNvPr>
          <p:cNvSpPr>
            <a:spLocks noGrp="1"/>
          </p:cNvSpPr>
          <p:nvPr>
            <p:ph type="sldNum" sz="quarter" idx="12"/>
          </p:nvPr>
        </p:nvSpPr>
        <p:spPr/>
        <p:txBody>
          <a:bodyPr/>
          <a:lstStyle/>
          <a:p>
            <a:fld id="{742DEAA9-F0E8-465B-87C2-CBF38CF7C888}" type="slidenum">
              <a:rPr lang="de-AT" smtClean="0"/>
              <a:t>‹Nr.›</a:t>
            </a:fld>
            <a:endParaRPr lang="de-AT"/>
          </a:p>
        </p:txBody>
      </p:sp>
      <p:pic>
        <p:nvPicPr>
          <p:cNvPr id="6" name="Picture 5">
            <a:extLst>
              <a:ext uri="{FF2B5EF4-FFF2-40B4-BE49-F238E27FC236}">
                <a16:creationId xmlns:a16="http://schemas.microsoft.com/office/drawing/2014/main" id="{C4F8615E-2EAE-427D-AFA4-E7292E1883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7" name="Grafik 15">
            <a:extLst>
              <a:ext uri="{FF2B5EF4-FFF2-40B4-BE49-F238E27FC236}">
                <a16:creationId xmlns:a16="http://schemas.microsoft.com/office/drawing/2014/main" id="{E9D03F83-5E8F-4393-8C02-EDC31DA004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
        <p:nvSpPr>
          <p:cNvPr id="8" name="Title 1">
            <a:extLst>
              <a:ext uri="{FF2B5EF4-FFF2-40B4-BE49-F238E27FC236}">
                <a16:creationId xmlns:a16="http://schemas.microsoft.com/office/drawing/2014/main" id="{9522D66E-0E03-4880-9E5E-4D456E536713}"/>
              </a:ext>
            </a:extLst>
          </p:cNvPr>
          <p:cNvSpPr>
            <a:spLocks noGrp="1"/>
          </p:cNvSpPr>
          <p:nvPr>
            <p:ph type="title" hasCustomPrompt="1"/>
          </p:nvPr>
        </p:nvSpPr>
        <p:spPr>
          <a:xfrm>
            <a:off x="838200" y="152401"/>
            <a:ext cx="10515600" cy="1523544"/>
          </a:xfrm>
        </p:spPr>
        <p:txBody>
          <a:bodyPr>
            <a:noAutofit/>
          </a:bodyPr>
          <a:lstStyle>
            <a:lvl1pPr algn="ctr">
              <a:defRPr lang="de-AT" sz="6000" b="1" kern="1200" dirty="0">
                <a:ln>
                  <a:solidFill>
                    <a:srgbClr val="BFE38F"/>
                  </a:solidFill>
                </a:ln>
                <a:solidFill>
                  <a:schemeClr val="tx1"/>
                </a:solidFill>
                <a:effectLst>
                  <a:outerShdw blurRad="38100" dist="38100" dir="2700000" algn="tl">
                    <a:srgbClr val="000000">
                      <a:alpha val="43137"/>
                    </a:srgbClr>
                  </a:outerShdw>
                </a:effectLst>
                <a:latin typeface="Arial Black" panose="020B0A04020102020204" pitchFamily="34" charset="0"/>
                <a:ea typeface="+mj-ea"/>
                <a:cs typeface="Aharoni" panose="02010803020104030203" pitchFamily="2" charset="-79"/>
              </a:defRPr>
            </a:lvl1pPr>
          </a:lstStyle>
          <a:p>
            <a:r>
              <a:rPr lang="en-US" dirty="0"/>
              <a:t>CLICK TO EDIT MASTER TITLE STYLE</a:t>
            </a:r>
            <a:endParaRPr lang="de-AT" dirty="0"/>
          </a:p>
        </p:txBody>
      </p:sp>
    </p:spTree>
    <p:extLst>
      <p:ext uri="{BB962C8B-B14F-4D97-AF65-F5344CB8AC3E}">
        <p14:creationId xmlns:p14="http://schemas.microsoft.com/office/powerpoint/2010/main" val="288689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28148-F792-4E4A-9A5B-0ADEC7AFD17C}"/>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3" name="Footer Placeholder 2">
            <a:extLst>
              <a:ext uri="{FF2B5EF4-FFF2-40B4-BE49-F238E27FC236}">
                <a16:creationId xmlns:a16="http://schemas.microsoft.com/office/drawing/2014/main" id="{EBFC46EB-3932-4C4F-9C7C-7CBAC83F2E90}"/>
              </a:ext>
            </a:extLst>
          </p:cNvPr>
          <p:cNvSpPr>
            <a:spLocks noGrp="1"/>
          </p:cNvSpPr>
          <p:nvPr>
            <p:ph type="ftr" sz="quarter" idx="11"/>
          </p:nvPr>
        </p:nvSpPr>
        <p:spPr/>
        <p:txBody>
          <a:bodyPr/>
          <a:lstStyle/>
          <a:p>
            <a:r>
              <a:rPr lang="de-AT" dirty="0"/>
              <a:t>Project N° 2020-1-AT01-KA226-VET-092549)</a:t>
            </a:r>
          </a:p>
        </p:txBody>
      </p:sp>
      <p:sp>
        <p:nvSpPr>
          <p:cNvPr id="4" name="Slide Number Placeholder 3">
            <a:extLst>
              <a:ext uri="{FF2B5EF4-FFF2-40B4-BE49-F238E27FC236}">
                <a16:creationId xmlns:a16="http://schemas.microsoft.com/office/drawing/2014/main" id="{BB72693F-CC3D-46AA-8327-2745023FA677}"/>
              </a:ext>
            </a:extLst>
          </p:cNvPr>
          <p:cNvSpPr>
            <a:spLocks noGrp="1"/>
          </p:cNvSpPr>
          <p:nvPr>
            <p:ph type="sldNum" sz="quarter" idx="12"/>
          </p:nvPr>
        </p:nvSpPr>
        <p:spPr/>
        <p:txBody>
          <a:bodyPr/>
          <a:lstStyle/>
          <a:p>
            <a:fld id="{742DEAA9-F0E8-465B-87C2-CBF38CF7C888}" type="slidenum">
              <a:rPr lang="de-AT" smtClean="0"/>
              <a:t>‹Nr.›</a:t>
            </a:fld>
            <a:endParaRPr lang="de-AT"/>
          </a:p>
        </p:txBody>
      </p:sp>
      <p:pic>
        <p:nvPicPr>
          <p:cNvPr id="5" name="Picture 4">
            <a:extLst>
              <a:ext uri="{FF2B5EF4-FFF2-40B4-BE49-F238E27FC236}">
                <a16:creationId xmlns:a16="http://schemas.microsoft.com/office/drawing/2014/main" id="{15C93685-2743-4290-BF8E-0E15C0EB40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824" y="6038452"/>
            <a:ext cx="1700981" cy="753779"/>
          </a:xfrm>
          <a:prstGeom prst="rect">
            <a:avLst/>
          </a:prstGeom>
        </p:spPr>
      </p:pic>
      <p:pic>
        <p:nvPicPr>
          <p:cNvPr id="6" name="Grafik 15">
            <a:extLst>
              <a:ext uri="{FF2B5EF4-FFF2-40B4-BE49-F238E27FC236}">
                <a16:creationId xmlns:a16="http://schemas.microsoft.com/office/drawing/2014/main" id="{CE4B762C-8DF4-4F37-B896-F650DED9FA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15948" y="6276761"/>
            <a:ext cx="1828959" cy="524301"/>
          </a:xfrm>
          <a:prstGeom prst="rect">
            <a:avLst/>
          </a:prstGeom>
        </p:spPr>
      </p:pic>
    </p:spTree>
    <p:extLst>
      <p:ext uri="{BB962C8B-B14F-4D97-AF65-F5344CB8AC3E}">
        <p14:creationId xmlns:p14="http://schemas.microsoft.com/office/powerpoint/2010/main" val="168312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4BD9-4527-415D-A268-E8623EDB4D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Content Placeholder 2">
            <a:extLst>
              <a:ext uri="{FF2B5EF4-FFF2-40B4-BE49-F238E27FC236}">
                <a16:creationId xmlns:a16="http://schemas.microsoft.com/office/drawing/2014/main" id="{28234DF4-5437-4091-BF8E-EDB29AA56B26}"/>
              </a:ext>
            </a:extLst>
          </p:cNvPr>
          <p:cNvSpPr>
            <a:spLocks noGrp="1"/>
          </p:cNvSpPr>
          <p:nvPr>
            <p:ph idx="1"/>
          </p:nvPr>
        </p:nvSpPr>
        <p:spPr>
          <a:xfrm>
            <a:off x="5183188" y="987425"/>
            <a:ext cx="6172200" cy="4873625"/>
          </a:xfrm>
        </p:spPr>
        <p:txBody>
          <a:bodyPr/>
          <a:lstStyle>
            <a:lvl1pPr marL="228600" indent="-228600">
              <a:defRPr lang="en-US" sz="2800" kern="1200" dirty="0" smtClean="0">
                <a:solidFill>
                  <a:schemeClr val="tx1"/>
                </a:solidFill>
                <a:latin typeface="+mn-lt"/>
                <a:ea typeface="+mn-ea"/>
                <a:cs typeface="+mn-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228600" lvl="0" indent="-228600" algn="l" defTabSz="914400" rtl="0" eaLnBrk="1" latinLnBrk="0" hangingPunct="1">
              <a:lnSpc>
                <a:spcPct val="90000"/>
              </a:lnSpc>
              <a:spcBef>
                <a:spcPts val="1000"/>
              </a:spcBef>
              <a:buClr>
                <a:srgbClr val="42ACE6"/>
              </a:buClr>
              <a:buFont typeface="Wingdings 3" panose="05040102010807070707" pitchFamily="18" charset="2"/>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Text Placeholder 3">
            <a:extLst>
              <a:ext uri="{FF2B5EF4-FFF2-40B4-BE49-F238E27FC236}">
                <a16:creationId xmlns:a16="http://schemas.microsoft.com/office/drawing/2014/main" id="{1FA95440-316A-4A03-998B-B7E1343D03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0A148-6444-4E03-863B-ECE2D6951A99}"/>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6" name="Footer Placeholder 5">
            <a:extLst>
              <a:ext uri="{FF2B5EF4-FFF2-40B4-BE49-F238E27FC236}">
                <a16:creationId xmlns:a16="http://schemas.microsoft.com/office/drawing/2014/main" id="{A2413524-5C1B-4742-A188-D0E479C1FF5F}"/>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337B8565-45AD-4788-8D05-0C7BFE080428}"/>
              </a:ext>
            </a:extLst>
          </p:cNvPr>
          <p:cNvSpPr>
            <a:spLocks noGrp="1"/>
          </p:cNvSpPr>
          <p:nvPr>
            <p:ph type="sldNum" sz="quarter" idx="12"/>
          </p:nvPr>
        </p:nvSpPr>
        <p:spPr/>
        <p:txBody>
          <a:bodyPr/>
          <a:lstStyle/>
          <a:p>
            <a:fld id="{742DEAA9-F0E8-465B-87C2-CBF38CF7C888}" type="slidenum">
              <a:rPr lang="de-AT" smtClean="0"/>
              <a:t>‹Nr.›</a:t>
            </a:fld>
            <a:endParaRPr lang="de-AT"/>
          </a:p>
        </p:txBody>
      </p:sp>
    </p:spTree>
    <p:extLst>
      <p:ext uri="{BB962C8B-B14F-4D97-AF65-F5344CB8AC3E}">
        <p14:creationId xmlns:p14="http://schemas.microsoft.com/office/powerpoint/2010/main" val="15347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D722-0243-42FC-A4A1-0F62332D3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Picture Placeholder 2">
            <a:extLst>
              <a:ext uri="{FF2B5EF4-FFF2-40B4-BE49-F238E27FC236}">
                <a16:creationId xmlns:a16="http://schemas.microsoft.com/office/drawing/2014/main" id="{67B21F22-A2AC-4A4B-9894-FE70B24077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64BCC996-4582-4098-8EE8-6160B0609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E4E954-BE53-4FC9-AD3F-0A4624B444B5}"/>
              </a:ext>
            </a:extLst>
          </p:cNvPr>
          <p:cNvSpPr>
            <a:spLocks noGrp="1"/>
          </p:cNvSpPr>
          <p:nvPr>
            <p:ph type="dt" sz="half" idx="10"/>
          </p:nvPr>
        </p:nvSpPr>
        <p:spPr/>
        <p:txBody>
          <a:bodyPr/>
          <a:lstStyle/>
          <a:p>
            <a:fld id="{5957384D-1A10-4715-AAD8-F603304139C1}" type="datetimeFigureOut">
              <a:rPr lang="de-AT" smtClean="0"/>
              <a:t>24.03.2022</a:t>
            </a:fld>
            <a:endParaRPr lang="de-AT"/>
          </a:p>
        </p:txBody>
      </p:sp>
      <p:sp>
        <p:nvSpPr>
          <p:cNvPr id="6" name="Footer Placeholder 5">
            <a:extLst>
              <a:ext uri="{FF2B5EF4-FFF2-40B4-BE49-F238E27FC236}">
                <a16:creationId xmlns:a16="http://schemas.microsoft.com/office/drawing/2014/main" id="{5E5BACB9-A3DA-49C9-AC55-4B945A1A9EAC}"/>
              </a:ext>
            </a:extLst>
          </p:cNvPr>
          <p:cNvSpPr>
            <a:spLocks noGrp="1"/>
          </p:cNvSpPr>
          <p:nvPr>
            <p:ph type="ftr" sz="quarter" idx="11"/>
          </p:nvPr>
        </p:nvSpPr>
        <p:spPr/>
        <p:txBody>
          <a:bodyPr/>
          <a:lstStyle/>
          <a:p>
            <a:endParaRPr lang="de-AT"/>
          </a:p>
        </p:txBody>
      </p:sp>
      <p:sp>
        <p:nvSpPr>
          <p:cNvPr id="7" name="Slide Number Placeholder 6">
            <a:extLst>
              <a:ext uri="{FF2B5EF4-FFF2-40B4-BE49-F238E27FC236}">
                <a16:creationId xmlns:a16="http://schemas.microsoft.com/office/drawing/2014/main" id="{8130D0E9-F6D1-43AD-84C1-7D07337C2DD9}"/>
              </a:ext>
            </a:extLst>
          </p:cNvPr>
          <p:cNvSpPr>
            <a:spLocks noGrp="1"/>
          </p:cNvSpPr>
          <p:nvPr>
            <p:ph type="sldNum" sz="quarter" idx="12"/>
          </p:nvPr>
        </p:nvSpPr>
        <p:spPr/>
        <p:txBody>
          <a:bodyPr/>
          <a:lstStyle/>
          <a:p>
            <a:fld id="{742DEAA9-F0E8-465B-87C2-CBF38CF7C888}" type="slidenum">
              <a:rPr lang="de-AT" smtClean="0"/>
              <a:t>‹Nr.›</a:t>
            </a:fld>
            <a:endParaRPr lang="de-AT"/>
          </a:p>
        </p:txBody>
      </p:sp>
    </p:spTree>
    <p:extLst>
      <p:ext uri="{BB962C8B-B14F-4D97-AF65-F5344CB8AC3E}">
        <p14:creationId xmlns:p14="http://schemas.microsoft.com/office/powerpoint/2010/main" val="136080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9AC7F-49EE-429A-B438-048B1635C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e-AT"/>
          </a:p>
        </p:txBody>
      </p:sp>
      <p:sp>
        <p:nvSpPr>
          <p:cNvPr id="3" name="Text Placeholder 2">
            <a:extLst>
              <a:ext uri="{FF2B5EF4-FFF2-40B4-BE49-F238E27FC236}">
                <a16:creationId xmlns:a16="http://schemas.microsoft.com/office/drawing/2014/main" id="{1E8AAC54-1949-4160-ADBD-AAF616DF2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AT" dirty="0"/>
          </a:p>
        </p:txBody>
      </p:sp>
      <p:sp>
        <p:nvSpPr>
          <p:cNvPr id="4" name="Date Placeholder 3">
            <a:extLst>
              <a:ext uri="{FF2B5EF4-FFF2-40B4-BE49-F238E27FC236}">
                <a16:creationId xmlns:a16="http://schemas.microsoft.com/office/drawing/2014/main" id="{1BA2FD4E-AB71-40E3-BF06-7B2756E15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7384D-1A10-4715-AAD8-F603304139C1}" type="datetimeFigureOut">
              <a:rPr lang="de-AT" smtClean="0"/>
              <a:t>24.03.2022</a:t>
            </a:fld>
            <a:endParaRPr lang="de-AT"/>
          </a:p>
        </p:txBody>
      </p:sp>
      <p:sp>
        <p:nvSpPr>
          <p:cNvPr id="5" name="Footer Placeholder 4">
            <a:extLst>
              <a:ext uri="{FF2B5EF4-FFF2-40B4-BE49-F238E27FC236}">
                <a16:creationId xmlns:a16="http://schemas.microsoft.com/office/drawing/2014/main" id="{0954231E-EC34-4C22-86DE-5032A9959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AT" dirty="0"/>
              <a:t>Project N° 2020-1-AT01-KA226-VET-092549</a:t>
            </a:r>
          </a:p>
        </p:txBody>
      </p:sp>
      <p:sp>
        <p:nvSpPr>
          <p:cNvPr id="6" name="Slide Number Placeholder 5">
            <a:extLst>
              <a:ext uri="{FF2B5EF4-FFF2-40B4-BE49-F238E27FC236}">
                <a16:creationId xmlns:a16="http://schemas.microsoft.com/office/drawing/2014/main" id="{455CFE77-7C05-4DC7-89FD-A1325B972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DEAA9-F0E8-465B-87C2-CBF38CF7C888}" type="slidenum">
              <a:rPr lang="de-AT" smtClean="0"/>
              <a:t>‹Nr.›</a:t>
            </a:fld>
            <a:endParaRPr lang="de-AT" dirty="0"/>
          </a:p>
        </p:txBody>
      </p:sp>
    </p:spTree>
    <p:extLst>
      <p:ext uri="{BB962C8B-B14F-4D97-AF65-F5344CB8AC3E}">
        <p14:creationId xmlns:p14="http://schemas.microsoft.com/office/powerpoint/2010/main" val="768733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3VyQQ_wF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6o_6R2lbE4"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nk_akgSjq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uIsEZiP_Pw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echedges.org/r-a-t-mode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wbl-goes-virtual.eu/toolbo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CFAD-EvLiH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hyperlink" Target="https://leaderonomics.org/en/resources/article/228-types-of-digital-learning" TargetMode="External"/><Relationship Id="rId3" Type="http://schemas.openxmlformats.org/officeDocument/2006/relationships/hyperlink" Target="https://web.archive.org/web/20140824102458/http:/www.astd.org/~/media/Files/Publications/LMS_fieldguide_20091" TargetMode="External"/><Relationship Id="rId7" Type="http://schemas.openxmlformats.org/officeDocument/2006/relationships/hyperlink" Target="https://thinkmobiles.com/blog/what-is-augmented-reality/#:~:text=Augmented%20reality%20is%20the%20technology%20that%20expands%20our,environment%20and%20adds%20sounds%2C%20videos%2C%20graphics%20to%20it." TargetMode="External"/><Relationship Id="rId2" Type="http://schemas.openxmlformats.org/officeDocument/2006/relationships/hyperlink" Target="https://www.nextiva.com/blog/virtual-team-communication.html" TargetMode="External"/><Relationship Id="rId1" Type="http://schemas.openxmlformats.org/officeDocument/2006/relationships/slideLayout" Target="../slideLayouts/slideLayout2.xml"/><Relationship Id="rId6" Type="http://schemas.openxmlformats.org/officeDocument/2006/relationships/hyperlink" Target="https://www.vrs.org.uk/virtual-reality/what-is-virtual-reality.html" TargetMode="External"/><Relationship Id="rId5" Type="http://schemas.openxmlformats.org/officeDocument/2006/relationships/hyperlink" Target="http://www.imperial.ac.uk/electrical-engineering/study/current-students-course-handbook/tutorials/" TargetMode="External"/><Relationship Id="rId10" Type="http://schemas.openxmlformats.org/officeDocument/2006/relationships/hyperlink" Target="https://www.objectcode.de/blog/zeigen-sie-innovation/" TargetMode="External"/><Relationship Id="rId4" Type="http://schemas.openxmlformats.org/officeDocument/2006/relationships/hyperlink" Target="http://www.astd.org/~/media/Files/Publications/LMS_fieldguide_20091" TargetMode="External"/><Relationship Id="rId9" Type="http://schemas.openxmlformats.org/officeDocument/2006/relationships/hyperlink" Target="https://smallbusiness.co.uk/virtual-reality-can-used-drive-new-business-254068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s://www.techsmith.com/learn/tutorials/camtasia/how-to-create-training-video/" TargetMode="External"/><Relationship Id="rId13" Type="http://schemas.openxmlformats.org/officeDocument/2006/relationships/hyperlink" Target="https://www.onirix.com/learn-about-ar/marker-based-augmented-reality-with-targets/" TargetMode="External"/><Relationship Id="rId3" Type="http://schemas.openxmlformats.org/officeDocument/2006/relationships/hyperlink" Target="https://learn.trakstar.com/elearning-glossary/types-of-lms#:~:text=Another%20thing%20to%20look%20for%20in%20an%20LMS,on%20the%20differences%20between%20an%20LMS%20and%20LCMS%29." TargetMode="External"/><Relationship Id="rId7" Type="http://schemas.openxmlformats.org/officeDocument/2006/relationships/hyperlink" Target="https://www.techsmith.com/learn/tutorials/camtasia/how-to-make-a-video-tutorial/" TargetMode="External"/><Relationship Id="rId12" Type="http://schemas.openxmlformats.org/officeDocument/2006/relationships/hyperlink" Target="https://www.onirix.com/learn-about-ar/the-different-types-of-augmented-reality/" TargetMode="External"/><Relationship Id="rId2" Type="http://schemas.openxmlformats.org/officeDocument/2006/relationships/hyperlink" Target="https://getvoip.com/blog/2021/03/02/virtual-communication/" TargetMode="External"/><Relationship Id="rId1" Type="http://schemas.openxmlformats.org/officeDocument/2006/relationships/slideLayout" Target="../slideLayouts/slideLayout2.xml"/><Relationship Id="rId6" Type="http://schemas.openxmlformats.org/officeDocument/2006/relationships/hyperlink" Target="https://www.techsmith.com/blog/microlearning-activities/" TargetMode="External"/><Relationship Id="rId11" Type="http://schemas.openxmlformats.org/officeDocument/2006/relationships/hyperlink" Target="https://heizenrader.com/the-3-types-of-virtual-reality/#:~:text=There%20are%203%20primary%20categories%20of%20virtual%20reality,simulations%20used%20today%3A%20non-immersive%2C%20semi-immersive%2C%20and%20fully-immersive%20simulations." TargetMode="External"/><Relationship Id="rId5" Type="http://schemas.openxmlformats.org/officeDocument/2006/relationships/hyperlink" Target="https://www.techsmith.com/blog/types-of-instructional-videos/" TargetMode="External"/><Relationship Id="rId15" Type="http://schemas.openxmlformats.org/officeDocument/2006/relationships/hyperlink" Target="https://www.wired.co.uk/article/ikea-studio-ar-app" TargetMode="External"/><Relationship Id="rId10" Type="http://schemas.openxmlformats.org/officeDocument/2006/relationships/hyperlink" Target="https://www.techsmith.com/blog/lecture-capture/" TargetMode="External"/><Relationship Id="rId4" Type="http://schemas.openxmlformats.org/officeDocument/2006/relationships/hyperlink" Target="https://www.elucidat.com/blog/elearning-authoring-tools/#:~:text=What%20is%20an%20authoring%20tool%3F%20An%20authoring%20tools,manipulate%20multimedia%20objects%20for%20the%20content%E2%80%99s%20intended%20purpose." TargetMode="External"/><Relationship Id="rId9" Type="http://schemas.openxmlformats.org/officeDocument/2006/relationships/hyperlink" Target="https://www.techsmith.com/blog/what-is-screencasting/" TargetMode="External"/><Relationship Id="rId14" Type="http://schemas.openxmlformats.org/officeDocument/2006/relationships/hyperlink" Target="https://www.onirix.com/learn-about-ar/geolocation-based-augmented-reality-with-places/"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ucl.ac.uk/teaching-learning/education-planning-2020-21/online-teaching-guidance-tips-and-platforms/netiquette-good-online#Staff%20guidance" TargetMode="External"/><Relationship Id="rId3" Type="http://schemas.openxmlformats.org/officeDocument/2006/relationships/hyperlink" Target="https://support.google.com/youtube/answer/3027950?hl=en" TargetMode="External"/><Relationship Id="rId7" Type="http://schemas.openxmlformats.org/officeDocument/2006/relationships/hyperlink" Target="https://support.visme.co/customizing-backgrounds/" TargetMode="External"/><Relationship Id="rId2" Type="http://schemas.openxmlformats.org/officeDocument/2006/relationships/hyperlink" Target="https://productimize.com/blog/benefits-of-product-customization/" TargetMode="External"/><Relationship Id="rId1" Type="http://schemas.openxmlformats.org/officeDocument/2006/relationships/slideLayout" Target="../slideLayouts/slideLayout2.xml"/><Relationship Id="rId6" Type="http://schemas.openxmlformats.org/officeDocument/2006/relationships/hyperlink" Target="https://support.visme.co/creating-your-own-custom-blocks/" TargetMode="External"/><Relationship Id="rId5" Type="http://schemas.openxmlformats.org/officeDocument/2006/relationships/hyperlink" Target="https://moodle.com/workplace/features/" TargetMode="External"/><Relationship Id="rId4" Type="http://schemas.openxmlformats.org/officeDocument/2006/relationships/hyperlink" Target="https://www.mindmeister.com/pages/features/#styl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x8HM3g1N0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pPr algn="ctr"/>
            <a:r>
              <a:rPr lang="de-DE" sz="48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WBL_GOES_VIRTUAL</a:t>
            </a:r>
            <a:br>
              <a:rPr lang="de-DE" sz="48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br>
              <a:rPr lang="de-DE" sz="48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DE" sz="48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Trainingsprogramm</a:t>
            </a:r>
            <a:endParaRPr lang="de-AT" sz="48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a:xfrm>
            <a:off x="566928" y="3706583"/>
            <a:ext cx="6615776" cy="1655762"/>
          </a:xfrm>
        </p:spPr>
        <p:txBody>
          <a:bodyPr/>
          <a:lstStyle/>
          <a:p>
            <a:r>
              <a:rPr lang="de-DE" dirty="0">
                <a:latin typeface="Arial" panose="020B0604020202020204" pitchFamily="34" charset="0"/>
                <a:cs typeface="Arial" panose="020B0604020202020204" pitchFamily="34" charset="0"/>
              </a:rPr>
              <a:t>Modul 2</a:t>
            </a:r>
            <a:br>
              <a:rPr lang="de-DE" dirty="0">
                <a:latin typeface="Arial" panose="020B0604020202020204" pitchFamily="34" charset="0"/>
                <a:cs typeface="Arial" panose="020B0604020202020204" pitchFamily="34" charset="0"/>
              </a:rPr>
            </a:br>
            <a:r>
              <a:rPr lang="de-DE" sz="3600" dirty="0">
                <a:latin typeface="Arial" panose="020B0604020202020204" pitchFamily="34" charset="0"/>
                <a:cs typeface="Arial" panose="020B0604020202020204" pitchFamily="34" charset="0"/>
              </a:rPr>
              <a:t>Digitale Lerntechnologie: Software</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591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 – </a:t>
            </a:r>
            <a:b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LMS </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85000" lnSpcReduction="20000"/>
          </a:bodyPr>
          <a:lstStyle/>
          <a:p>
            <a:r>
              <a:rPr lang="de-DE" b="1" dirty="0">
                <a:latin typeface="Arial" panose="020B0604020202020204" pitchFamily="34" charset="0"/>
                <a:cs typeface="Arial" panose="020B0604020202020204" pitchFamily="34" charset="0"/>
              </a:rPr>
              <a:t>Kategorie II: Lernmanagementsysteme (LMS) </a:t>
            </a:r>
          </a:p>
          <a:p>
            <a:endParaRPr lang="de-DE" b="1"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„Ein Learning Management System (LMS) ist eine Software zur Verwaltung, Dokumentation, Nachverfolgung, Automatisierung und Bereitstellung von Kursen, Schulungen, Lern- und Entwicklungsprogrammen.“ </a:t>
            </a:r>
            <a:r>
              <a:rPr lang="de-DE" baseline="30000" dirty="0">
                <a:latin typeface="Arial" panose="020B0604020202020204" pitchFamily="34" charset="0"/>
                <a:cs typeface="Arial" panose="020B0604020202020204" pitchFamily="34" charset="0"/>
              </a:rPr>
              <a:t>2</a:t>
            </a:r>
          </a:p>
          <a:p>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Werkzeuge, die Ihnen die Kategorie "Learning Management System (LMS)" bieten kann: Die Möglichkeit, praktische Erfahrungen im Arbeitsalltag zu digitalisieren und zu strukturieren:</a:t>
            </a:r>
          </a:p>
          <a:p>
            <a:pPr lvl="1"/>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Schriftliche oder visuelle Aufgabenteilung und Struktur, um die Interaktion Ihrer Lernenden mit den Aufgaben zu verfolgen. </a:t>
            </a:r>
          </a:p>
          <a:p>
            <a:pPr lvl="1"/>
            <a:endParaRPr lang="de-DE" dirty="0">
              <a:latin typeface="Arial" panose="020B0604020202020204" pitchFamily="34" charset="0"/>
              <a:cs typeface="Arial" panose="020B0604020202020204" pitchFamily="34" charset="0"/>
            </a:endParaRPr>
          </a:p>
          <a:p>
            <a:pPr lvl="1"/>
            <a:r>
              <a:rPr lang="de-AT" dirty="0">
                <a:latin typeface="Arial" panose="020B0604020202020204" pitchFamily="34" charset="0"/>
                <a:cs typeface="Arial" panose="020B0604020202020204" pitchFamily="34" charset="0"/>
              </a:rPr>
              <a:t>Kurzes Video</a:t>
            </a:r>
            <a:br>
              <a:rPr lang="de-DE"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2"/>
              </a:rPr>
              <a:t>What is an LMS? A Guide to Learning Management Systems - YouTube</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18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a:t>
            </a:r>
            <a:b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DE"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Autofit/>
          </a:bodyPr>
          <a:lstStyle/>
          <a:p>
            <a:r>
              <a:rPr lang="de-DE" sz="2000" b="1" dirty="0">
                <a:latin typeface="Arial" panose="020B0604020202020204" pitchFamily="34" charset="0"/>
                <a:cs typeface="Arial" panose="020B0604020202020204" pitchFamily="34" charset="0"/>
              </a:rPr>
              <a:t>Kategorie III: Werkzeuge zur Erstellung von Tutorials</a:t>
            </a:r>
          </a:p>
          <a:p>
            <a:pPr marL="0" indent="0">
              <a:buNone/>
            </a:pPr>
            <a:endParaRPr lang="de-DE" sz="1800" b="1" dirty="0">
              <a:latin typeface="Arial" panose="020B0604020202020204" pitchFamily="34" charset="0"/>
              <a:cs typeface="Arial" panose="020B0604020202020204" pitchFamily="34" charset="0"/>
            </a:endParaRPr>
          </a:p>
          <a:p>
            <a:pPr lvl="1"/>
            <a:r>
              <a:rPr lang="de-DE" sz="1800" dirty="0">
                <a:latin typeface="Arial" panose="020B0604020202020204" pitchFamily="34" charset="0"/>
                <a:cs typeface="Arial" panose="020B0604020202020204" pitchFamily="34" charset="0"/>
              </a:rPr>
              <a:t>„Ein Tutorium ist eine Methode zur Wissensvermittlung, die interaktiver und spezifischer ist als ein Buch oder eine Vorlesung und die darauf abzielt, durch Beispiele zu lehren und Informationen zu liefern, um eine bestimmte Aufgabe zu erfüllen“ </a:t>
            </a:r>
            <a:r>
              <a:rPr lang="de-DE" sz="1800" baseline="30000" dirty="0">
                <a:latin typeface="Arial" panose="020B0604020202020204" pitchFamily="34" charset="0"/>
                <a:cs typeface="Arial" panose="020B0604020202020204" pitchFamily="34" charset="0"/>
              </a:rPr>
              <a:t>3</a:t>
            </a:r>
          </a:p>
          <a:p>
            <a:pPr lvl="1"/>
            <a:endParaRPr lang="de-DE" sz="1800" dirty="0">
              <a:latin typeface="Arial" panose="020B0604020202020204" pitchFamily="34" charset="0"/>
              <a:cs typeface="Arial" panose="020B0604020202020204" pitchFamily="34" charset="0"/>
            </a:endParaRPr>
          </a:p>
          <a:p>
            <a:pPr lvl="1"/>
            <a:r>
              <a:rPr lang="de-DE" sz="1800" dirty="0">
                <a:latin typeface="Arial" panose="020B0604020202020204" pitchFamily="34" charset="0"/>
                <a:cs typeface="Arial" panose="020B0604020202020204" pitchFamily="34" charset="0"/>
              </a:rPr>
              <a:t>Werkzeuge der Kategorie Tutorial Making Tools können Ihnen zur Verfügung gestellt werden: Die Möglichkeit, WBL-Interaktionen für die Lernenden zu personalisieren, indem ein einzigartiges und perfekt geeignetes Lernmaterial entworfen wird. Ein breites Spektrum an Werkzeugen zur Aufnahme von sprachlichen und visuellen Eindrücken, ein geführter Schritt-für-Schritt-Prozess zur Erstellung Ihres eigenen Tutorials.</a:t>
            </a:r>
            <a:br>
              <a:rPr lang="de-DE" sz="1400" dirty="0">
                <a:latin typeface="Arial" panose="020B0604020202020204" pitchFamily="34" charset="0"/>
                <a:cs typeface="Arial" panose="020B0604020202020204" pitchFamily="34" charset="0"/>
              </a:rPr>
            </a:br>
            <a:endParaRPr lang="de-DE" sz="1400" dirty="0">
              <a:latin typeface="Arial" panose="020B0604020202020204" pitchFamily="34" charset="0"/>
              <a:cs typeface="Arial" panose="020B0604020202020204" pitchFamily="34" charset="0"/>
            </a:endParaRPr>
          </a:p>
          <a:p>
            <a:pPr lvl="1"/>
            <a:r>
              <a:rPr lang="en-US" sz="1800" dirty="0" err="1">
                <a:latin typeface="Arial" panose="020B0604020202020204" pitchFamily="34" charset="0"/>
                <a:cs typeface="Arial" panose="020B0604020202020204" pitchFamily="34" charset="0"/>
              </a:rPr>
              <a:t>Kurzes</a:t>
            </a:r>
            <a:r>
              <a:rPr lang="en-US" sz="1800" dirty="0">
                <a:latin typeface="Arial" panose="020B0604020202020204" pitchFamily="34" charset="0"/>
                <a:cs typeface="Arial" panose="020B0604020202020204" pitchFamily="34" charset="0"/>
              </a:rPr>
              <a:t> Video</a:t>
            </a:r>
            <a:r>
              <a:rPr lang="de-DE" sz="1800" dirty="0">
                <a:latin typeface="Arial" panose="020B0604020202020204" pitchFamily="34" charset="0"/>
                <a:cs typeface="Arial" panose="020B0604020202020204" pitchFamily="34" charset="0"/>
              </a:rPr>
              <a:t>: </a:t>
            </a:r>
          </a:p>
          <a:p>
            <a:pPr marL="457200" lvl="1" indent="0">
              <a:buNone/>
            </a:pPr>
            <a:r>
              <a:rPr lang="en-US" sz="1800" dirty="0">
                <a:latin typeface="Arial" panose="020B0604020202020204" pitchFamily="34" charset="0"/>
                <a:cs typeface="Arial" panose="020B0604020202020204" pitchFamily="34" charset="0"/>
                <a:hlinkClick r:id="rId3"/>
              </a:rPr>
              <a:t>How to make a GREAT Tutorial - YouTube</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697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a:xfrm>
            <a:off x="838200" y="289851"/>
            <a:ext cx="10943492" cy="1523544"/>
          </a:xfrm>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922308"/>
          </a:xfrm>
        </p:spPr>
        <p:txBody>
          <a:bodyPr>
            <a:normAutofit/>
          </a:bodyPr>
          <a:lstStyle/>
          <a:p>
            <a:r>
              <a:rPr lang="de-DE" sz="2600" b="1" dirty="0">
                <a:latin typeface="Arial" panose="020B0604020202020204" pitchFamily="34" charset="0"/>
                <a:cs typeface="Arial" panose="020B0604020202020204" pitchFamily="34" charset="0"/>
              </a:rPr>
              <a:t>Kategorie IV: VR/AR-Software und -Tools </a:t>
            </a:r>
          </a:p>
          <a:p>
            <a:pPr lvl="1"/>
            <a:r>
              <a:rPr lang="de-DE" sz="2200" dirty="0">
                <a:latin typeface="Arial" panose="020B0604020202020204" pitchFamily="34" charset="0"/>
                <a:cs typeface="Arial" panose="020B0604020202020204" pitchFamily="34" charset="0"/>
              </a:rPr>
              <a:t>Was ist der Unterschied zwischen VR/AR-Software und -Tools?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VR (Virtual Reality): „Virtuelle Realität ist die Schaffung einer virtuellen Umgebung, die unseren Sinnen so präsentiert wird, dass wir sie so erleben, als ob wir wirklich dort wären. Um dieses Ziel zu erreichen, wird eine Vielzahl von Technologien eingesetzt.“ </a:t>
            </a:r>
            <a:r>
              <a:rPr lang="de-DE" sz="2200" baseline="30000" dirty="0">
                <a:latin typeface="Arial" panose="020B0604020202020204" pitchFamily="34" charset="0"/>
                <a:cs typeface="Arial" panose="020B0604020202020204" pitchFamily="34" charset="0"/>
              </a:rPr>
              <a:t>4</a:t>
            </a:r>
            <a:r>
              <a:rPr lang="de-DE" sz="2200" dirty="0">
                <a:latin typeface="Arial" panose="020B0604020202020204" pitchFamily="34" charset="0"/>
                <a:cs typeface="Arial" panose="020B0604020202020204" pitchFamily="34" charset="0"/>
              </a:rPr>
              <a:t> </a:t>
            </a:r>
            <a:endParaRPr lang="en-US"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6AE45AA6-88A4-4186-80C2-B1BA2226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626" y="3989870"/>
            <a:ext cx="3693724" cy="2770293"/>
          </a:xfrm>
          <a:prstGeom prst="rect">
            <a:avLst/>
          </a:prstGeom>
        </p:spPr>
      </p:pic>
      <p:pic>
        <p:nvPicPr>
          <p:cNvPr id="11" name="Grafik 10" descr="Ein Bild, das Text, Hand enthält.&#10;&#10;Automatisch generierte Beschreibung">
            <a:extLst>
              <a:ext uri="{FF2B5EF4-FFF2-40B4-BE49-F238E27FC236}">
                <a16:creationId xmlns:a16="http://schemas.microsoft.com/office/drawing/2014/main" id="{0B8F1FA0-7D58-486A-8AEF-7B2CEEBD4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5648" y="3989870"/>
            <a:ext cx="4084320" cy="2146252"/>
          </a:xfrm>
          <a:prstGeom prst="rect">
            <a:avLst/>
          </a:prstGeom>
        </p:spPr>
      </p:pic>
    </p:spTree>
    <p:extLst>
      <p:ext uri="{BB962C8B-B14F-4D97-AF65-F5344CB8AC3E}">
        <p14:creationId xmlns:p14="http://schemas.microsoft.com/office/powerpoint/2010/main" val="168081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a:xfrm>
            <a:off x="838200" y="289851"/>
            <a:ext cx="10978662" cy="1523544"/>
          </a:xfrm>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490508"/>
          </a:xfrm>
        </p:spPr>
        <p:txBody>
          <a:bodyPr>
            <a:normAutofit fontScale="85000" lnSpcReduction="10000"/>
          </a:bodyPr>
          <a:lstStyle/>
          <a:p>
            <a:r>
              <a:rPr lang="de-DE" sz="3400" b="1" i="1" dirty="0">
                <a:latin typeface="Arial" panose="020B0604020202020204" pitchFamily="34" charset="0"/>
                <a:cs typeface="Arial" panose="020B0604020202020204" pitchFamily="34" charset="0"/>
              </a:rPr>
              <a:t>Kategorie IV: VR/AR-Software und -Tools </a:t>
            </a:r>
          </a:p>
          <a:p>
            <a:pPr lvl="1"/>
            <a:r>
              <a:rPr lang="de-DE" sz="3000" i="1" dirty="0">
                <a:latin typeface="Arial" panose="020B0604020202020204" pitchFamily="34" charset="0"/>
                <a:cs typeface="Arial" panose="020B0604020202020204" pitchFamily="34" charset="0"/>
              </a:rPr>
              <a:t>Was ist der Unterschied zwischen VR/AR-Software und -Tools?</a:t>
            </a:r>
            <a:br>
              <a:rPr lang="de-DE" sz="3000" i="1" dirty="0">
                <a:latin typeface="Arial" panose="020B0604020202020204" pitchFamily="34" charset="0"/>
                <a:cs typeface="Arial" panose="020B0604020202020204" pitchFamily="34" charset="0"/>
              </a:rPr>
            </a:br>
            <a:r>
              <a:rPr lang="de-DE" sz="3000" i="1" dirty="0">
                <a:latin typeface="Arial" panose="020B0604020202020204" pitchFamily="34" charset="0"/>
                <a:cs typeface="Arial" panose="020B0604020202020204" pitchFamily="34" charset="0"/>
              </a:rPr>
              <a:t>AR (Augmented Reality): „die Technologie, die unsere physische Welt erweitert, indem sie sie mit digitalen Informationen überlagert. AR erscheint in direkter Sicht auf eine bestehende Umgebung und fügt ihr Töne, Videos und Grafiken hinzu.“</a:t>
            </a:r>
            <a:r>
              <a:rPr lang="de-DE" sz="3000" i="1" baseline="30000" dirty="0">
                <a:latin typeface="Arial" panose="020B0604020202020204" pitchFamily="34" charset="0"/>
                <a:cs typeface="Arial" panose="020B0604020202020204" pitchFamily="34" charset="0"/>
              </a:rPr>
              <a:t>5</a:t>
            </a:r>
            <a:endParaRPr lang="en-US" i="0" baseline="3000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b="0" i="0" dirty="0">
              <a:solidFill>
                <a:srgbClr val="111111"/>
              </a:solidFill>
              <a:effectLst/>
              <a:latin typeface="Arial" panose="020B0604020202020204" pitchFamily="34" charset="0"/>
              <a:cs typeface="Arial" panose="020B0604020202020204" pitchFamily="34" charset="0"/>
            </a:endParaRPr>
          </a:p>
          <a:p>
            <a:pPr marL="457200" lvl="1" indent="0">
              <a:buNone/>
            </a:pPr>
            <a:endParaRPr lang="en-US" dirty="0">
              <a:solidFill>
                <a:srgbClr val="111111"/>
              </a:solidFill>
              <a:latin typeface="Arial" panose="020B0604020202020204" pitchFamily="34" charset="0"/>
              <a:cs typeface="Arial" panose="020B0604020202020204" pitchFamily="34" charset="0"/>
            </a:endParaRPr>
          </a:p>
          <a:p>
            <a:pPr marL="457200" lvl="1" indent="0">
              <a:buNone/>
            </a:pPr>
            <a:br>
              <a:rPr lang="en-US" b="0" i="0" dirty="0">
                <a:solidFill>
                  <a:srgbClr val="111111"/>
                </a:solidFill>
                <a:effectLst/>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BAD2ECB8-812C-4370-A01C-719586770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610" y="4001576"/>
            <a:ext cx="4415462" cy="2314557"/>
          </a:xfrm>
          <a:prstGeom prst="rect">
            <a:avLst/>
          </a:prstGeom>
        </p:spPr>
      </p:pic>
      <p:pic>
        <p:nvPicPr>
          <p:cNvPr id="7" name="Grafik 6" descr="Ein Bild, das Text, Mann, Person, tragen enthält.&#10;&#10;Automatisch generierte Beschreibung">
            <a:extLst>
              <a:ext uri="{FF2B5EF4-FFF2-40B4-BE49-F238E27FC236}">
                <a16:creationId xmlns:a16="http://schemas.microsoft.com/office/drawing/2014/main" id="{82DD151A-69BD-4D2A-A6E0-BD0018222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939" y="4001576"/>
            <a:ext cx="4029100" cy="2314557"/>
          </a:xfrm>
          <a:prstGeom prst="rect">
            <a:avLst/>
          </a:prstGeom>
        </p:spPr>
      </p:pic>
    </p:spTree>
    <p:extLst>
      <p:ext uri="{BB962C8B-B14F-4D97-AF65-F5344CB8AC3E}">
        <p14:creationId xmlns:p14="http://schemas.microsoft.com/office/powerpoint/2010/main" val="91717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a:xfrm>
            <a:off x="838200" y="289851"/>
            <a:ext cx="10925908" cy="1523544"/>
          </a:xfrm>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r>
              <a:rPr lang="de-DE" sz="1800" b="1" i="1" dirty="0">
                <a:latin typeface="Arial" panose="020B0604020202020204" pitchFamily="34" charset="0"/>
                <a:cs typeface="Arial" panose="020B0604020202020204" pitchFamily="34" charset="0"/>
              </a:rPr>
              <a:t>Kategorie IV: VR/AR Software und Tools </a:t>
            </a:r>
          </a:p>
          <a:p>
            <a:pPr marL="0" indent="0">
              <a:buNone/>
            </a:pPr>
            <a:endParaRPr lang="de-DE" sz="1800" dirty="0">
              <a:latin typeface="Arial" panose="020B0604020202020204" pitchFamily="34" charset="0"/>
              <a:cs typeface="Arial" panose="020B0604020202020204" pitchFamily="34" charset="0"/>
            </a:endParaRPr>
          </a:p>
          <a:p>
            <a:pPr lvl="1">
              <a:lnSpc>
                <a:spcPct val="120000"/>
              </a:lnSpc>
            </a:pPr>
            <a:r>
              <a:rPr lang="de-DE" sz="1800" u="sng" dirty="0">
                <a:latin typeface="Arial" panose="020B0604020202020204" pitchFamily="34" charset="0"/>
                <a:cs typeface="Arial" panose="020B0604020202020204" pitchFamily="34" charset="0"/>
              </a:rPr>
              <a:t>Tools der Kategorie VR (Virtual Reality) Software und Tools bieten Ihnen</a:t>
            </a:r>
            <a:r>
              <a:rPr lang="de-DE" sz="1800" dirty="0">
                <a:latin typeface="Arial" panose="020B0604020202020204" pitchFamily="34" charset="0"/>
                <a:cs typeface="Arial" panose="020B0604020202020204" pitchFamily="34" charset="0"/>
              </a:rPr>
              <a:t>:</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Simulationen von kritischen WBL-Situationen, in denen viel Materialeinsatz erforderlich ist oder die Sicherheitsrisiken für den Ausbilder und die Lernenden beinhalten.  Es ist möglich, sie für Aufgaben mit "Gamification" zu verwenden, um das Engagement der Lernenden zu erhöhen.</a:t>
            </a:r>
          </a:p>
          <a:p>
            <a:pPr lvl="1"/>
            <a:endParaRPr lang="de-DE" sz="1800"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1600" dirty="0">
                <a:latin typeface="Arial" panose="020B0604020202020204" pitchFamily="34" charset="0"/>
                <a:cs typeface="Arial" panose="020B0604020202020204" pitchFamily="34" charset="0"/>
                <a:hlinkClick r:id="rId3"/>
              </a:rPr>
              <a:t>Why Microsoft Uses Virtual Reality Headsets To Train Workers – YouTube</a:t>
            </a:r>
            <a:endParaRPr lang="en-US" sz="1600" dirty="0">
              <a:latin typeface="Arial" panose="020B0604020202020204" pitchFamily="34" charset="0"/>
              <a:cs typeface="Arial" panose="020B0604020202020204" pitchFamily="34" charset="0"/>
            </a:endParaRPr>
          </a:p>
          <a:p>
            <a:pPr marL="457200" lvl="1" indent="0">
              <a:buNone/>
            </a:pPr>
            <a:endParaRPr lang="de-DE" sz="1800" u="sng" dirty="0">
              <a:latin typeface="Arial" panose="020B0604020202020204" pitchFamily="34" charset="0"/>
              <a:cs typeface="Arial" panose="020B0604020202020204" pitchFamily="34" charset="0"/>
            </a:endParaRPr>
          </a:p>
          <a:p>
            <a:pPr lvl="1">
              <a:lnSpc>
                <a:spcPct val="120000"/>
              </a:lnSpc>
            </a:pPr>
            <a:r>
              <a:rPr lang="de-DE" sz="1800" u="sng" dirty="0">
                <a:latin typeface="Arial" panose="020B0604020202020204" pitchFamily="34" charset="0"/>
                <a:cs typeface="Arial" panose="020B0604020202020204" pitchFamily="34" charset="0"/>
              </a:rPr>
              <a:t>Werkzeuge, die Ihnen die Kategorie AR (Augmented Reality) Software und Tools bieten kann: </a:t>
            </a:r>
            <a:r>
              <a:rPr lang="de-DE" sz="1800" dirty="0">
                <a:latin typeface="Arial" panose="020B0604020202020204" pitchFamily="34" charset="0"/>
                <a:cs typeface="Arial" panose="020B0604020202020204" pitchFamily="34" charset="0"/>
              </a:rPr>
              <a:t>Simulationen von Wartungsarbeiten, Qualitäts- und Prozesskontrolle und Lagerverwaltung, um die Theorie in eine praktische Berufserfahrung zu verwandeln. Fügen Sie Gamification-Elemente hinzu, um das Engagement der Lernenden zu erhöhen.</a:t>
            </a:r>
            <a:br>
              <a:rPr lang="de-DE" sz="1800" dirty="0">
                <a:latin typeface="Arial" panose="020B0604020202020204" pitchFamily="34" charset="0"/>
                <a:cs typeface="Arial" panose="020B0604020202020204" pitchFamily="34" charset="0"/>
              </a:rPr>
            </a:br>
            <a:endParaRPr lang="de-DE" sz="1800" u="sng"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1600" dirty="0">
                <a:latin typeface="Arial" panose="020B0604020202020204" pitchFamily="34" charset="0"/>
                <a:cs typeface="Arial" panose="020B0604020202020204" pitchFamily="34" charset="0"/>
                <a:hlinkClick r:id="rId4"/>
              </a:rPr>
              <a:t>4 Amazing Examples Of How AR Is Used In Business To Create A Better Customer Experience - YouTube</a:t>
            </a:r>
            <a:endParaRPr lang="en-US" sz="1050" dirty="0">
              <a:solidFill>
                <a:srgbClr val="11111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135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Einführung in digitale Lerntechnologie-Software </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p:txBody>
          <a:bodyPr/>
          <a:lstStyle/>
          <a:p>
            <a:r>
              <a:rPr lang="de-DE" dirty="0">
                <a:latin typeface="Arial" panose="020B0604020202020204" pitchFamily="34" charset="0"/>
                <a:cs typeface="Arial" panose="020B0604020202020204" pitchFamily="34" charset="0"/>
              </a:rPr>
              <a:t>Welches sind die richtigen DLTS für Ihre Anforderungen? </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015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WELCHES SIND DIE RICHTIGEN DLTS FÜR IHRE ANFORDERUNGEN? </a:t>
            </a:r>
            <a:endParaRPr lang="de-AT"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Setzen wir die Theorie in die Praxis um </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466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776464"/>
            <a:ext cx="10515600" cy="4612497"/>
          </a:xfrm>
        </p:spPr>
        <p:txBody>
          <a:bodyPr>
            <a:normAutofit/>
          </a:bodyPr>
          <a:lstStyle/>
          <a:p>
            <a:r>
              <a:rPr lang="de-DE" sz="2600" b="1" i="1" dirty="0">
                <a:latin typeface="Arial" panose="020B0604020202020204" pitchFamily="34" charset="0"/>
                <a:cs typeface="Arial" panose="020B0604020202020204" pitchFamily="34" charset="0"/>
              </a:rPr>
              <a:t>Austausch – Verstärkung - Umwandlung</a:t>
            </a:r>
            <a:endParaRPr lang="de-DE" sz="2600" i="1" dirty="0">
              <a:latin typeface="Arial" panose="020B0604020202020204" pitchFamily="34" charset="0"/>
              <a:cs typeface="Arial" panose="020B0604020202020204" pitchFamily="34" charset="0"/>
            </a:endParaRPr>
          </a:p>
          <a:p>
            <a:pPr marL="0" indent="0">
              <a:buNone/>
            </a:pPr>
            <a:r>
              <a:rPr lang="de-DE" b="1" i="1" dirty="0">
                <a:latin typeface="Arial" panose="020B0604020202020204" pitchFamily="34" charset="0"/>
                <a:cs typeface="Arial" panose="020B0604020202020204" pitchFamily="34" charset="0"/>
              </a:rPr>
              <a:t>			Das R.A.T. Modell</a:t>
            </a:r>
            <a:br>
              <a:rPr lang="de-DE" b="1" dirty="0">
                <a:latin typeface="Arial" panose="020B0604020202020204" pitchFamily="34" charset="0"/>
                <a:cs typeface="Arial" panose="020B0604020202020204" pitchFamily="34" charset="0"/>
              </a:rPr>
            </a:br>
            <a:r>
              <a:rPr lang="de-DE" sz="1800" b="1" dirty="0">
                <a:latin typeface="Arial" panose="020B0604020202020204" pitchFamily="34" charset="0"/>
                <a:cs typeface="Arial" panose="020B0604020202020204" pitchFamily="34" charset="0"/>
              </a:rPr>
              <a:t>„</a:t>
            </a:r>
            <a:r>
              <a:rPr lang="de-DE" sz="1800" i="1" dirty="0">
                <a:latin typeface="Arial" panose="020B0604020202020204" pitchFamily="34" charset="0"/>
                <a:cs typeface="Arial" panose="020B0604020202020204" pitchFamily="34" charset="0"/>
              </a:rPr>
              <a:t> RAT ist ein Bewertungsrahmen für das Verständnis der Rolle der Technologie im Lehren, Lernen und in der Lehrplanpraxis</a:t>
            </a:r>
            <a:r>
              <a:rPr lang="en-US" sz="1800" dirty="0">
                <a:latin typeface="Arial" panose="020B0604020202020204" pitchFamily="34" charset="0"/>
                <a:cs typeface="Arial" panose="020B0604020202020204" pitchFamily="34" charset="0"/>
              </a:rPr>
              <a:t>.”</a:t>
            </a:r>
            <a:r>
              <a:rPr lang="en-US" sz="1800" baseline="300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63E197EE-B58A-43CB-9F53-C7D4450C0F59}"/>
              </a:ext>
            </a:extLst>
          </p:cNvPr>
          <p:cNvGrpSpPr/>
          <p:nvPr/>
        </p:nvGrpSpPr>
        <p:grpSpPr>
          <a:xfrm>
            <a:off x="2047109" y="2994509"/>
            <a:ext cx="8643014" cy="3272196"/>
            <a:chOff x="2047109" y="2994509"/>
            <a:chExt cx="8643014" cy="3272196"/>
          </a:xfrm>
        </p:grpSpPr>
        <p:pic>
          <p:nvPicPr>
            <p:cNvPr id="7" name="Picture 6">
              <a:extLst>
                <a:ext uri="{FF2B5EF4-FFF2-40B4-BE49-F238E27FC236}">
                  <a16:creationId xmlns:a16="http://schemas.microsoft.com/office/drawing/2014/main" id="{A411F693-590D-4AE8-9266-178DE74B1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109" y="3043848"/>
              <a:ext cx="3955184" cy="3222857"/>
            </a:xfrm>
            <a:prstGeom prst="rect">
              <a:avLst/>
            </a:prstGeom>
          </p:spPr>
        </p:pic>
        <p:grpSp>
          <p:nvGrpSpPr>
            <p:cNvPr id="12" name="Group 11">
              <a:extLst>
                <a:ext uri="{FF2B5EF4-FFF2-40B4-BE49-F238E27FC236}">
                  <a16:creationId xmlns:a16="http://schemas.microsoft.com/office/drawing/2014/main" id="{A64AF670-82B8-47BA-88C6-251A58C74C0B}"/>
                </a:ext>
              </a:extLst>
            </p:cNvPr>
            <p:cNvGrpSpPr/>
            <p:nvPr/>
          </p:nvGrpSpPr>
          <p:grpSpPr>
            <a:xfrm>
              <a:off x="5118495" y="2994509"/>
              <a:ext cx="5571628" cy="3230935"/>
              <a:chOff x="5118495" y="2994509"/>
              <a:chExt cx="5571628" cy="3230935"/>
            </a:xfrm>
          </p:grpSpPr>
          <p:sp>
            <p:nvSpPr>
              <p:cNvPr id="9" name="Rectangle: Rounded Corners 8">
                <a:extLst>
                  <a:ext uri="{FF2B5EF4-FFF2-40B4-BE49-F238E27FC236}">
                    <a16:creationId xmlns:a16="http://schemas.microsoft.com/office/drawing/2014/main" id="{B35B8CDF-2DF5-4442-B008-EDF69C5FC47C}"/>
                  </a:ext>
                </a:extLst>
              </p:cNvPr>
              <p:cNvSpPr/>
              <p:nvPr/>
            </p:nvSpPr>
            <p:spPr>
              <a:xfrm>
                <a:off x="5118495" y="2994509"/>
                <a:ext cx="5571628" cy="1011663"/>
              </a:xfrm>
              <a:prstGeom prst="roundRect">
                <a:avLst/>
              </a:prstGeom>
              <a:solidFill>
                <a:srgbClr val="FFFFFF">
                  <a:alpha val="40000"/>
                </a:srgb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0" name="Rectangle: Rounded Corners 9">
                <a:extLst>
                  <a:ext uri="{FF2B5EF4-FFF2-40B4-BE49-F238E27FC236}">
                    <a16:creationId xmlns:a16="http://schemas.microsoft.com/office/drawing/2014/main" id="{FF99299D-DC3A-4890-BFB0-1CBA1C89C7A0}"/>
                  </a:ext>
                </a:extLst>
              </p:cNvPr>
              <p:cNvSpPr/>
              <p:nvPr/>
            </p:nvSpPr>
            <p:spPr>
              <a:xfrm>
                <a:off x="5118495" y="4104145"/>
                <a:ext cx="5571628" cy="1011663"/>
              </a:xfrm>
              <a:prstGeom prst="roundRect">
                <a:avLst/>
              </a:prstGeom>
              <a:solidFill>
                <a:srgbClr val="FFFFFF">
                  <a:alpha val="40000"/>
                </a:srgb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tangle: Rounded Corners 10">
                <a:extLst>
                  <a:ext uri="{FF2B5EF4-FFF2-40B4-BE49-F238E27FC236}">
                    <a16:creationId xmlns:a16="http://schemas.microsoft.com/office/drawing/2014/main" id="{3F5B5912-5928-4C12-BFFC-C1CB421303A2}"/>
                  </a:ext>
                </a:extLst>
              </p:cNvPr>
              <p:cNvSpPr/>
              <p:nvPr/>
            </p:nvSpPr>
            <p:spPr>
              <a:xfrm>
                <a:off x="5118495" y="5213781"/>
                <a:ext cx="5571628" cy="1011663"/>
              </a:xfrm>
              <a:prstGeom prst="roundRect">
                <a:avLst/>
              </a:prstGeom>
              <a:solidFill>
                <a:srgbClr val="FFFFFF">
                  <a:alpha val="40000"/>
                </a:srgb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THEORETISCHER HINTERGRUND</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5" name="Textfeld 4">
            <a:extLst>
              <a:ext uri="{FF2B5EF4-FFF2-40B4-BE49-F238E27FC236}">
                <a16:creationId xmlns:a16="http://schemas.microsoft.com/office/drawing/2014/main" id="{E7B37B8B-7BC6-4DFF-8F2B-01C83FFBBEFA}"/>
              </a:ext>
            </a:extLst>
          </p:cNvPr>
          <p:cNvSpPr txBox="1"/>
          <p:nvPr/>
        </p:nvSpPr>
        <p:spPr>
          <a:xfrm>
            <a:off x="4688378" y="6229595"/>
            <a:ext cx="2377440"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Quelle:  </a:t>
            </a:r>
            <a:r>
              <a:rPr lang="en-US" sz="800" dirty="0">
                <a:latin typeface="Arial" panose="020B0604020202020204" pitchFamily="34" charset="0"/>
                <a:cs typeface="Arial" panose="020B0604020202020204" pitchFamily="34" charset="0"/>
                <a:hlinkClick r:id="rId3"/>
              </a:rPr>
              <a:t>R.A.T. Model | Dr. Joan E. Hughes | </a:t>
            </a:r>
            <a:r>
              <a:rPr lang="en-US" sz="800" dirty="0" err="1">
                <a:latin typeface="Arial" panose="020B0604020202020204" pitchFamily="34" charset="0"/>
                <a:cs typeface="Arial" panose="020B0604020202020204" pitchFamily="34" charset="0"/>
                <a:hlinkClick r:id="rId3"/>
              </a:rPr>
              <a:t>TechEdges</a:t>
            </a:r>
            <a:r>
              <a:rPr lang="en-US" sz="800" dirty="0">
                <a:latin typeface="Arial" panose="020B0604020202020204" pitchFamily="34" charset="0"/>
                <a:cs typeface="Arial" panose="020B0604020202020204" pitchFamily="34" charset="0"/>
                <a:hlinkClick r:id="rId3"/>
              </a:rPr>
              <a:t> | Technology Integration Research</a:t>
            </a:r>
            <a:endParaRPr lang="de-DE" sz="800" dirty="0"/>
          </a:p>
        </p:txBody>
      </p:sp>
      <p:sp>
        <p:nvSpPr>
          <p:cNvPr id="8" name="TextBox 7">
            <a:extLst>
              <a:ext uri="{FF2B5EF4-FFF2-40B4-BE49-F238E27FC236}">
                <a16:creationId xmlns:a16="http://schemas.microsoft.com/office/drawing/2014/main" id="{2808D929-F698-4C39-AE1C-553F78E9638E}"/>
              </a:ext>
            </a:extLst>
          </p:cNvPr>
          <p:cNvSpPr txBox="1"/>
          <p:nvPr/>
        </p:nvSpPr>
        <p:spPr>
          <a:xfrm>
            <a:off x="5118495" y="3055345"/>
            <a:ext cx="5616677" cy="3416320"/>
          </a:xfrm>
          <a:prstGeom prst="rect">
            <a:avLst/>
          </a:prstGeom>
          <a:noFill/>
        </p:spPr>
        <p:txBody>
          <a:bodyPr wrap="square" rtlCol="0">
            <a:spAutoFit/>
          </a:bodyPr>
          <a:lstStyle/>
          <a:p>
            <a:r>
              <a:rPr lang="de-AT" sz="2400" b="1" dirty="0"/>
              <a:t>R</a:t>
            </a:r>
            <a:r>
              <a:rPr lang="de-AT" sz="1600" dirty="0"/>
              <a:t>eplacement (</a:t>
            </a:r>
            <a:r>
              <a:rPr lang="de-AT" sz="1600" b="1" dirty="0"/>
              <a:t>Austausch</a:t>
            </a:r>
            <a:r>
              <a:rPr lang="de-AT" sz="1600" dirty="0"/>
              <a:t>)</a:t>
            </a:r>
          </a:p>
          <a:p>
            <a:r>
              <a:rPr lang="de-DE" sz="1600" dirty="0"/>
              <a:t>Technologie ist ein anderes (digitales) Mittel für dieselben Unterrichtspraktiken.</a:t>
            </a:r>
            <a:endParaRPr lang="de-AT" sz="1600" dirty="0"/>
          </a:p>
          <a:p>
            <a:endParaRPr lang="de-AT" sz="1600" dirty="0"/>
          </a:p>
          <a:p>
            <a:r>
              <a:rPr lang="de-AT" sz="2400" b="1" dirty="0"/>
              <a:t>A</a:t>
            </a:r>
            <a:r>
              <a:rPr lang="de-AT" sz="1600" dirty="0"/>
              <a:t>mplification (</a:t>
            </a:r>
            <a:r>
              <a:rPr lang="de-AT" sz="1600" b="1" dirty="0"/>
              <a:t>Verstärkung</a:t>
            </a:r>
            <a:r>
              <a:rPr lang="de-AT" sz="1600" dirty="0"/>
              <a:t>)</a:t>
            </a:r>
          </a:p>
          <a:p>
            <a:r>
              <a:rPr lang="de-DE" sz="1600" dirty="0"/>
              <a:t>Technologie steigert die Effizienz, Effektivität und Produktivität der gleichen Unterrichtspraktiken</a:t>
            </a:r>
            <a:r>
              <a:rPr lang="de-AT" sz="1600" dirty="0"/>
              <a:t>.</a:t>
            </a:r>
          </a:p>
          <a:p>
            <a:endParaRPr lang="de-AT" sz="1600" dirty="0"/>
          </a:p>
          <a:p>
            <a:r>
              <a:rPr lang="de-AT" sz="2400" b="1" dirty="0"/>
              <a:t>T</a:t>
            </a:r>
            <a:r>
              <a:rPr lang="de-AT" sz="1600" dirty="0"/>
              <a:t>ransformation (</a:t>
            </a:r>
            <a:r>
              <a:rPr lang="de-AT" sz="1600" b="1" dirty="0"/>
              <a:t>Umwandlung</a:t>
            </a:r>
            <a:r>
              <a:rPr lang="de-AT" sz="1600" dirty="0"/>
              <a:t>)</a:t>
            </a:r>
          </a:p>
          <a:p>
            <a:r>
              <a:rPr lang="de-DE" sz="1600" dirty="0"/>
              <a:t>Technologie erfindet neue Anweisungen, Lernmethoden oder Lehrpläne</a:t>
            </a:r>
            <a:r>
              <a:rPr lang="de-AT" sz="1600" dirty="0"/>
              <a:t>. </a:t>
            </a:r>
          </a:p>
          <a:p>
            <a:endParaRPr lang="de-AT" sz="1600" dirty="0"/>
          </a:p>
        </p:txBody>
      </p:sp>
    </p:spTree>
    <p:extLst>
      <p:ext uri="{BB962C8B-B14F-4D97-AF65-F5344CB8AC3E}">
        <p14:creationId xmlns:p14="http://schemas.microsoft.com/office/powerpoint/2010/main" val="26652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left)">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ipe(left)">
                                      <p:cBhvr>
                                        <p:cTn id="30" dur="500"/>
                                        <p:tgtEl>
                                          <p:spTgt spid="8">
                                            <p:txEl>
                                              <p:pRg st="6" end="6"/>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wipe(left)">
                                      <p:cBhvr>
                                        <p:cTn id="33"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THEORETISCHER HINTERGRUND</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17654"/>
            <a:ext cx="10515600" cy="4592977"/>
          </a:xfrm>
        </p:spPr>
        <p:txBody>
          <a:bodyPr>
            <a:normAutofit fontScale="92500"/>
          </a:bodyPr>
          <a:lstStyle/>
          <a:p>
            <a:r>
              <a:rPr lang="de-DE" sz="2600" dirty="0">
                <a:latin typeface="Arial" panose="020B0604020202020204" pitchFamily="34" charset="0"/>
                <a:cs typeface="Arial" panose="020B0604020202020204" pitchFamily="34" charset="0"/>
              </a:rPr>
              <a:t>Kurz und einfach: </a:t>
            </a:r>
            <a:br>
              <a:rPr lang="de-DE" sz="2600" dirty="0">
                <a:latin typeface="Arial" panose="020B0604020202020204" pitchFamily="34" charset="0"/>
                <a:cs typeface="Arial" panose="020B0604020202020204" pitchFamily="34" charset="0"/>
              </a:rPr>
            </a:br>
            <a:r>
              <a:rPr lang="de-DE" sz="2600" dirty="0">
                <a:latin typeface="Arial" panose="020B0604020202020204" pitchFamily="34" charset="0"/>
                <a:cs typeface="Arial" panose="020B0604020202020204" pitchFamily="34" charset="0"/>
              </a:rPr>
              <a:t>Schauen wir uns Beispiele für jede dieser Kategorien an:</a:t>
            </a:r>
            <a:br>
              <a:rPr lang="de-DE" sz="2600" dirty="0">
                <a:latin typeface="Arial" panose="020B0604020202020204" pitchFamily="34" charset="0"/>
                <a:cs typeface="Arial" panose="020B0604020202020204" pitchFamily="34" charset="0"/>
              </a:rPr>
            </a:br>
            <a:endParaRPr lang="de-DE" sz="2600" dirty="0">
              <a:latin typeface="Arial" panose="020B0604020202020204" pitchFamily="34" charset="0"/>
              <a:cs typeface="Arial" panose="020B0604020202020204" pitchFamily="34" charset="0"/>
            </a:endParaRPr>
          </a:p>
          <a:p>
            <a:pPr lvl="1"/>
            <a:r>
              <a:rPr lang="de-DE" sz="2200" b="1" dirty="0">
                <a:latin typeface="Arial" panose="020B0604020202020204" pitchFamily="34" charset="0"/>
                <a:cs typeface="Arial" panose="020B0604020202020204" pitchFamily="34" charset="0"/>
              </a:rPr>
              <a:t>Austausch</a:t>
            </a:r>
            <a:r>
              <a:rPr lang="de-DE" sz="2200" dirty="0">
                <a:latin typeface="Arial" panose="020B0604020202020204" pitchFamily="34" charset="0"/>
                <a:cs typeface="Arial" panose="020B0604020202020204" pitchFamily="34" charset="0"/>
              </a:rPr>
              <a:t>: Dies bedeutet eine einfache Ersetzung durch ein digitales Äquivalent, </a:t>
            </a:r>
            <a:br>
              <a:rPr lang="de-DE" sz="2200" dirty="0">
                <a:latin typeface="Arial" panose="020B0604020202020204" pitchFamily="34" charset="0"/>
                <a:cs typeface="Arial" panose="020B0604020202020204" pitchFamily="34" charset="0"/>
              </a:rPr>
            </a:br>
            <a:r>
              <a:rPr lang="de-DE" sz="2200" dirty="0">
                <a:latin typeface="Arial" panose="020B0604020202020204" pitchFamily="34" charset="0"/>
                <a:cs typeface="Arial" panose="020B0604020202020204" pitchFamily="34" charset="0"/>
              </a:rPr>
              <a:t>z. B. die Verwendung eines E-Books anstelle eines (Papier-)Buches.</a:t>
            </a:r>
          </a:p>
          <a:p>
            <a:endParaRPr lang="de-DE" sz="2600" dirty="0">
              <a:latin typeface="Arial" panose="020B0604020202020204" pitchFamily="34" charset="0"/>
              <a:cs typeface="Arial" panose="020B0604020202020204" pitchFamily="34" charset="0"/>
            </a:endParaRPr>
          </a:p>
          <a:p>
            <a:pPr lvl="1"/>
            <a:r>
              <a:rPr lang="de-DE" sz="2200" b="1" dirty="0">
                <a:latin typeface="Arial" panose="020B0604020202020204" pitchFamily="34" charset="0"/>
                <a:cs typeface="Arial" panose="020B0604020202020204" pitchFamily="34" charset="0"/>
              </a:rPr>
              <a:t>Verstärkung</a:t>
            </a:r>
            <a:r>
              <a:rPr lang="de-DE" sz="2200" dirty="0">
                <a:latin typeface="Arial" panose="020B0604020202020204" pitchFamily="34" charset="0"/>
                <a:cs typeface="Arial" panose="020B0604020202020204" pitchFamily="34" charset="0"/>
              </a:rPr>
              <a:t>: Der Einsatz digitaler Tools bringt einen Mehrwert für den WBL-Prozess. Ein Beispiel ist die Zusammenarbeit auf Google Drive - die Interaktion untereinander und das Feedback des Trainers verbessern die Lernerfahrung. </a:t>
            </a:r>
          </a:p>
          <a:p>
            <a:endParaRPr lang="de-DE" sz="2600" dirty="0">
              <a:latin typeface="Arial" panose="020B0604020202020204" pitchFamily="34" charset="0"/>
              <a:cs typeface="Arial" panose="020B0604020202020204" pitchFamily="34" charset="0"/>
            </a:endParaRPr>
          </a:p>
          <a:p>
            <a:pPr lvl="1"/>
            <a:r>
              <a:rPr lang="de-DE" sz="2200" b="1" dirty="0">
                <a:latin typeface="Arial" panose="020B0604020202020204" pitchFamily="34" charset="0"/>
                <a:cs typeface="Arial" panose="020B0604020202020204" pitchFamily="34" charset="0"/>
              </a:rPr>
              <a:t>Umwandlung</a:t>
            </a:r>
            <a:r>
              <a:rPr lang="de-DE" sz="2200" dirty="0">
                <a:latin typeface="Arial" panose="020B0604020202020204" pitchFamily="34" charset="0"/>
                <a:cs typeface="Arial" panose="020B0604020202020204" pitchFamily="34" charset="0"/>
              </a:rPr>
              <a:t>: In diesem Fall bietet der Einsatz digitaler Tools Lernmöglichkeiten, die ohne sie im WBL-Prozess nicht angeboten werden könnten, wie z. B. die Simulation einer Sicherheitsrisikosituation am Arbeitsplatz.</a:t>
            </a:r>
          </a:p>
        </p:txBody>
      </p:sp>
    </p:spTree>
    <p:extLst>
      <p:ext uri="{BB962C8B-B14F-4D97-AF65-F5344CB8AC3E}">
        <p14:creationId xmlns:p14="http://schemas.microsoft.com/office/powerpoint/2010/main" val="257998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D08-F54F-405C-ADF9-F7F2FBC48371}"/>
              </a:ext>
            </a:extLst>
          </p:cNvPr>
          <p:cNvSpPr>
            <a:spLocks noGrp="1"/>
          </p:cNvSpPr>
          <p:nvPr>
            <p:ph type="title"/>
          </p:nvPr>
        </p:nvSpPr>
        <p:spPr/>
        <p:txBody>
          <a:bodyPr/>
          <a:lstStyle/>
          <a:p>
            <a:r>
              <a:rPr lang="de-AT" dirty="0"/>
              <a:t>EINZELÜBUNG</a:t>
            </a:r>
          </a:p>
        </p:txBody>
      </p:sp>
      <p:sp>
        <p:nvSpPr>
          <p:cNvPr id="3" name="Content Placeholder 2">
            <a:extLst>
              <a:ext uri="{FF2B5EF4-FFF2-40B4-BE49-F238E27FC236}">
                <a16:creationId xmlns:a16="http://schemas.microsoft.com/office/drawing/2014/main" id="{AD4F37F6-ECBB-451E-8CA7-8876C52E0B0D}"/>
              </a:ext>
            </a:extLst>
          </p:cNvPr>
          <p:cNvSpPr>
            <a:spLocks noGrp="1"/>
          </p:cNvSpPr>
          <p:nvPr>
            <p:ph idx="1"/>
          </p:nvPr>
        </p:nvSpPr>
        <p:spPr>
          <a:xfrm>
            <a:off x="838200" y="1825625"/>
            <a:ext cx="8344196" cy="4192116"/>
          </a:xfrm>
        </p:spPr>
        <p:txBody>
          <a:bodyPr>
            <a:normAutofit fontScale="70000" lnSpcReduction="20000"/>
          </a:bodyPr>
          <a:lstStyle/>
          <a:p>
            <a:r>
              <a:rPr lang="de-DE" dirty="0"/>
              <a:t>Denken Sie an Ihr tägliches Leben und Ihren Arbeitskontext:</a:t>
            </a:r>
            <a:endParaRPr lang="de-AT" dirty="0"/>
          </a:p>
          <a:p>
            <a:endParaRPr lang="sl-SI" dirty="0"/>
          </a:p>
          <a:p>
            <a:pPr lvl="0"/>
            <a:r>
              <a:rPr lang="en-US" dirty="0" err="1"/>
              <a:t>Wofür</a:t>
            </a:r>
            <a:r>
              <a:rPr lang="en-US" dirty="0"/>
              <a:t> </a:t>
            </a:r>
            <a:r>
              <a:rPr lang="en-US" dirty="0" err="1"/>
              <a:t>brauchen</a:t>
            </a:r>
            <a:r>
              <a:rPr lang="en-US" dirty="0"/>
              <a:t> Sie die DLTS?</a:t>
            </a:r>
            <a:br>
              <a:rPr lang="en-US" dirty="0"/>
            </a:br>
            <a:endParaRPr lang="de-DE" sz="3600" dirty="0"/>
          </a:p>
          <a:p>
            <a:pPr lvl="0"/>
            <a:r>
              <a:rPr lang="en-US" dirty="0" err="1"/>
              <a:t>Welche</a:t>
            </a:r>
            <a:r>
              <a:rPr lang="en-US" dirty="0"/>
              <a:t> </a:t>
            </a:r>
            <a:r>
              <a:rPr lang="en-US" dirty="0" err="1"/>
              <a:t>Merkmale</a:t>
            </a:r>
            <a:r>
              <a:rPr lang="en-US" dirty="0"/>
              <a:t> muss </a:t>
            </a:r>
            <a:r>
              <a:rPr lang="en-US" dirty="0" err="1"/>
              <a:t>sie</a:t>
            </a:r>
            <a:r>
              <a:rPr lang="en-US" dirty="0"/>
              <a:t> </a:t>
            </a:r>
            <a:r>
              <a:rPr lang="en-US" dirty="0" err="1"/>
              <a:t>haben</a:t>
            </a:r>
            <a:r>
              <a:rPr lang="en-US" dirty="0"/>
              <a:t> (von den </a:t>
            </a:r>
            <a:r>
              <a:rPr lang="en-US" dirty="0" err="1"/>
              <a:t>wichtigsten</a:t>
            </a:r>
            <a:r>
              <a:rPr lang="en-US" dirty="0"/>
              <a:t> </a:t>
            </a:r>
            <a:r>
              <a:rPr lang="en-US" dirty="0" err="1"/>
              <a:t>zu</a:t>
            </a:r>
            <a:r>
              <a:rPr lang="en-US" dirty="0"/>
              <a:t> den </a:t>
            </a:r>
            <a:r>
              <a:rPr lang="en-US" dirty="0" err="1"/>
              <a:t>optionalen</a:t>
            </a:r>
            <a:r>
              <a:rPr lang="en-US" dirty="0"/>
              <a:t>)? </a:t>
            </a:r>
            <a:br>
              <a:rPr lang="en-US" dirty="0"/>
            </a:br>
            <a:endParaRPr lang="de-DE" sz="3600" dirty="0"/>
          </a:p>
          <a:p>
            <a:pPr lvl="0"/>
            <a:r>
              <a:rPr lang="en-US" dirty="0" err="1"/>
              <a:t>Wer</a:t>
            </a:r>
            <a:r>
              <a:rPr lang="en-US" dirty="0"/>
              <a:t> </a:t>
            </a:r>
            <a:r>
              <a:rPr lang="en-US" dirty="0" err="1"/>
              <a:t>wird</a:t>
            </a:r>
            <a:r>
              <a:rPr lang="en-US" dirty="0"/>
              <a:t> </a:t>
            </a:r>
            <a:r>
              <a:rPr lang="en-US" dirty="0" err="1"/>
              <a:t>sie</a:t>
            </a:r>
            <a:r>
              <a:rPr lang="en-US" dirty="0"/>
              <a:t> </a:t>
            </a:r>
            <a:r>
              <a:rPr lang="en-US" dirty="0" err="1"/>
              <a:t>vorrangig</a:t>
            </a:r>
            <a:r>
              <a:rPr lang="en-US" dirty="0"/>
              <a:t> </a:t>
            </a:r>
            <a:r>
              <a:rPr lang="en-US" dirty="0" err="1"/>
              <a:t>nutzen</a:t>
            </a:r>
            <a:r>
              <a:rPr lang="en-US" dirty="0"/>
              <a:t>? </a:t>
            </a:r>
            <a:br>
              <a:rPr lang="en-US" dirty="0"/>
            </a:br>
            <a:endParaRPr lang="de-DE" sz="3600" dirty="0"/>
          </a:p>
          <a:p>
            <a:pPr lvl="0"/>
            <a:r>
              <a:rPr lang="en-US" dirty="0"/>
              <a:t>In </a:t>
            </a:r>
            <a:r>
              <a:rPr lang="en-US" dirty="0" err="1"/>
              <a:t>welche</a:t>
            </a:r>
            <a:r>
              <a:rPr lang="en-US" dirty="0"/>
              <a:t> </a:t>
            </a:r>
            <a:r>
              <a:rPr lang="en-US" dirty="0" err="1"/>
              <a:t>technische</a:t>
            </a:r>
            <a:r>
              <a:rPr lang="en-US" dirty="0"/>
              <a:t> </a:t>
            </a:r>
            <a:r>
              <a:rPr lang="en-US" dirty="0" err="1"/>
              <a:t>Umgebung</a:t>
            </a:r>
            <a:r>
              <a:rPr lang="en-US" dirty="0"/>
              <a:t> muss </a:t>
            </a:r>
            <a:r>
              <a:rPr lang="en-US" dirty="0" err="1"/>
              <a:t>sie</a:t>
            </a:r>
            <a:r>
              <a:rPr lang="en-US" dirty="0"/>
              <a:t> </a:t>
            </a:r>
            <a:r>
              <a:rPr lang="en-US" dirty="0" err="1"/>
              <a:t>eingebettet</a:t>
            </a:r>
            <a:r>
              <a:rPr lang="en-US" dirty="0"/>
              <a:t> </a:t>
            </a:r>
            <a:r>
              <a:rPr lang="en-US" dirty="0" err="1"/>
              <a:t>werden</a:t>
            </a:r>
            <a:r>
              <a:rPr lang="en-US" dirty="0"/>
              <a:t>? </a:t>
            </a:r>
            <a:br>
              <a:rPr lang="en-US" dirty="0"/>
            </a:br>
            <a:endParaRPr lang="de-DE" sz="4000" dirty="0"/>
          </a:p>
          <a:p>
            <a:r>
              <a:rPr lang="en-US" dirty="0" err="1"/>
              <a:t>Schauen</a:t>
            </a:r>
            <a:r>
              <a:rPr lang="en-US" dirty="0"/>
              <a:t> Sie </a:t>
            </a:r>
            <a:r>
              <a:rPr lang="en-US" dirty="0" err="1"/>
              <a:t>noch</a:t>
            </a:r>
            <a:r>
              <a:rPr lang="en-US" dirty="0"/>
              <a:t> </a:t>
            </a:r>
            <a:r>
              <a:rPr lang="en-US" dirty="0" err="1"/>
              <a:t>einmal</a:t>
            </a:r>
            <a:r>
              <a:rPr lang="en-US" dirty="0"/>
              <a:t> auf das R:A:T.Model und </a:t>
            </a:r>
            <a:r>
              <a:rPr lang="en-US" dirty="0" err="1"/>
              <a:t>beschreiben</a:t>
            </a:r>
            <a:r>
              <a:rPr lang="en-US" dirty="0"/>
              <a:t> Sie </a:t>
            </a:r>
            <a:r>
              <a:rPr lang="en-US" dirty="0" err="1"/>
              <a:t>eine</a:t>
            </a:r>
            <a:r>
              <a:rPr lang="en-US" dirty="0"/>
              <a:t> </a:t>
            </a:r>
            <a:r>
              <a:rPr lang="en-US" dirty="0" err="1"/>
              <a:t>Ausbildungssituation</a:t>
            </a:r>
            <a:r>
              <a:rPr lang="en-US" dirty="0"/>
              <a:t> pro </a:t>
            </a:r>
            <a:r>
              <a:rPr lang="en-US" dirty="0" err="1"/>
              <a:t>Kategorie</a:t>
            </a:r>
            <a:r>
              <a:rPr lang="en-US" dirty="0"/>
              <a:t> (</a:t>
            </a:r>
            <a:r>
              <a:rPr lang="en-US" dirty="0" err="1"/>
              <a:t>Austausch</a:t>
            </a:r>
            <a:r>
              <a:rPr lang="en-US" dirty="0"/>
              <a:t>, </a:t>
            </a:r>
            <a:r>
              <a:rPr lang="en-US" dirty="0" err="1"/>
              <a:t>Verstärkung</a:t>
            </a:r>
            <a:r>
              <a:rPr lang="en-US" dirty="0"/>
              <a:t>, </a:t>
            </a:r>
            <a:r>
              <a:rPr lang="en-US" dirty="0" err="1"/>
              <a:t>Umwandlung</a:t>
            </a:r>
            <a:r>
              <a:rPr lang="en-US" dirty="0"/>
              <a:t>) in der Sie DLTS </a:t>
            </a:r>
            <a:r>
              <a:rPr lang="en-US" dirty="0" err="1"/>
              <a:t>nutzen</a:t>
            </a:r>
            <a:r>
              <a:rPr lang="en-US" dirty="0"/>
              <a:t> und </a:t>
            </a:r>
            <a:r>
              <a:rPr lang="en-US" dirty="0" err="1"/>
              <a:t>warum</a:t>
            </a:r>
            <a:r>
              <a:rPr lang="en-US" dirty="0"/>
              <a:t>.</a:t>
            </a:r>
            <a:endParaRPr lang="de-DE" sz="4000" dirty="0"/>
          </a:p>
        </p:txBody>
      </p:sp>
      <p:sp>
        <p:nvSpPr>
          <p:cNvPr id="5" name="Pravokotnik 4">
            <a:extLst>
              <a:ext uri="{FF2B5EF4-FFF2-40B4-BE49-F238E27FC236}">
                <a16:creationId xmlns:a16="http://schemas.microsoft.com/office/drawing/2014/main" id="{A4CC9C98-4448-453E-8ACB-2FC3204099B5}"/>
              </a:ext>
            </a:extLst>
          </p:cNvPr>
          <p:cNvSpPr/>
          <p:nvPr/>
        </p:nvSpPr>
        <p:spPr>
          <a:xfrm>
            <a:off x="9707880" y="2343061"/>
            <a:ext cx="1996243" cy="2171878"/>
          </a:xfrm>
          <a:prstGeom prst="rect">
            <a:avLst/>
          </a:prstGeom>
          <a:solidFill>
            <a:schemeClr val="bg1"/>
          </a:solidFill>
          <a:ln w="127000" cmpd="dbl">
            <a:solidFill>
              <a:srgbClr val="002060"/>
            </a:solidFill>
            <a:extLst>
              <a:ext uri="{C807C97D-BFC1-408E-A445-0C87EB9F89A2}">
                <ask:lineSketchStyleProps xmlns:ask="http://schemas.microsoft.com/office/drawing/2018/sketchyshapes" sd="1219033472">
                  <a:custGeom>
                    <a:avLst/>
                    <a:gdLst>
                      <a:gd name="connsiteX0" fmla="*/ 0 w 1996243"/>
                      <a:gd name="connsiteY0" fmla="*/ 0 h 2171878"/>
                      <a:gd name="connsiteX1" fmla="*/ 499061 w 1996243"/>
                      <a:gd name="connsiteY1" fmla="*/ 0 h 2171878"/>
                      <a:gd name="connsiteX2" fmla="*/ 1018084 w 1996243"/>
                      <a:gd name="connsiteY2" fmla="*/ 0 h 2171878"/>
                      <a:gd name="connsiteX3" fmla="*/ 1457257 w 1996243"/>
                      <a:gd name="connsiteY3" fmla="*/ 0 h 2171878"/>
                      <a:gd name="connsiteX4" fmla="*/ 1996243 w 1996243"/>
                      <a:gd name="connsiteY4" fmla="*/ 0 h 2171878"/>
                      <a:gd name="connsiteX5" fmla="*/ 1996243 w 1996243"/>
                      <a:gd name="connsiteY5" fmla="*/ 564688 h 2171878"/>
                      <a:gd name="connsiteX6" fmla="*/ 1996243 w 1996243"/>
                      <a:gd name="connsiteY6" fmla="*/ 1064220 h 2171878"/>
                      <a:gd name="connsiteX7" fmla="*/ 1996243 w 1996243"/>
                      <a:gd name="connsiteY7" fmla="*/ 1607190 h 2171878"/>
                      <a:gd name="connsiteX8" fmla="*/ 1996243 w 1996243"/>
                      <a:gd name="connsiteY8" fmla="*/ 2171878 h 2171878"/>
                      <a:gd name="connsiteX9" fmla="*/ 1557070 w 1996243"/>
                      <a:gd name="connsiteY9" fmla="*/ 2171878 h 2171878"/>
                      <a:gd name="connsiteX10" fmla="*/ 1038046 w 1996243"/>
                      <a:gd name="connsiteY10" fmla="*/ 2171878 h 2171878"/>
                      <a:gd name="connsiteX11" fmla="*/ 578910 w 1996243"/>
                      <a:gd name="connsiteY11" fmla="*/ 2171878 h 2171878"/>
                      <a:gd name="connsiteX12" fmla="*/ 0 w 1996243"/>
                      <a:gd name="connsiteY12" fmla="*/ 2171878 h 2171878"/>
                      <a:gd name="connsiteX13" fmla="*/ 0 w 1996243"/>
                      <a:gd name="connsiteY13" fmla="*/ 1650627 h 2171878"/>
                      <a:gd name="connsiteX14" fmla="*/ 0 w 1996243"/>
                      <a:gd name="connsiteY14" fmla="*/ 1107658 h 2171878"/>
                      <a:gd name="connsiteX15" fmla="*/ 0 w 1996243"/>
                      <a:gd name="connsiteY15" fmla="*/ 542970 h 2171878"/>
                      <a:gd name="connsiteX16" fmla="*/ 0 w 1996243"/>
                      <a:gd name="connsiteY16" fmla="*/ 0 h 217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243" h="2171878" fill="none" extrusionOk="0">
                        <a:moveTo>
                          <a:pt x="0" y="0"/>
                        </a:moveTo>
                        <a:cubicBezTo>
                          <a:pt x="229536" y="-36942"/>
                          <a:pt x="344347" y="534"/>
                          <a:pt x="499061" y="0"/>
                        </a:cubicBezTo>
                        <a:cubicBezTo>
                          <a:pt x="653775" y="-534"/>
                          <a:pt x="806056" y="17712"/>
                          <a:pt x="1018084" y="0"/>
                        </a:cubicBezTo>
                        <a:cubicBezTo>
                          <a:pt x="1230112" y="-17712"/>
                          <a:pt x="1278027" y="7526"/>
                          <a:pt x="1457257" y="0"/>
                        </a:cubicBezTo>
                        <a:cubicBezTo>
                          <a:pt x="1636487" y="-7526"/>
                          <a:pt x="1862759" y="51881"/>
                          <a:pt x="1996243" y="0"/>
                        </a:cubicBezTo>
                        <a:cubicBezTo>
                          <a:pt x="2001327" y="206249"/>
                          <a:pt x="1989318" y="384930"/>
                          <a:pt x="1996243" y="564688"/>
                        </a:cubicBezTo>
                        <a:cubicBezTo>
                          <a:pt x="2003168" y="744446"/>
                          <a:pt x="1996100" y="950148"/>
                          <a:pt x="1996243" y="1064220"/>
                        </a:cubicBezTo>
                        <a:cubicBezTo>
                          <a:pt x="1996386" y="1178292"/>
                          <a:pt x="1990902" y="1423205"/>
                          <a:pt x="1996243" y="1607190"/>
                        </a:cubicBezTo>
                        <a:cubicBezTo>
                          <a:pt x="2001584" y="1791175"/>
                          <a:pt x="1971514" y="2051411"/>
                          <a:pt x="1996243" y="2171878"/>
                        </a:cubicBezTo>
                        <a:cubicBezTo>
                          <a:pt x="1904119" y="2186678"/>
                          <a:pt x="1725647" y="2139808"/>
                          <a:pt x="1557070" y="2171878"/>
                        </a:cubicBezTo>
                        <a:cubicBezTo>
                          <a:pt x="1388493" y="2203948"/>
                          <a:pt x="1209158" y="2147366"/>
                          <a:pt x="1038046" y="2171878"/>
                        </a:cubicBezTo>
                        <a:cubicBezTo>
                          <a:pt x="866934" y="2196390"/>
                          <a:pt x="717350" y="2130206"/>
                          <a:pt x="578910" y="2171878"/>
                        </a:cubicBezTo>
                        <a:cubicBezTo>
                          <a:pt x="440470" y="2213550"/>
                          <a:pt x="137248" y="2120102"/>
                          <a:pt x="0" y="2171878"/>
                        </a:cubicBezTo>
                        <a:cubicBezTo>
                          <a:pt x="-21558" y="1922067"/>
                          <a:pt x="26327" y="1863632"/>
                          <a:pt x="0" y="1650627"/>
                        </a:cubicBezTo>
                        <a:cubicBezTo>
                          <a:pt x="-26327" y="1437622"/>
                          <a:pt x="6686" y="1227488"/>
                          <a:pt x="0" y="1107658"/>
                        </a:cubicBezTo>
                        <a:cubicBezTo>
                          <a:pt x="-6686" y="987828"/>
                          <a:pt x="47052" y="745294"/>
                          <a:pt x="0" y="542970"/>
                        </a:cubicBezTo>
                        <a:cubicBezTo>
                          <a:pt x="-47052" y="340646"/>
                          <a:pt x="22765" y="215579"/>
                          <a:pt x="0" y="0"/>
                        </a:cubicBezTo>
                        <a:close/>
                      </a:path>
                      <a:path w="1996243" h="2171878" stroke="0" extrusionOk="0">
                        <a:moveTo>
                          <a:pt x="0" y="0"/>
                        </a:moveTo>
                        <a:cubicBezTo>
                          <a:pt x="120862" y="-48847"/>
                          <a:pt x="324987" y="3236"/>
                          <a:pt x="479098" y="0"/>
                        </a:cubicBezTo>
                        <a:cubicBezTo>
                          <a:pt x="633209" y="-3236"/>
                          <a:pt x="749987" y="33124"/>
                          <a:pt x="918272" y="0"/>
                        </a:cubicBezTo>
                        <a:cubicBezTo>
                          <a:pt x="1086557" y="-33124"/>
                          <a:pt x="1284096" y="1703"/>
                          <a:pt x="1457257" y="0"/>
                        </a:cubicBezTo>
                        <a:cubicBezTo>
                          <a:pt x="1630419" y="-1703"/>
                          <a:pt x="1865561" y="17890"/>
                          <a:pt x="1996243" y="0"/>
                        </a:cubicBezTo>
                        <a:cubicBezTo>
                          <a:pt x="2027834" y="188155"/>
                          <a:pt x="1934007" y="370477"/>
                          <a:pt x="1996243" y="521251"/>
                        </a:cubicBezTo>
                        <a:cubicBezTo>
                          <a:pt x="2058479" y="672025"/>
                          <a:pt x="1984968" y="841734"/>
                          <a:pt x="1996243" y="1020783"/>
                        </a:cubicBezTo>
                        <a:cubicBezTo>
                          <a:pt x="2007518" y="1199832"/>
                          <a:pt x="1984010" y="1399750"/>
                          <a:pt x="1996243" y="1563752"/>
                        </a:cubicBezTo>
                        <a:cubicBezTo>
                          <a:pt x="2008476" y="1727754"/>
                          <a:pt x="1973186" y="2041042"/>
                          <a:pt x="1996243" y="2171878"/>
                        </a:cubicBezTo>
                        <a:cubicBezTo>
                          <a:pt x="1871556" y="2220849"/>
                          <a:pt x="1701929" y="2167497"/>
                          <a:pt x="1537107" y="2171878"/>
                        </a:cubicBezTo>
                        <a:cubicBezTo>
                          <a:pt x="1372285" y="2176259"/>
                          <a:pt x="1253368" y="2146409"/>
                          <a:pt x="1038046" y="2171878"/>
                        </a:cubicBezTo>
                        <a:cubicBezTo>
                          <a:pt x="822724" y="2197347"/>
                          <a:pt x="649878" y="2165629"/>
                          <a:pt x="538986" y="2171878"/>
                        </a:cubicBezTo>
                        <a:cubicBezTo>
                          <a:pt x="428094" y="2178127"/>
                          <a:pt x="194899" y="2168901"/>
                          <a:pt x="0" y="2171878"/>
                        </a:cubicBezTo>
                        <a:cubicBezTo>
                          <a:pt x="-59069" y="2023366"/>
                          <a:pt x="26406" y="1845023"/>
                          <a:pt x="0" y="1585471"/>
                        </a:cubicBezTo>
                        <a:cubicBezTo>
                          <a:pt x="-26406" y="1325919"/>
                          <a:pt x="58614" y="1271817"/>
                          <a:pt x="0" y="999064"/>
                        </a:cubicBezTo>
                        <a:cubicBezTo>
                          <a:pt x="-58614" y="726311"/>
                          <a:pt x="111185" y="4693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357">
            <a:extLst>
              <a:ext uri="{FF2B5EF4-FFF2-40B4-BE49-F238E27FC236}">
                <a16:creationId xmlns:a16="http://schemas.microsoft.com/office/drawing/2014/main" id="{B51B9E64-E560-423E-AEF5-8E5B4663A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83042" y="2343061"/>
            <a:ext cx="1645920" cy="1645920"/>
          </a:xfrm>
          <a:prstGeom prst="rect">
            <a:avLst/>
          </a:prstGeom>
        </p:spPr>
      </p:pic>
      <p:sp>
        <p:nvSpPr>
          <p:cNvPr id="7" name="PoljeZBesedilom 6">
            <a:extLst>
              <a:ext uri="{FF2B5EF4-FFF2-40B4-BE49-F238E27FC236}">
                <a16:creationId xmlns:a16="http://schemas.microsoft.com/office/drawing/2014/main" id="{9DD3B8A7-9B57-43D6-B82A-D5CE85EA8855}"/>
              </a:ext>
            </a:extLst>
          </p:cNvPr>
          <p:cNvSpPr txBox="1"/>
          <p:nvPr/>
        </p:nvSpPr>
        <p:spPr>
          <a:xfrm>
            <a:off x="9837131" y="3988981"/>
            <a:ext cx="1752785" cy="307777"/>
          </a:xfrm>
          <a:prstGeom prst="rect">
            <a:avLst/>
          </a:prstGeom>
          <a:noFill/>
        </p:spPr>
        <p:txBody>
          <a:bodyPr wrap="square" rtlCol="0">
            <a:spAutoFit/>
          </a:bodyPr>
          <a:lstStyle/>
          <a:p>
            <a:r>
              <a:rPr lang="de-DE" dirty="0">
                <a:solidFill>
                  <a:srgbClr val="002060"/>
                </a:solidFill>
                <a:latin typeface="+mj-lt"/>
              </a:rPr>
              <a:t>20</a:t>
            </a:r>
            <a:r>
              <a:rPr lang="sl-SI" dirty="0">
                <a:solidFill>
                  <a:srgbClr val="002060"/>
                </a:solidFill>
                <a:latin typeface="+mj-lt"/>
              </a:rPr>
              <a:t> MINUTES</a:t>
            </a:r>
          </a:p>
        </p:txBody>
      </p:sp>
      <p:pic>
        <p:nvPicPr>
          <p:cNvPr id="8" name="Graphic 357">
            <a:extLst>
              <a:ext uri="{FF2B5EF4-FFF2-40B4-BE49-F238E27FC236}">
                <a16:creationId xmlns:a16="http://schemas.microsoft.com/office/drawing/2014/main" id="{9E6E50E0-D74E-46C1-A235-3177B24B5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07880" y="0"/>
            <a:ext cx="1645920" cy="1645920"/>
          </a:xfrm>
          <a:prstGeom prst="rect">
            <a:avLst/>
          </a:prstGeom>
        </p:spPr>
      </p:pic>
    </p:spTree>
    <p:extLst>
      <p:ext uri="{BB962C8B-B14F-4D97-AF65-F5344CB8AC3E}">
        <p14:creationId xmlns:p14="http://schemas.microsoft.com/office/powerpoint/2010/main" val="162184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AGENDA</a:t>
            </a:r>
            <a:endPar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latin typeface="Arial" panose="020B0604020202020204" pitchFamily="34" charset="0"/>
                <a:cs typeface="Arial" panose="020B0604020202020204" pitchFamily="34" charset="0"/>
              </a:rPr>
              <a:t>Was ist der Vorteil des digitalen Lernens?</a:t>
            </a:r>
          </a:p>
          <a:p>
            <a:r>
              <a:rPr lang="de-DE" dirty="0">
                <a:latin typeface="Arial" panose="020B0604020202020204" pitchFamily="34" charset="0"/>
                <a:cs typeface="Arial" panose="020B0604020202020204" pitchFamily="34" charset="0"/>
              </a:rPr>
              <a:t>Was sind die verschiedenen Arten von Software für digitale Lerntechnologien (DLTS)?</a:t>
            </a:r>
          </a:p>
          <a:p>
            <a:r>
              <a:rPr lang="de-DE" dirty="0">
                <a:latin typeface="Arial" panose="020B0604020202020204" pitchFamily="34" charset="0"/>
                <a:cs typeface="Arial" panose="020B0604020202020204" pitchFamily="34" charset="0"/>
              </a:rPr>
              <a:t>Welche DLTS sind die richtigen für Sie?</a:t>
            </a:r>
          </a:p>
          <a:p>
            <a:r>
              <a:rPr lang="de-DE" dirty="0">
                <a:latin typeface="Arial" panose="020B0604020202020204" pitchFamily="34" charset="0"/>
                <a:cs typeface="Arial" panose="020B0604020202020204" pitchFamily="34" charset="0"/>
              </a:rPr>
              <a:t>Die WBL GOES VIRTUAL Toolbox für Unternehmen und Personal</a:t>
            </a:r>
          </a:p>
          <a:p>
            <a:pPr lvl="1"/>
            <a:r>
              <a:rPr lang="de-DE" dirty="0">
                <a:latin typeface="Arial" panose="020B0604020202020204" pitchFamily="34" charset="0"/>
                <a:cs typeface="Arial" panose="020B0604020202020204" pitchFamily="34" charset="0"/>
              </a:rPr>
              <a:t>Kategorie I: Virtuelle Kommunikation</a:t>
            </a:r>
          </a:p>
          <a:p>
            <a:pPr lvl="1"/>
            <a:r>
              <a:rPr lang="de-DE" dirty="0">
                <a:latin typeface="Arial" panose="020B0604020202020204" pitchFamily="34" charset="0"/>
                <a:cs typeface="Arial" panose="020B0604020202020204" pitchFamily="34" charset="0"/>
              </a:rPr>
              <a:t>Kategorie II: Lernmanagement-Systeme</a:t>
            </a:r>
          </a:p>
          <a:p>
            <a:pPr lvl="1"/>
            <a:r>
              <a:rPr lang="de-DE" dirty="0">
                <a:latin typeface="Arial" panose="020B0604020202020204" pitchFamily="34" charset="0"/>
                <a:cs typeface="Arial" panose="020B0604020202020204" pitchFamily="34" charset="0"/>
              </a:rPr>
              <a:t>Kategorie III: Werkzeuge zur Erstellung von Tutorials</a:t>
            </a:r>
          </a:p>
          <a:p>
            <a:pPr lvl="1"/>
            <a:r>
              <a:rPr lang="de-DE" dirty="0">
                <a:latin typeface="Arial" panose="020B0604020202020204" pitchFamily="34" charset="0"/>
                <a:cs typeface="Arial" panose="020B0604020202020204" pitchFamily="34" charset="0"/>
              </a:rPr>
              <a:t>Kategorie IV: VR/AR Software und Werkzeuge</a:t>
            </a:r>
          </a:p>
          <a:p>
            <a:pPr lvl="1"/>
            <a:endParaRPr lang="de-DE"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75805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r>
              <a:rPr lang="en-US" sz="4800" dirty="0" err="1">
                <a:latin typeface="Arial" panose="020B0604020202020204" pitchFamily="34" charset="0"/>
                <a:cs typeface="Arial" panose="020B0604020202020204" pitchFamily="34" charset="0"/>
              </a:rPr>
              <a:t>Kategorien</a:t>
            </a:r>
            <a:r>
              <a:rPr lang="en-US" sz="4800" dirty="0">
                <a:latin typeface="Arial" panose="020B0604020202020204" pitchFamily="34" charset="0"/>
                <a:cs typeface="Arial" panose="020B0604020202020204" pitchFamily="34" charset="0"/>
              </a:rPr>
              <a:t> der WBL_GOES_VIRTUAL</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Toolbox</a:t>
            </a:r>
            <a:endParaRPr lang="de-AT" sz="4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p:txBody>
          <a:bodyPr>
            <a:normAutofit/>
          </a:bodyPr>
          <a:lstStyle/>
          <a:p>
            <a:r>
              <a:rPr lang="de-DE" dirty="0">
                <a:latin typeface="Arial" panose="020B0604020202020204" pitchFamily="34" charset="0"/>
                <a:cs typeface="Arial" panose="020B0604020202020204" pitchFamily="34" charset="0"/>
              </a:rPr>
              <a:t>Tieferes Eintauchen in die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DLTS - Kategorien</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37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fontScale="90000"/>
          </a:bodyPr>
          <a:lstStyle/>
          <a:p>
            <a:pPr algn="ct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TOOLBOX FÜR UNTERNEHMEN </a:t>
            </a:r>
            <a:b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b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UND PERSONAL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Vorgeprüfte und empfohlene Auswahl von DLTS-Tools </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568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WBL_GOES_VIRTUAL TOOLBOX</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latin typeface="Arial" panose="020B0604020202020204" pitchFamily="34" charset="0"/>
                <a:cs typeface="Arial" panose="020B0604020202020204" pitchFamily="34" charset="0"/>
              </a:rPr>
              <a:t>WBL goes virtual Toolbox für Unternehmen und Personal </a:t>
            </a:r>
          </a:p>
          <a:p>
            <a:pPr lvl="1"/>
            <a:endParaRPr lang="de-DE" u="sng"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Begleitet von: Leitfaden für Unternehmen zur Virtualisierung des berufsbegleitenden Lernens </a:t>
            </a:r>
          </a:p>
          <a:p>
            <a:pPr lvl="1"/>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Entwicklung der Toolbox in einem 2-stufigen Auswahlverfahren: </a:t>
            </a:r>
          </a:p>
          <a:p>
            <a:pPr marL="1371600" lvl="2" indent="-457200">
              <a:buFont typeface="+mj-lt"/>
              <a:buAutoNum type="arabicPeriod"/>
            </a:pPr>
            <a:r>
              <a:rPr lang="de-DE" dirty="0">
                <a:latin typeface="Arial" panose="020B0604020202020204" pitchFamily="34" charset="0"/>
                <a:cs typeface="Arial" panose="020B0604020202020204" pitchFamily="34" charset="0"/>
              </a:rPr>
              <a:t>Sammlung und Bewertung von Tools aller Kategorien und Evaluierung durch die Projektpartner. </a:t>
            </a:r>
          </a:p>
          <a:p>
            <a:pPr marL="1371600" lvl="2" indent="-457200">
              <a:buFont typeface="+mj-lt"/>
              <a:buAutoNum type="arabicPeriod"/>
            </a:pPr>
            <a:r>
              <a:rPr lang="de-DE" dirty="0">
                <a:latin typeface="Arial" panose="020B0604020202020204" pitchFamily="34" charset="0"/>
                <a:cs typeface="Arial" panose="020B0604020202020204" pitchFamily="34" charset="0"/>
              </a:rPr>
              <a:t>Feedback und Bestätigung der Tools durch WBL-Fachleute. </a:t>
            </a:r>
          </a:p>
          <a:p>
            <a:pPr lvl="2"/>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20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WBL_GOES_VIRTUAL TOOLBOX</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latin typeface="Arial" panose="020B0604020202020204" pitchFamily="34" charset="0"/>
                <a:cs typeface="Arial" panose="020B0604020202020204" pitchFamily="34" charset="0"/>
              </a:rPr>
              <a:t>WBL goes virtual Toolbox für Unternehmen und Personal </a:t>
            </a:r>
          </a:p>
          <a:p>
            <a:pPr lvl="1"/>
            <a:endParaRPr lang="de-DE" dirty="0">
              <a:latin typeface="Arial" panose="020B0604020202020204" pitchFamily="34" charset="0"/>
              <a:cs typeface="Arial" panose="020B0604020202020204" pitchFamily="34" charset="0"/>
            </a:endParaRPr>
          </a:p>
          <a:p>
            <a:pPr lvl="1"/>
            <a:r>
              <a:rPr lang="de-DE" dirty="0">
                <a:latin typeface="Arial" panose="020B0604020202020204" pitchFamily="34" charset="0"/>
                <a:cs typeface="Arial" panose="020B0604020202020204" pitchFamily="34" charset="0"/>
              </a:rPr>
              <a:t>In den vier Kategorien, die wir besprechen, finden Sie getestete und empfohlene Tools, die Sie bei der Virtualisierung Ihres WBL-Prozesses unterstützen. </a:t>
            </a:r>
          </a:p>
          <a:p>
            <a:pPr lvl="1"/>
            <a:endParaRPr lang="de-DE" dirty="0">
              <a:highlight>
                <a:srgbClr val="FFFF00"/>
              </a:highlight>
              <a:latin typeface="Arial" panose="020B0604020202020204" pitchFamily="34" charset="0"/>
              <a:cs typeface="Arial" panose="020B0604020202020204" pitchFamily="34" charset="0"/>
            </a:endParaRPr>
          </a:p>
          <a:p>
            <a:pPr lvl="1"/>
            <a:r>
              <a:rPr lang="de-AT" dirty="0">
                <a:latin typeface="Arial" panose="020B0604020202020204" pitchFamily="34" charset="0"/>
                <a:cs typeface="Arial" panose="020B0604020202020204" pitchFamily="34" charset="0"/>
                <a:hlinkClick r:id="rId2"/>
              </a:rPr>
              <a:t>www.wbl-goes-virtual.eu/toolbox</a:t>
            </a:r>
            <a:r>
              <a:rPr lang="de-AT" dirty="0">
                <a:latin typeface="Arial" panose="020B0604020202020204" pitchFamily="34" charset="0"/>
                <a:cs typeface="Arial" panose="020B0604020202020204" pitchFamily="34" charset="0"/>
              </a:rPr>
              <a:t> </a:t>
            </a:r>
          </a:p>
          <a:p>
            <a:pPr lvl="2"/>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2209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VERSCHIEDENE TYPEN VON DLTS IM ÜBERBLICK: KATEGORIE I-IV </a:t>
            </a:r>
            <a:endPar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2048255"/>
            <a:ext cx="10515600" cy="4116477"/>
          </a:xfrm>
        </p:spPr>
        <p:txBody>
          <a:bodyPr>
            <a:normAutofit/>
          </a:bodyPr>
          <a:lstStyle/>
          <a:p>
            <a:pPr lvl="1"/>
            <a:r>
              <a:rPr lang="de-DE" b="1" i="1" dirty="0">
                <a:latin typeface="Arial" panose="020B0604020202020204" pitchFamily="34" charset="0"/>
                <a:cs typeface="Arial" panose="020B0604020202020204" pitchFamily="34" charset="0"/>
              </a:rPr>
              <a:t> Kategorie I: Virtuelle Kommunikationswerkzeuge </a:t>
            </a:r>
          </a:p>
          <a:p>
            <a:pPr marL="457200" lvl="1" indent="0">
              <a:buNone/>
            </a:pPr>
            <a:r>
              <a:rPr lang="de-DE" sz="1300" i="1" dirty="0">
                <a:latin typeface="Arial" panose="020B0604020202020204" pitchFamily="34" charset="0"/>
                <a:cs typeface="Arial" panose="020B0604020202020204" pitchFamily="34" charset="0"/>
              </a:rPr>
              <a:t>	In dieser Kategorie finden Sie eine Grundausstattung für Zusammenarbeit aus der Ferne.</a:t>
            </a:r>
          </a:p>
          <a:p>
            <a:pPr marL="457200" lvl="1" indent="0">
              <a:buNone/>
            </a:pPr>
            <a:endParaRPr lang="de-DE" sz="16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II: Lernmanagement-Systeme</a:t>
            </a:r>
          </a:p>
          <a:p>
            <a:pPr marL="457200" lvl="1" indent="0">
              <a:buNone/>
            </a:pPr>
            <a:r>
              <a:rPr lang="de-DE" sz="1300" i="1" dirty="0">
                <a:latin typeface="Arial" panose="020B0604020202020204" pitchFamily="34" charset="0"/>
                <a:cs typeface="Arial" panose="020B0604020202020204" pitchFamily="34" charset="0"/>
              </a:rPr>
              <a:t>	Diese Kategorie enthält bereits bestehende Lernmanagementlösungen, die Sie anpassen und einsetzen können. </a:t>
            </a:r>
          </a:p>
          <a:p>
            <a:pPr marL="457200" lvl="1" indent="0">
              <a:buNone/>
            </a:pPr>
            <a:endParaRPr lang="de-DE" sz="16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III: Werkzeuge zur Erstellung von Tutorials</a:t>
            </a:r>
          </a:p>
          <a:p>
            <a:pPr marL="457200" lvl="1" indent="0">
              <a:buNone/>
            </a:pPr>
            <a:r>
              <a:rPr lang="de-DE" sz="1400" i="1" dirty="0">
                <a:latin typeface="Arial" panose="020B0604020202020204" pitchFamily="34" charset="0"/>
                <a:cs typeface="Arial" panose="020B0604020202020204" pitchFamily="34" charset="0"/>
              </a:rPr>
              <a:t>	Diese Kategorie enthält Tools, die Ihnen helfen, Ihre eigenen Inhalte zu erstellen. </a:t>
            </a:r>
          </a:p>
          <a:p>
            <a:pPr marL="457200" lvl="1" indent="0">
              <a:buNone/>
            </a:pPr>
            <a:endParaRPr lang="de-DE" sz="14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IV: VR/AR-Software und -Tools</a:t>
            </a:r>
          </a:p>
          <a:p>
            <a:pPr marL="457200" lvl="1" indent="0">
              <a:buNone/>
            </a:pPr>
            <a:r>
              <a:rPr lang="de-DE" sz="1300" i="1" dirty="0">
                <a:latin typeface="Arial" panose="020B0604020202020204" pitchFamily="34" charset="0"/>
                <a:cs typeface="Arial" panose="020B0604020202020204" pitchFamily="34" charset="0"/>
              </a:rPr>
              <a:t>	Diese Kategorie hilft Ihnen, Ihren WBL-Prozess noch greifbarer zu machen.</a:t>
            </a:r>
          </a:p>
        </p:txBody>
      </p:sp>
    </p:spTree>
    <p:extLst>
      <p:ext uri="{BB962C8B-B14F-4D97-AF65-F5344CB8AC3E}">
        <p14:creationId xmlns:p14="http://schemas.microsoft.com/office/powerpoint/2010/main" val="369757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buClr>
                <a:schemeClr val="dk1"/>
              </a:buClr>
              <a:buSzPts val="6000"/>
            </a:pPr>
            <a:r>
              <a:rPr lang="de-DE" dirty="0">
                <a:latin typeface="Eras Bold ITC" panose="020B0907030504020204" pitchFamily="34" charset="0"/>
              </a:rPr>
              <a:t>TIEFERES EINTAUCHEN IN DIE DLTS – KATEGORIE I</a:t>
            </a:r>
            <a:endParaRPr lang="de-AT" dirty="0">
              <a:latin typeface="Eras Bold ITC" panose="020B0907030504020204" pitchFamily="34" charset="0"/>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AT" dirty="0">
                <a:latin typeface="Arial" panose="020B0604020202020204" pitchFamily="34" charset="0"/>
                <a:cs typeface="Arial" panose="020B0604020202020204" pitchFamily="34" charset="0"/>
              </a:rPr>
              <a:t>Virtuelle Kommunikationswerkzeuge</a:t>
            </a:r>
          </a:p>
        </p:txBody>
      </p:sp>
    </p:spTree>
    <p:extLst>
      <p:ext uri="{BB962C8B-B14F-4D97-AF65-F5344CB8AC3E}">
        <p14:creationId xmlns:p14="http://schemas.microsoft.com/office/powerpoint/2010/main" val="259927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 - VIRTUELLE KOMMUNIKATION</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r>
              <a:rPr lang="de-DE" b="1" dirty="0">
                <a:latin typeface="Arial" panose="020B0604020202020204" pitchFamily="34" charset="0"/>
                <a:cs typeface="Arial" panose="020B0604020202020204" pitchFamily="34" charset="0"/>
              </a:rPr>
              <a:t>Werkzeug für Videokonferenzen: </a:t>
            </a:r>
          </a:p>
          <a:p>
            <a:pPr lvl="1"/>
            <a:r>
              <a:rPr lang="de-DE" dirty="0">
                <a:latin typeface="Arial" panose="020B0604020202020204" pitchFamily="34" charset="0"/>
                <a:cs typeface="Arial" panose="020B0604020202020204" pitchFamily="34" charset="0"/>
              </a:rPr>
              <a:t>Eine der einfachsten Lösungen</a:t>
            </a:r>
          </a:p>
          <a:p>
            <a:pPr lvl="1"/>
            <a:r>
              <a:rPr lang="de-DE" dirty="0">
                <a:latin typeface="Arial" panose="020B0604020202020204" pitchFamily="34" charset="0"/>
                <a:cs typeface="Arial" panose="020B0604020202020204" pitchFamily="34" charset="0"/>
              </a:rPr>
              <a:t>Ermöglicht Ihnen die Durchführung von Live-Meetings</a:t>
            </a:r>
          </a:p>
          <a:p>
            <a:pPr lvl="1"/>
            <a:r>
              <a:rPr lang="de-DE" dirty="0">
                <a:latin typeface="Arial" panose="020B0604020202020204" pitchFamily="34" charset="0"/>
                <a:cs typeface="Arial" panose="020B0604020202020204" pitchFamily="34" charset="0"/>
              </a:rPr>
              <a:t>Überträgt Audio und Video zwischen zwei Endpunkten</a:t>
            </a:r>
          </a:p>
          <a:p>
            <a:pPr lvl="1"/>
            <a:r>
              <a:rPr lang="de-DE" dirty="0">
                <a:latin typeface="Arial" panose="020B0604020202020204" pitchFamily="34" charset="0"/>
                <a:cs typeface="Arial" panose="020B0604020202020204" pitchFamily="34" charset="0"/>
              </a:rPr>
              <a:t>Ersetzt persönliche Besprechungen</a:t>
            </a:r>
          </a:p>
          <a:p>
            <a:r>
              <a:rPr lang="de-DE" b="1" dirty="0">
                <a:latin typeface="Arial" panose="020B0604020202020204" pitchFamily="34" charset="0"/>
                <a:cs typeface="Arial" panose="020B0604020202020204" pitchFamily="34" charset="0"/>
              </a:rPr>
              <a:t>Team-Chat-Software: </a:t>
            </a:r>
          </a:p>
          <a:p>
            <a:pPr lvl="1"/>
            <a:r>
              <a:rPr lang="de-DE" dirty="0">
                <a:latin typeface="Arial" panose="020B0604020202020204" pitchFamily="34" charset="0"/>
                <a:cs typeface="Arial" panose="020B0604020202020204" pitchFamily="34" charset="0"/>
              </a:rPr>
              <a:t>Senden von Sofortnachrichten an Lernende</a:t>
            </a:r>
          </a:p>
          <a:p>
            <a:pPr lvl="1"/>
            <a:r>
              <a:rPr lang="de-DE" dirty="0">
                <a:latin typeface="Arial" panose="020B0604020202020204" pitchFamily="34" charset="0"/>
                <a:cs typeface="Arial" panose="020B0604020202020204" pitchFamily="34" charset="0"/>
              </a:rPr>
              <a:t>Stellen Sie schnelle Fragen</a:t>
            </a:r>
          </a:p>
          <a:p>
            <a:pPr lvl="1"/>
            <a:r>
              <a:rPr lang="de-DE" dirty="0">
                <a:latin typeface="Arial" panose="020B0604020202020204" pitchFamily="34" charset="0"/>
                <a:cs typeface="Arial" panose="020B0604020202020204" pitchFamily="34" charset="0"/>
              </a:rPr>
              <a:t>Aufrechterhaltung einer freundlichen, umgangssprachlichen Kommunikation</a:t>
            </a:r>
          </a:p>
          <a:p>
            <a:r>
              <a:rPr lang="de-DE" b="1" dirty="0">
                <a:latin typeface="Arial" panose="020B0604020202020204" pitchFamily="34" charset="0"/>
                <a:cs typeface="Arial" panose="020B0604020202020204" pitchFamily="34" charset="0"/>
              </a:rPr>
              <a:t>Projekt-Management-Tools: </a:t>
            </a:r>
          </a:p>
          <a:p>
            <a:pPr lvl="1"/>
            <a:r>
              <a:rPr lang="de-DE" dirty="0">
                <a:latin typeface="Arial" panose="020B0604020202020204" pitchFamily="34" charset="0"/>
                <a:cs typeface="Arial" panose="020B0604020202020204" pitchFamily="34" charset="0"/>
              </a:rPr>
              <a:t>Organisieren von Aufgaben</a:t>
            </a:r>
          </a:p>
          <a:p>
            <a:pPr lvl="1"/>
            <a:r>
              <a:rPr lang="de-DE" dirty="0">
                <a:latin typeface="Arial" panose="020B0604020202020204" pitchFamily="34" charset="0"/>
                <a:cs typeface="Arial" panose="020B0604020202020204" pitchFamily="34" charset="0"/>
              </a:rPr>
              <a:t>Arbeit delegieren</a:t>
            </a:r>
          </a:p>
          <a:p>
            <a:pPr lvl="1"/>
            <a:r>
              <a:rPr lang="de-DE" dirty="0">
                <a:latin typeface="Arial" panose="020B0604020202020204" pitchFamily="34" charset="0"/>
                <a:cs typeface="Arial" panose="020B0604020202020204" pitchFamily="34" charset="0"/>
              </a:rPr>
              <a:t>Aufgaben managen und beaufsichtigen</a:t>
            </a:r>
          </a:p>
        </p:txBody>
      </p:sp>
    </p:spTree>
    <p:extLst>
      <p:ext uri="{BB962C8B-B14F-4D97-AF65-F5344CB8AC3E}">
        <p14:creationId xmlns:p14="http://schemas.microsoft.com/office/powerpoint/2010/main" val="2015483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 - VIRTUELLE KOMMUNIKATION</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en-US" b="1" dirty="0" err="1">
                <a:effectLst/>
                <a:latin typeface="Arial" panose="020B0604020202020204" pitchFamily="34" charset="0"/>
                <a:cs typeface="Arial" panose="020B0604020202020204" pitchFamily="34" charset="0"/>
              </a:rPr>
              <a:t>Werkzeuge</a:t>
            </a:r>
            <a:r>
              <a:rPr lang="en-US" b="1" dirty="0">
                <a:effectLst/>
                <a:latin typeface="Arial" panose="020B0604020202020204" pitchFamily="34" charset="0"/>
                <a:cs typeface="Arial" panose="020B0604020202020204" pitchFamily="34" charset="0"/>
              </a:rPr>
              <a:t> für </a:t>
            </a:r>
            <a:r>
              <a:rPr lang="en-US" b="1" dirty="0" err="1">
                <a:effectLst/>
                <a:latin typeface="Arial" panose="020B0604020202020204" pitchFamily="34" charset="0"/>
                <a:cs typeface="Arial" panose="020B0604020202020204" pitchFamily="34" charset="0"/>
              </a:rPr>
              <a:t>Videokonferenzen</a:t>
            </a:r>
            <a:r>
              <a:rPr lang="en-US" b="1" dirty="0">
                <a:effectLst/>
                <a:latin typeface="Arial" panose="020B0604020202020204" pitchFamily="34" charset="0"/>
                <a:cs typeface="Arial" panose="020B0604020202020204" pitchFamily="34" charset="0"/>
              </a:rPr>
              <a:t>: Zoom</a:t>
            </a:r>
          </a:p>
          <a:p>
            <a:endParaRPr lang="en-US" b="1" dirty="0">
              <a:effectLst/>
              <a:latin typeface="Arial" panose="020B0604020202020204" pitchFamily="34" charset="0"/>
              <a:cs typeface="Arial" panose="020B0604020202020204" pitchFamily="34" charset="0"/>
            </a:endParaRPr>
          </a:p>
          <a:p>
            <a:pPr lvl="1"/>
            <a:r>
              <a:rPr lang="en-US" dirty="0" err="1">
                <a:effectLst/>
                <a:latin typeface="Arial" panose="020B0604020202020204" pitchFamily="34" charset="0"/>
                <a:cs typeface="Arial" panose="020B0604020202020204" pitchFamily="34" charset="0"/>
              </a:rPr>
              <a:t>Bekannter</a:t>
            </a:r>
            <a:r>
              <a:rPr lang="en-US" dirty="0">
                <a:effectLst/>
                <a:latin typeface="Arial" panose="020B0604020202020204" pitchFamily="34" charset="0"/>
                <a:cs typeface="Arial" panose="020B0604020202020204" pitchFamily="34" charset="0"/>
              </a:rPr>
              <a:t> Online-Player </a:t>
            </a:r>
            <a:r>
              <a:rPr lang="en-US" dirty="0" err="1">
                <a:effectLst/>
                <a:latin typeface="Arial" panose="020B0604020202020204" pitchFamily="34" charset="0"/>
                <a:cs typeface="Arial" panose="020B0604020202020204" pitchFamily="34" charset="0"/>
              </a:rPr>
              <a:t>mit</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hohem</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Bekanntheitsgrad</a:t>
            </a:r>
            <a:endParaRPr lang="en-US" dirty="0">
              <a:effectLst/>
              <a:latin typeface="Arial" panose="020B0604020202020204" pitchFamily="34" charset="0"/>
              <a:cs typeface="Arial" panose="020B0604020202020204" pitchFamily="34" charset="0"/>
            </a:endParaRPr>
          </a:p>
          <a:p>
            <a:pPr lvl="1"/>
            <a:r>
              <a:rPr lang="en-US" dirty="0">
                <a:effectLst/>
                <a:latin typeface="Arial" panose="020B0604020202020204" pitchFamily="34" charset="0"/>
                <a:cs typeface="Arial" panose="020B0604020202020204" pitchFamily="34" charset="0"/>
              </a:rPr>
              <a:t>Video-Meeting-</a:t>
            </a:r>
            <a:r>
              <a:rPr lang="en-US" dirty="0" err="1">
                <a:effectLst/>
                <a:latin typeface="Arial" panose="020B0604020202020204" pitchFamily="34" charset="0"/>
                <a:cs typeface="Arial" panose="020B0604020202020204" pitchFamily="34" charset="0"/>
              </a:rPr>
              <a:t>Erlebnis</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mit</a:t>
            </a:r>
            <a:r>
              <a:rPr lang="en-US" dirty="0">
                <a:effectLst/>
                <a:latin typeface="Arial" panose="020B0604020202020204" pitchFamily="34" charset="0"/>
                <a:cs typeface="Arial" panose="020B0604020202020204" pitchFamily="34" charset="0"/>
              </a:rPr>
              <a:t> Chat, Video-</a:t>
            </a:r>
            <a:r>
              <a:rPr lang="en-US" dirty="0" err="1">
                <a:effectLst/>
                <a:latin typeface="Arial" panose="020B0604020202020204" pitchFamily="34" charset="0"/>
                <a:cs typeface="Arial" panose="020B0604020202020204" pitchFamily="34" charset="0"/>
              </a:rPr>
              <a:t>Webinaren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Konferenzen</a:t>
            </a:r>
            <a:r>
              <a:rPr lang="en-US" dirty="0">
                <a:effectLst/>
                <a:latin typeface="Arial" panose="020B0604020202020204" pitchFamily="34" charset="0"/>
                <a:cs typeface="Arial" panose="020B0604020202020204" pitchFamily="34" charset="0"/>
              </a:rPr>
              <a:t> &amp; </a:t>
            </a:r>
            <a:r>
              <a:rPr lang="en-US" dirty="0" err="1">
                <a:effectLst/>
                <a:latin typeface="Arial" panose="020B0604020202020204" pitchFamily="34" charset="0"/>
                <a:cs typeface="Arial" panose="020B0604020202020204" pitchFamily="34" charset="0"/>
              </a:rPr>
              <a:t>Dateifreigabe</a:t>
            </a:r>
            <a:endParaRPr lang="en-US" dirty="0">
              <a:effectLst/>
              <a:latin typeface="Arial" panose="020B0604020202020204" pitchFamily="34" charset="0"/>
              <a:cs typeface="Arial" panose="020B0604020202020204" pitchFamily="34" charset="0"/>
            </a:endParaRPr>
          </a:p>
          <a:p>
            <a:pPr lvl="1"/>
            <a:r>
              <a:rPr lang="en-US" dirty="0" err="1">
                <a:effectLst/>
                <a:latin typeface="Arial" panose="020B0604020202020204" pitchFamily="34" charset="0"/>
                <a:cs typeface="Arial" panose="020B0604020202020204" pitchFamily="34" charset="0"/>
              </a:rPr>
              <a:t>Funktionen</a:t>
            </a:r>
            <a:r>
              <a:rPr lang="en-US" dirty="0">
                <a:effectLst/>
                <a:latin typeface="Arial" panose="020B0604020202020204" pitchFamily="34" charset="0"/>
                <a:cs typeface="Arial" panose="020B0604020202020204" pitchFamily="34" charset="0"/>
              </a:rPr>
              <a:t>: </a:t>
            </a:r>
            <a:r>
              <a:rPr lang="en-US" dirty="0" err="1">
                <a:effectLst/>
                <a:latin typeface="Arial" panose="020B0604020202020204" pitchFamily="34" charset="0"/>
                <a:cs typeface="Arial" panose="020B0604020202020204" pitchFamily="34" charset="0"/>
              </a:rPr>
              <a:t>Stummschaltung</a:t>
            </a:r>
            <a:r>
              <a:rPr lang="en-US" dirty="0">
                <a:effectLst/>
                <a:latin typeface="Arial" panose="020B0604020202020204" pitchFamily="34" charset="0"/>
                <a:cs typeface="Arial" panose="020B0604020202020204" pitchFamily="34" charset="0"/>
              </a:rPr>
              <a:t> von </a:t>
            </a:r>
            <a:r>
              <a:rPr lang="en-US" dirty="0" err="1">
                <a:effectLst/>
                <a:latin typeface="Arial" panose="020B0604020202020204" pitchFamily="34" charset="0"/>
                <a:cs typeface="Arial" panose="020B0604020202020204" pitchFamily="34" charset="0"/>
              </a:rPr>
              <a:t>Teilnehmenden</a:t>
            </a:r>
            <a:r>
              <a:rPr lang="en-US" dirty="0">
                <a:effectLst/>
                <a:latin typeface="Arial" panose="020B0604020202020204" pitchFamily="34" charset="0"/>
                <a:cs typeface="Arial" panose="020B0604020202020204" pitchFamily="34" charset="0"/>
              </a:rPr>
              <a:t>, Integration von PowerPoint, </a:t>
            </a:r>
            <a:r>
              <a:rPr lang="en-US" dirty="0" err="1">
                <a:effectLst/>
                <a:latin typeface="Arial" panose="020B0604020202020204" pitchFamily="34" charset="0"/>
                <a:cs typeface="Arial" panose="020B0604020202020204" pitchFamily="34" charset="0"/>
              </a:rPr>
              <a:t>passwortgeschützte</a:t>
            </a:r>
            <a:r>
              <a:rPr lang="en-US" dirty="0">
                <a:effectLst/>
                <a:latin typeface="Arial" panose="020B0604020202020204" pitchFamily="34" charset="0"/>
                <a:cs typeface="Arial" panose="020B0604020202020204" pitchFamily="34" charset="0"/>
              </a:rPr>
              <a:t> Meetings</a:t>
            </a:r>
          </a:p>
        </p:txBody>
      </p:sp>
      <p:pic>
        <p:nvPicPr>
          <p:cNvPr id="5" name="Grafik 4">
            <a:extLst>
              <a:ext uri="{FF2B5EF4-FFF2-40B4-BE49-F238E27FC236}">
                <a16:creationId xmlns:a16="http://schemas.microsoft.com/office/drawing/2014/main" id="{B03AFD4A-9839-48C5-AF81-6394E0650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526" y="1813395"/>
            <a:ext cx="1973577" cy="1006232"/>
          </a:xfrm>
          <a:prstGeom prst="rect">
            <a:avLst/>
          </a:prstGeom>
        </p:spPr>
      </p:pic>
    </p:spTree>
    <p:extLst>
      <p:ext uri="{BB962C8B-B14F-4D97-AF65-F5344CB8AC3E}">
        <p14:creationId xmlns:p14="http://schemas.microsoft.com/office/powerpoint/2010/main" val="352513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 - VIRTUELLE KOMMUNIKATION</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b="1" i="1" dirty="0">
                <a:effectLst/>
                <a:latin typeface="Arial" panose="020B0604020202020204" pitchFamily="34" charset="0"/>
                <a:cs typeface="Arial" panose="020B0604020202020204" pitchFamily="34" charset="0"/>
              </a:rPr>
              <a:t>Team-Chat-Software: Slack</a:t>
            </a:r>
          </a:p>
          <a:p>
            <a:endParaRPr lang="de-DE" b="1" i="1" dirty="0">
              <a:effectLst/>
              <a:latin typeface="Arial" panose="020B0604020202020204" pitchFamily="34" charset="0"/>
              <a:cs typeface="Arial" panose="020B0604020202020204" pitchFamily="34" charset="0"/>
            </a:endParaRPr>
          </a:p>
          <a:p>
            <a:pPr lvl="1"/>
            <a:r>
              <a:rPr lang="de-DE" i="1" dirty="0">
                <a:effectLst/>
                <a:latin typeface="Arial" panose="020B0604020202020204" pitchFamily="34" charset="0"/>
                <a:cs typeface="Arial" panose="020B0604020202020204" pitchFamily="34" charset="0"/>
              </a:rPr>
              <a:t>Senden Sie Direkt- oder Gruppennachrichten an Lernende</a:t>
            </a:r>
          </a:p>
          <a:p>
            <a:pPr lvl="1"/>
            <a:r>
              <a:rPr lang="de-DE" i="1" dirty="0">
                <a:effectLst/>
                <a:latin typeface="Arial" panose="020B0604020202020204" pitchFamily="34" charset="0"/>
                <a:cs typeface="Arial" panose="020B0604020202020204" pitchFamily="34" charset="0"/>
              </a:rPr>
              <a:t>Bestimmte Kanäle für bestimmte Themen oder informelle Gespräche</a:t>
            </a:r>
          </a:p>
          <a:p>
            <a:pPr lvl="1"/>
            <a:r>
              <a:rPr lang="de-DE" i="1" dirty="0">
                <a:effectLst/>
                <a:latin typeface="Arial" panose="020B0604020202020204" pitchFamily="34" charset="0"/>
                <a:cs typeface="Arial" panose="020B0604020202020204" pitchFamily="34" charset="0"/>
              </a:rPr>
              <a:t>Über 2.200 Integrationen und sogar die Möglichkeit, Video- oder Sprachanrufe zu starten</a:t>
            </a:r>
          </a:p>
          <a:p>
            <a:pPr lvl="1"/>
            <a:r>
              <a:rPr lang="de-DE" i="1" dirty="0">
                <a:effectLst/>
                <a:latin typeface="Arial" panose="020B0604020202020204" pitchFamily="34" charset="0"/>
                <a:cs typeface="Arial" panose="020B0604020202020204" pitchFamily="34" charset="0"/>
              </a:rPr>
              <a:t>Möglichkeit, Nachrichten zu pinnen</a:t>
            </a:r>
          </a:p>
          <a:p>
            <a:pPr lvl="1"/>
            <a:r>
              <a:rPr lang="de-DE" i="1" dirty="0">
                <a:effectLst/>
                <a:latin typeface="Arial" panose="020B0604020202020204" pitchFamily="34" charset="0"/>
                <a:cs typeface="Arial" panose="020B0604020202020204" pitchFamily="34" charset="0"/>
              </a:rPr>
              <a:t>Sicherer und geschützter Datenaustausch</a:t>
            </a:r>
          </a:p>
          <a:p>
            <a:pPr lvl="1"/>
            <a:r>
              <a:rPr lang="de-DE" i="1" dirty="0">
                <a:effectLst/>
                <a:latin typeface="Arial" panose="020B0604020202020204" pitchFamily="34" charset="0"/>
                <a:cs typeface="Arial" panose="020B0604020202020204" pitchFamily="34" charset="0"/>
              </a:rPr>
              <a:t>Benachrichtigungen und "Nicht stören"-Zeiten</a:t>
            </a:r>
          </a:p>
        </p:txBody>
      </p:sp>
      <p:pic>
        <p:nvPicPr>
          <p:cNvPr id="8" name="Grafik 7">
            <a:extLst>
              <a:ext uri="{FF2B5EF4-FFF2-40B4-BE49-F238E27FC236}">
                <a16:creationId xmlns:a16="http://schemas.microsoft.com/office/drawing/2014/main" id="{16A682AE-84DB-44BF-B3CB-AC9FC1BD9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8846" y="1823227"/>
            <a:ext cx="2189438" cy="1122224"/>
          </a:xfrm>
          <a:prstGeom prst="rect">
            <a:avLst/>
          </a:prstGeom>
        </p:spPr>
      </p:pic>
    </p:spTree>
    <p:extLst>
      <p:ext uri="{BB962C8B-B14F-4D97-AF65-F5344CB8AC3E}">
        <p14:creationId xmlns:p14="http://schemas.microsoft.com/office/powerpoint/2010/main" val="93257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 - VIRTUELLE KOMMUNIKATION</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b="1" i="1" dirty="0">
                <a:effectLst/>
                <a:latin typeface="Arial" panose="020B0604020202020204" pitchFamily="34" charset="0"/>
                <a:cs typeface="Arial" panose="020B0604020202020204" pitchFamily="34" charset="0"/>
              </a:rPr>
              <a:t>Projekt-Management-Software: Asana</a:t>
            </a:r>
          </a:p>
          <a:p>
            <a:endParaRPr lang="de-DE" b="1" i="1" dirty="0">
              <a:effectLst/>
              <a:latin typeface="Arial" panose="020B0604020202020204" pitchFamily="34" charset="0"/>
              <a:cs typeface="Arial" panose="020B0604020202020204" pitchFamily="34" charset="0"/>
            </a:endParaRPr>
          </a:p>
          <a:p>
            <a:pPr lvl="1"/>
            <a:r>
              <a:rPr lang="de-DE" i="1" dirty="0">
                <a:effectLst/>
                <a:latin typeface="Arial" panose="020B0604020202020204" pitchFamily="34" charset="0"/>
                <a:cs typeface="Arial" panose="020B0604020202020204" pitchFamily="34" charset="0"/>
              </a:rPr>
              <a:t>Betrachten Sie laufende Projekte aus der Vogelperspektive</a:t>
            </a:r>
          </a:p>
          <a:p>
            <a:pPr lvl="1"/>
            <a:r>
              <a:rPr lang="de-DE" i="1" dirty="0">
                <a:effectLst/>
                <a:latin typeface="Arial" panose="020B0604020202020204" pitchFamily="34" charset="0"/>
                <a:cs typeface="Arial" panose="020B0604020202020204" pitchFamily="34" charset="0"/>
              </a:rPr>
              <a:t>Anzeige der individuellen Aufgaben jedes Teilnehmers</a:t>
            </a:r>
          </a:p>
          <a:p>
            <a:pPr lvl="1"/>
            <a:r>
              <a:rPr lang="de-DE" i="1" dirty="0">
                <a:effectLst/>
                <a:latin typeface="Arial" panose="020B0604020202020204" pitchFamily="34" charset="0"/>
                <a:cs typeface="Arial" panose="020B0604020202020204" pitchFamily="34" charset="0"/>
              </a:rPr>
              <a:t>Über 100 Integrationen, um alle Aufgaben miteinander zu verknüpfen</a:t>
            </a:r>
          </a:p>
          <a:p>
            <a:pPr lvl="1"/>
            <a:r>
              <a:rPr lang="de-DE" i="1" dirty="0">
                <a:effectLst/>
                <a:latin typeface="Arial" panose="020B0604020202020204" pitchFamily="34" charset="0"/>
                <a:cs typeface="Arial" panose="020B0604020202020204" pitchFamily="34" charset="0"/>
              </a:rPr>
              <a:t>Projekte taggen, um organisiert zu bleiben</a:t>
            </a:r>
          </a:p>
          <a:p>
            <a:pPr lvl="1"/>
            <a:r>
              <a:rPr lang="de-DE" i="1" dirty="0">
                <a:effectLst/>
                <a:latin typeface="Arial" panose="020B0604020202020204" pitchFamily="34" charset="0"/>
                <a:cs typeface="Arial" panose="020B0604020202020204" pitchFamily="34" charset="0"/>
              </a:rPr>
              <a:t>Fälligkeitsdaten und klare Richtlinien festlegen</a:t>
            </a:r>
          </a:p>
          <a:p>
            <a:pPr lvl="1"/>
            <a:r>
              <a:rPr lang="de-DE" i="1" dirty="0">
                <a:effectLst/>
                <a:latin typeface="Arial" panose="020B0604020202020204" pitchFamily="34" charset="0"/>
                <a:cs typeface="Arial" panose="020B0604020202020204" pitchFamily="34" charset="0"/>
              </a:rPr>
              <a:t>Äußerst flexibles Werkzeug</a:t>
            </a:r>
          </a:p>
        </p:txBody>
      </p:sp>
      <p:pic>
        <p:nvPicPr>
          <p:cNvPr id="5" name="Grafik 4">
            <a:extLst>
              <a:ext uri="{FF2B5EF4-FFF2-40B4-BE49-F238E27FC236}">
                <a16:creationId xmlns:a16="http://schemas.microsoft.com/office/drawing/2014/main" id="{207C8EC1-0F31-4ABF-A69C-5BF973FE3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6506" y="1823227"/>
            <a:ext cx="1833075" cy="941309"/>
          </a:xfrm>
          <a:prstGeom prst="rect">
            <a:avLst/>
          </a:prstGeom>
        </p:spPr>
      </p:pic>
    </p:spTree>
    <p:extLst>
      <p:ext uri="{BB962C8B-B14F-4D97-AF65-F5344CB8AC3E}">
        <p14:creationId xmlns:p14="http://schemas.microsoft.com/office/powerpoint/2010/main" val="350484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AGENDA</a:t>
            </a:r>
            <a:endPar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latin typeface="Arial" panose="020B0604020202020204" pitchFamily="34" charset="0"/>
                <a:cs typeface="Arial" panose="020B0604020202020204" pitchFamily="34" charset="0"/>
              </a:rPr>
              <a:t> Personalisierung der Toolbox</a:t>
            </a:r>
          </a:p>
          <a:p>
            <a:r>
              <a:rPr lang="de-DE" dirty="0">
                <a:latin typeface="Arial" panose="020B0604020202020204" pitchFamily="34" charset="0"/>
                <a:cs typeface="Arial" panose="020B0604020202020204" pitchFamily="34" charset="0"/>
              </a:rPr>
              <a:t> DLTS konfigurieren &amp; Netiquette</a:t>
            </a:r>
          </a:p>
          <a:p>
            <a:r>
              <a:rPr lang="de-DE" dirty="0">
                <a:latin typeface="Arial" panose="020B0604020202020204" pitchFamily="34" charset="0"/>
                <a:cs typeface="Arial" panose="020B0604020202020204" pitchFamily="34" charset="0"/>
              </a:rPr>
              <a:t> Ihr Konfigurationsplan</a:t>
            </a:r>
          </a:p>
          <a:p>
            <a:r>
              <a:rPr lang="de-DE" dirty="0">
                <a:latin typeface="Arial" panose="020B0604020202020204" pitchFamily="34" charset="0"/>
                <a:cs typeface="Arial" panose="020B0604020202020204" pitchFamily="34" charset="0"/>
              </a:rPr>
              <a:t> Ihr Lehrplan mit DLTS</a:t>
            </a:r>
          </a:p>
          <a:p>
            <a:r>
              <a:rPr lang="de-DE" dirty="0">
                <a:latin typeface="Arial" panose="020B0604020202020204" pitchFamily="34" charset="0"/>
                <a:cs typeface="Arial" panose="020B0604020202020204" pitchFamily="34" charset="0"/>
              </a:rPr>
              <a:t> Ausblick auf die Phase des selbstgesteuerten Lernens</a:t>
            </a:r>
          </a:p>
          <a:p>
            <a:endParaRPr lang="de-DE" dirty="0">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1782541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TIEFERES EINTAUCHEN IN DIE DLTS – KATEGORIE II</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AT" dirty="0">
                <a:latin typeface="Arial" panose="020B0604020202020204" pitchFamily="34" charset="0"/>
                <a:cs typeface="Arial" panose="020B0604020202020204" pitchFamily="34" charset="0"/>
              </a:rPr>
              <a:t>Lernmanagement-Systeme (LMS)</a:t>
            </a:r>
          </a:p>
        </p:txBody>
      </p:sp>
    </p:spTree>
    <p:extLst>
      <p:ext uri="{BB962C8B-B14F-4D97-AF65-F5344CB8AC3E}">
        <p14:creationId xmlns:p14="http://schemas.microsoft.com/office/powerpoint/2010/main" val="348368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a:t>
            </a:r>
            <a:b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KATEGORIE II – LMS</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199" y="1825625"/>
            <a:ext cx="11157155" cy="4351338"/>
          </a:xfrm>
        </p:spPr>
        <p:txBody>
          <a:bodyPr>
            <a:normAutofit fontScale="92500" lnSpcReduction="10000"/>
          </a:bodyPr>
          <a:lstStyle/>
          <a:p>
            <a:r>
              <a:rPr lang="de-DE" b="1" dirty="0">
                <a:latin typeface="Arial" panose="020B0604020202020204" pitchFamily="34" charset="0"/>
                <a:cs typeface="Arial" panose="020B0604020202020204" pitchFamily="34" charset="0"/>
              </a:rPr>
              <a:t>Kategorie II: Lernmanagement-Systeme (LMS) </a:t>
            </a:r>
            <a:endParaRPr lang="de-DE" dirty="0">
              <a:latin typeface="Arial" panose="020B0604020202020204" pitchFamily="34" charset="0"/>
              <a:cs typeface="Arial" panose="020B0604020202020204" pitchFamily="34" charset="0"/>
            </a:endParaRPr>
          </a:p>
          <a:p>
            <a:pPr marL="457200" lvl="1" indent="0">
              <a:buNone/>
            </a:pPr>
            <a:endParaRPr lang="de-DE" dirty="0">
              <a:latin typeface="Arial" panose="020B0604020202020204" pitchFamily="34" charset="0"/>
              <a:cs typeface="Arial" panose="020B0604020202020204" pitchFamily="34" charset="0"/>
            </a:endParaRPr>
          </a:p>
          <a:p>
            <a:pPr marL="457200" lvl="1" indent="0">
              <a:buNone/>
            </a:pPr>
            <a:r>
              <a:rPr lang="de-DE" dirty="0">
                <a:latin typeface="Arial" panose="020B0604020202020204" pitchFamily="34" charset="0"/>
                <a:cs typeface="Arial" panose="020B0604020202020204" pitchFamily="34" charset="0"/>
              </a:rPr>
              <a:t>								</a:t>
            </a:r>
            <a:r>
              <a:rPr lang="de-DE" i="1" dirty="0">
                <a:latin typeface="Arial" panose="020B0604020202020204" pitchFamily="34" charset="0"/>
                <a:cs typeface="Arial" panose="020B0604020202020204" pitchFamily="34" charset="0"/>
              </a:rPr>
              <a:t>Welches Thema würde sich</a:t>
            </a:r>
            <a:br>
              <a:rPr lang="de-DE" dirty="0">
                <a:latin typeface="Arial" panose="020B0604020202020204" pitchFamily="34" charset="0"/>
                <a:cs typeface="Arial" panose="020B0604020202020204" pitchFamily="34" charset="0"/>
              </a:rPr>
            </a:br>
            <a:r>
              <a:rPr lang="de-DE" sz="2800" b="1" dirty="0">
                <a:latin typeface="Arial" panose="020B0604020202020204" pitchFamily="34" charset="0"/>
                <a:cs typeface="Arial" panose="020B0604020202020204" pitchFamily="34" charset="0"/>
              </a:rPr>
              <a:t>L</a:t>
            </a:r>
            <a:r>
              <a:rPr lang="de-DE" sz="2800" dirty="0">
                <a:latin typeface="Arial" panose="020B0604020202020204" pitchFamily="34" charset="0"/>
                <a:cs typeface="Arial" panose="020B0604020202020204" pitchFamily="34" charset="0"/>
              </a:rPr>
              <a:t>ern-</a:t>
            </a:r>
            <a:r>
              <a:rPr lang="de-DE" dirty="0">
                <a:latin typeface="Arial" panose="020B0604020202020204" pitchFamily="34" charset="0"/>
                <a:cs typeface="Arial" panose="020B0604020202020204" pitchFamily="34" charset="0"/>
              </a:rPr>
              <a:t>							</a:t>
            </a:r>
            <a:r>
              <a:rPr lang="de-DE" i="1" dirty="0">
                <a:latin typeface="Arial" panose="020B0604020202020204" pitchFamily="34" charset="0"/>
                <a:cs typeface="Arial" panose="020B0604020202020204" pitchFamily="34" charset="0"/>
              </a:rPr>
              <a:t>für ein LMS eignen?</a:t>
            </a:r>
            <a:br>
              <a:rPr lang="de-DE" dirty="0">
                <a:latin typeface="Arial" panose="020B0604020202020204" pitchFamily="34" charset="0"/>
                <a:cs typeface="Arial" panose="020B0604020202020204" pitchFamily="34" charset="0"/>
              </a:rPr>
            </a:br>
            <a:r>
              <a:rPr lang="de-DE" sz="2800" b="1" dirty="0">
                <a:latin typeface="Arial" panose="020B0604020202020204" pitchFamily="34" charset="0"/>
                <a:cs typeface="Arial" panose="020B0604020202020204" pitchFamily="34" charset="0"/>
              </a:rPr>
              <a:t>M</a:t>
            </a:r>
            <a:r>
              <a:rPr lang="de-DE" sz="2800" dirty="0">
                <a:latin typeface="Arial" panose="020B0604020202020204" pitchFamily="34" charset="0"/>
                <a:cs typeface="Arial" panose="020B0604020202020204" pitchFamily="34" charset="0"/>
              </a:rPr>
              <a:t>anagement</a:t>
            </a:r>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sz="2800" b="1" dirty="0">
                <a:latin typeface="Arial" panose="020B0604020202020204" pitchFamily="34" charset="0"/>
                <a:cs typeface="Arial" panose="020B0604020202020204" pitchFamily="34" charset="0"/>
              </a:rPr>
              <a:t>S</a:t>
            </a:r>
            <a:r>
              <a:rPr lang="de-DE" sz="2800" dirty="0">
                <a:latin typeface="Arial" panose="020B0604020202020204" pitchFamily="34" charset="0"/>
                <a:cs typeface="Arial" panose="020B0604020202020204" pitchFamily="34" charset="0"/>
              </a:rPr>
              <a:t>ystem</a:t>
            </a:r>
            <a:r>
              <a:rPr lang="de-DE" dirty="0">
                <a:latin typeface="Arial" panose="020B0604020202020204" pitchFamily="34" charset="0"/>
                <a:cs typeface="Arial" panose="020B0604020202020204" pitchFamily="34" charset="0"/>
              </a:rPr>
              <a:t> </a:t>
            </a:r>
            <a:br>
              <a:rPr lang="de-DE" dirty="0">
                <a:latin typeface="Arial" panose="020B0604020202020204" pitchFamily="34" charset="0"/>
                <a:cs typeface="Arial" panose="020B0604020202020204" pitchFamily="34" charset="0"/>
              </a:rPr>
            </a:br>
            <a:r>
              <a:rPr lang="de-DE" sz="2800" dirty="0">
                <a:latin typeface="Arial" panose="020B0604020202020204" pitchFamily="34" charset="0"/>
                <a:cs typeface="Arial" panose="020B0604020202020204" pitchFamily="34" charset="0"/>
              </a:rPr>
              <a:t>Kreis</a:t>
            </a:r>
            <a:r>
              <a:rPr lang="de-DE" dirty="0">
                <a:latin typeface="Arial" panose="020B0604020202020204" pitchFamily="34" charset="0"/>
                <a:cs typeface="Arial" panose="020B0604020202020204" pitchFamily="34" charset="0"/>
              </a:rPr>
              <a:t> </a:t>
            </a:r>
          </a:p>
          <a:p>
            <a:pPr marL="457200" lvl="1" indent="0">
              <a:buNone/>
            </a:pPr>
            <a:endParaRPr lang="de-DE" dirty="0">
              <a:latin typeface="Arial" panose="020B0604020202020204" pitchFamily="34" charset="0"/>
              <a:cs typeface="Arial" panose="020B0604020202020204" pitchFamily="34" charset="0"/>
            </a:endParaRPr>
          </a:p>
          <a:p>
            <a:pPr marL="457200" lvl="1" indent="0">
              <a:buNone/>
            </a:pPr>
            <a:endParaRPr lang="de-DE" dirty="0">
              <a:latin typeface="Arial" panose="020B0604020202020204" pitchFamily="34" charset="0"/>
              <a:cs typeface="Arial" panose="020B0604020202020204" pitchFamily="34" charset="0"/>
            </a:endParaRPr>
          </a:p>
          <a:p>
            <a:pPr marL="457200" lvl="1" indent="0">
              <a:buNone/>
            </a:pPr>
            <a:endParaRPr lang="de-DE" dirty="0">
              <a:latin typeface="Arial" panose="020B0604020202020204" pitchFamily="34" charset="0"/>
              <a:cs typeface="Arial" panose="020B0604020202020204" pitchFamily="34" charset="0"/>
            </a:endParaRPr>
          </a:p>
          <a:p>
            <a:pPr marL="457200" lvl="1" indent="0">
              <a:buNone/>
            </a:pPr>
            <a:endParaRPr lang="de-DE" dirty="0">
              <a:latin typeface="Arial" panose="020B0604020202020204" pitchFamily="34" charset="0"/>
              <a:cs typeface="Arial" panose="020B0604020202020204" pitchFamily="34" charset="0"/>
            </a:endParaRPr>
          </a:p>
          <a:p>
            <a:pPr marL="457200" lvl="1" indent="0">
              <a:buNone/>
            </a:pP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				</a:t>
            </a:r>
          </a:p>
        </p:txBody>
      </p:sp>
      <p:grpSp>
        <p:nvGrpSpPr>
          <p:cNvPr id="18" name="Group 17">
            <a:extLst>
              <a:ext uri="{FF2B5EF4-FFF2-40B4-BE49-F238E27FC236}">
                <a16:creationId xmlns:a16="http://schemas.microsoft.com/office/drawing/2014/main" id="{87BD8A7F-8C38-4E18-9145-15E1DFFA7B08}"/>
              </a:ext>
            </a:extLst>
          </p:cNvPr>
          <p:cNvGrpSpPr/>
          <p:nvPr/>
        </p:nvGrpSpPr>
        <p:grpSpPr>
          <a:xfrm>
            <a:off x="3172985" y="2385468"/>
            <a:ext cx="5518731" cy="4182681"/>
            <a:chOff x="3175397" y="2769316"/>
            <a:chExt cx="4108554" cy="3113899"/>
          </a:xfrm>
        </p:grpSpPr>
        <p:sp>
          <p:nvSpPr>
            <p:cNvPr id="13" name="Circle: Hollow 12">
              <a:extLst>
                <a:ext uri="{FF2B5EF4-FFF2-40B4-BE49-F238E27FC236}">
                  <a16:creationId xmlns:a16="http://schemas.microsoft.com/office/drawing/2014/main" id="{6B5AF76B-56B3-4787-B9B6-B873A5A721B3}"/>
                </a:ext>
              </a:extLst>
            </p:cNvPr>
            <p:cNvSpPr/>
            <p:nvPr/>
          </p:nvSpPr>
          <p:spPr>
            <a:xfrm>
              <a:off x="3885032" y="3065222"/>
              <a:ext cx="2665014" cy="2665015"/>
            </a:xfrm>
            <a:prstGeom prst="donut">
              <a:avLst>
                <a:gd name="adj" fmla="val 5062"/>
              </a:avLst>
            </a:prstGeom>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de-AT" sz="2000"/>
            </a:p>
          </p:txBody>
        </p:sp>
        <p:sp>
          <p:nvSpPr>
            <p:cNvPr id="4" name="Oval 3">
              <a:extLst>
                <a:ext uri="{FF2B5EF4-FFF2-40B4-BE49-F238E27FC236}">
                  <a16:creationId xmlns:a16="http://schemas.microsoft.com/office/drawing/2014/main" id="{92588790-EC1B-42A5-96B1-F109F0AB2CC7}"/>
                </a:ext>
              </a:extLst>
            </p:cNvPr>
            <p:cNvSpPr/>
            <p:nvPr/>
          </p:nvSpPr>
          <p:spPr>
            <a:xfrm>
              <a:off x="4382129" y="3710915"/>
              <a:ext cx="1644576" cy="1291953"/>
            </a:xfrm>
            <a:prstGeom prst="ellipse">
              <a:avLst/>
            </a:prstGeom>
            <a:scene3d>
              <a:camera prst="orthographicFront"/>
              <a:lightRig rig="threePt" dir="t"/>
            </a:scene3d>
            <a:sp3d>
              <a:bevelT w="165100" prst="coolSlant"/>
            </a:sp3d>
          </p:spPr>
          <p:style>
            <a:lnRef idx="0">
              <a:schemeClr val="accent1"/>
            </a:lnRef>
            <a:fillRef idx="3">
              <a:schemeClr val="accent1"/>
            </a:fillRef>
            <a:effectRef idx="3">
              <a:schemeClr val="accent1"/>
            </a:effectRef>
            <a:fontRef idx="minor">
              <a:schemeClr val="lt1"/>
            </a:fontRef>
          </p:style>
          <p:txBody>
            <a:bodyPr rtlCol="0" anchor="ctr"/>
            <a:lstStyle/>
            <a:p>
              <a:pPr algn="ctr"/>
              <a:r>
                <a:rPr lang="de-AT" dirty="0"/>
                <a:t>Lern-Management-System</a:t>
              </a:r>
              <a:endParaRPr lang="de-AT" sz="2000" dirty="0"/>
            </a:p>
          </p:txBody>
        </p:sp>
        <p:sp>
          <p:nvSpPr>
            <p:cNvPr id="6" name="Oval 5">
              <a:extLst>
                <a:ext uri="{FF2B5EF4-FFF2-40B4-BE49-F238E27FC236}">
                  <a16:creationId xmlns:a16="http://schemas.microsoft.com/office/drawing/2014/main" id="{10909DEA-0B72-46F3-B2C4-A52DAF11ABD6}"/>
                </a:ext>
              </a:extLst>
            </p:cNvPr>
            <p:cNvSpPr/>
            <p:nvPr/>
          </p:nvSpPr>
          <p:spPr>
            <a:xfrm>
              <a:off x="4638330" y="2769316"/>
              <a:ext cx="1154260" cy="703069"/>
            </a:xfrm>
            <a:prstGeom prst="ellipse">
              <a:avLst/>
            </a:prstGeom>
            <a:gradFill>
              <a:gsLst>
                <a:gs pos="0">
                  <a:srgbClr val="FF0000"/>
                </a:gs>
                <a:gs pos="50000">
                  <a:srgbClr val="C00000"/>
                </a:gs>
                <a:gs pos="100000">
                  <a:srgbClr val="9E0000"/>
                </a:gs>
              </a:gsLst>
            </a:gradFill>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de-AT" sz="1200" dirty="0"/>
                <a:t>Lernende &amp; Lehrende</a:t>
              </a:r>
            </a:p>
          </p:txBody>
        </p:sp>
        <p:sp>
          <p:nvSpPr>
            <p:cNvPr id="7" name="Oval 6">
              <a:extLst>
                <a:ext uri="{FF2B5EF4-FFF2-40B4-BE49-F238E27FC236}">
                  <a16:creationId xmlns:a16="http://schemas.microsoft.com/office/drawing/2014/main" id="{9D22BAA2-DDA4-421F-BC15-076A4FE05A8F}"/>
                </a:ext>
              </a:extLst>
            </p:cNvPr>
            <p:cNvSpPr/>
            <p:nvPr/>
          </p:nvSpPr>
          <p:spPr>
            <a:xfrm>
              <a:off x="5808872" y="3276019"/>
              <a:ext cx="1154260" cy="703069"/>
            </a:xfrm>
            <a:prstGeom prst="ellipse">
              <a:avLst/>
            </a:prstGeom>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de-AT" sz="1200" dirty="0"/>
                <a:t>Kurse für Fort-geschrittene</a:t>
              </a:r>
            </a:p>
          </p:txBody>
        </p:sp>
        <p:sp>
          <p:nvSpPr>
            <p:cNvPr id="8" name="Oval 7">
              <a:extLst>
                <a:ext uri="{FF2B5EF4-FFF2-40B4-BE49-F238E27FC236}">
                  <a16:creationId xmlns:a16="http://schemas.microsoft.com/office/drawing/2014/main" id="{DA8C76D9-2E6D-4E89-97B6-402B3A9836B8}"/>
                </a:ext>
              </a:extLst>
            </p:cNvPr>
            <p:cNvSpPr/>
            <p:nvPr/>
          </p:nvSpPr>
          <p:spPr>
            <a:xfrm>
              <a:off x="6129691" y="4237615"/>
              <a:ext cx="1154260" cy="703069"/>
            </a:xfrm>
            <a:prstGeom prst="ellipse">
              <a:avLst/>
            </a:prstGeom>
            <a:gradFill>
              <a:gsLst>
                <a:gs pos="0">
                  <a:srgbClr val="A365D1"/>
                </a:gs>
                <a:gs pos="50000">
                  <a:srgbClr val="7030A0"/>
                </a:gs>
                <a:gs pos="100000">
                  <a:srgbClr val="4F2270"/>
                </a:gs>
              </a:gsLst>
            </a:gradFill>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de-AT" sz="1200" dirty="0"/>
                <a:t>Inhalts-vermittlung</a:t>
              </a:r>
            </a:p>
          </p:txBody>
        </p:sp>
        <p:sp>
          <p:nvSpPr>
            <p:cNvPr id="9" name="Oval 8">
              <a:extLst>
                <a:ext uri="{FF2B5EF4-FFF2-40B4-BE49-F238E27FC236}">
                  <a16:creationId xmlns:a16="http://schemas.microsoft.com/office/drawing/2014/main" id="{2B1884BA-AE23-4756-8011-0E1646AAC344}"/>
                </a:ext>
              </a:extLst>
            </p:cNvPr>
            <p:cNvSpPr/>
            <p:nvPr/>
          </p:nvSpPr>
          <p:spPr>
            <a:xfrm>
              <a:off x="5395786" y="5124658"/>
              <a:ext cx="1154260" cy="703069"/>
            </a:xfrm>
            <a:prstGeom prst="ellipse">
              <a:avLst/>
            </a:prstGeom>
            <a:gradFill>
              <a:gsLst>
                <a:gs pos="0">
                  <a:srgbClr val="81DDFC"/>
                </a:gs>
                <a:gs pos="50000">
                  <a:srgbClr val="00B0F0"/>
                </a:gs>
                <a:gs pos="100000">
                  <a:srgbClr val="1982BD"/>
                </a:gs>
              </a:gsLst>
            </a:gradFill>
            <a:scene3d>
              <a:camera prst="orthographicFront"/>
              <a:lightRig rig="threePt" dir="t"/>
            </a:scene3d>
            <a:sp3d>
              <a:bevelT w="165100" prst="coolSlan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de-AT" sz="1200" dirty="0"/>
                <a:t>Gruppen-arbeiten</a:t>
              </a:r>
            </a:p>
          </p:txBody>
        </p:sp>
        <p:sp>
          <p:nvSpPr>
            <p:cNvPr id="10" name="Oval 9">
              <a:extLst>
                <a:ext uri="{FF2B5EF4-FFF2-40B4-BE49-F238E27FC236}">
                  <a16:creationId xmlns:a16="http://schemas.microsoft.com/office/drawing/2014/main" id="{4CA23943-E907-4873-816F-BF797A44DCEE}"/>
                </a:ext>
              </a:extLst>
            </p:cNvPr>
            <p:cNvSpPr/>
            <p:nvPr/>
          </p:nvSpPr>
          <p:spPr>
            <a:xfrm>
              <a:off x="3974103" y="5180146"/>
              <a:ext cx="1154260" cy="703069"/>
            </a:xfrm>
            <a:prstGeom prst="ellipse">
              <a:avLst/>
            </a:prstGeom>
            <a:scene3d>
              <a:camera prst="orthographicFront"/>
              <a:lightRig rig="threePt" dir="t"/>
            </a:scene3d>
            <a:sp3d>
              <a:bevelT w="165100" prst="coolSlan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de-AT" sz="1200" dirty="0"/>
                <a:t>Fortschritt-Messung</a:t>
              </a:r>
            </a:p>
          </p:txBody>
        </p:sp>
        <p:sp>
          <p:nvSpPr>
            <p:cNvPr id="11" name="Oval 10">
              <a:extLst>
                <a:ext uri="{FF2B5EF4-FFF2-40B4-BE49-F238E27FC236}">
                  <a16:creationId xmlns:a16="http://schemas.microsoft.com/office/drawing/2014/main" id="{97EF01EC-410B-4EEA-A227-71203832BB64}"/>
                </a:ext>
              </a:extLst>
            </p:cNvPr>
            <p:cNvSpPr/>
            <p:nvPr/>
          </p:nvSpPr>
          <p:spPr>
            <a:xfrm>
              <a:off x="3175397" y="4351556"/>
              <a:ext cx="1154260" cy="703069"/>
            </a:xfrm>
            <a:prstGeom prst="ellipse">
              <a:avLst/>
            </a:prstGeom>
            <a:gradFill>
              <a:gsLst>
                <a:gs pos="0">
                  <a:srgbClr val="FF0000"/>
                </a:gs>
                <a:gs pos="50000">
                  <a:srgbClr val="C00000"/>
                </a:gs>
                <a:gs pos="100000">
                  <a:srgbClr val="9E0000"/>
                </a:gs>
              </a:gsLst>
            </a:gradFill>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de-AT" sz="1200" dirty="0"/>
                <a:t>Haus-aufgaben</a:t>
              </a:r>
            </a:p>
          </p:txBody>
        </p:sp>
        <p:sp>
          <p:nvSpPr>
            <p:cNvPr id="12" name="Oval 11">
              <a:extLst>
                <a:ext uri="{FF2B5EF4-FFF2-40B4-BE49-F238E27FC236}">
                  <a16:creationId xmlns:a16="http://schemas.microsoft.com/office/drawing/2014/main" id="{501F8560-2835-40D3-92DA-D043B09360A9}"/>
                </a:ext>
              </a:extLst>
            </p:cNvPr>
            <p:cNvSpPr/>
            <p:nvPr/>
          </p:nvSpPr>
          <p:spPr>
            <a:xfrm>
              <a:off x="3447967" y="3358835"/>
              <a:ext cx="1154260" cy="703069"/>
            </a:xfrm>
            <a:prstGeom prst="ellipse">
              <a:avLst/>
            </a:prstGeom>
            <a:scene3d>
              <a:camera prst="orthographicFront"/>
              <a:lightRig rig="threePt" dir="t"/>
            </a:scene3d>
            <a:sp3d>
              <a:bevelT w="165100" prst="coolSlan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de-AT" sz="1200" dirty="0"/>
                <a:t>Praxis &amp; Prüfungen</a:t>
              </a:r>
            </a:p>
          </p:txBody>
        </p:sp>
      </p:grpSp>
    </p:spTree>
    <p:extLst>
      <p:ext uri="{BB962C8B-B14F-4D97-AF65-F5344CB8AC3E}">
        <p14:creationId xmlns:p14="http://schemas.microsoft.com/office/powerpoint/2010/main" val="11504690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a:t>
            </a:r>
            <a:b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KATEGORIE II – LMS</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sz="2900" b="1" i="1" dirty="0">
                <a:latin typeface="Arial" panose="020B0604020202020204" pitchFamily="34" charset="0"/>
                <a:cs typeface="Arial" panose="020B0604020202020204" pitchFamily="34" charset="0"/>
              </a:rPr>
              <a:t>Was ist bei der Wahl Ihres LMS zu beachten? </a:t>
            </a:r>
            <a:endParaRPr lang="de-DE" sz="2400" b="1" i="1" u="sng" dirty="0">
              <a:latin typeface="Arial" panose="020B0604020202020204" pitchFamily="34" charset="0"/>
              <a:cs typeface="Arial" panose="020B0604020202020204" pitchFamily="34" charset="0"/>
            </a:endParaRPr>
          </a:p>
          <a:p>
            <a:endParaRPr lang="de-DE" sz="2800" u="sng" dirty="0">
              <a:latin typeface="Arial" panose="020B0604020202020204" pitchFamily="34" charset="0"/>
              <a:cs typeface="Arial" panose="020B0604020202020204" pitchFamily="34" charset="0"/>
            </a:endParaRPr>
          </a:p>
          <a:p>
            <a:endParaRPr lang="de-DE" u="sng" dirty="0">
              <a:latin typeface="Arial" panose="020B0604020202020204" pitchFamily="34" charset="0"/>
              <a:cs typeface="Arial" panose="020B0604020202020204" pitchFamily="34" charset="0"/>
            </a:endParaRPr>
          </a:p>
          <a:p>
            <a:pPr marL="914400" lvl="2" indent="0">
              <a:buNone/>
            </a:pPr>
            <a:endParaRPr lang="de-AT" dirty="0">
              <a:latin typeface="Arial" panose="020B0604020202020204" pitchFamily="34" charset="0"/>
              <a:cs typeface="Arial" panose="020B0604020202020204" pitchFamily="34" charset="0"/>
            </a:endParaRPr>
          </a:p>
        </p:txBody>
      </p:sp>
      <p:graphicFrame>
        <p:nvGraphicFramePr>
          <p:cNvPr id="4" name="Tabelle 4">
            <a:extLst>
              <a:ext uri="{FF2B5EF4-FFF2-40B4-BE49-F238E27FC236}">
                <a16:creationId xmlns:a16="http://schemas.microsoft.com/office/drawing/2014/main" id="{39A09A00-CE64-438E-B192-B21719EA5E89}"/>
              </a:ext>
            </a:extLst>
          </p:cNvPr>
          <p:cNvGraphicFramePr>
            <a:graphicFrameLocks noGrp="1"/>
          </p:cNvGraphicFramePr>
          <p:nvPr>
            <p:extLst>
              <p:ext uri="{D42A27DB-BD31-4B8C-83A1-F6EECF244321}">
                <p14:modId xmlns:p14="http://schemas.microsoft.com/office/powerpoint/2010/main" val="4127646831"/>
              </p:ext>
            </p:extLst>
          </p:nvPr>
        </p:nvGraphicFramePr>
        <p:xfrm>
          <a:off x="1242290" y="2665004"/>
          <a:ext cx="9871188" cy="2834345"/>
        </p:xfrm>
        <a:graphic>
          <a:graphicData uri="http://schemas.openxmlformats.org/drawingml/2006/table">
            <a:tbl>
              <a:tblPr firstRow="1" bandRow="1">
                <a:tableStyleId>{5C22544A-7EE6-4342-B048-85BDC9FD1C3A}</a:tableStyleId>
              </a:tblPr>
              <a:tblGrid>
                <a:gridCol w="3290396">
                  <a:extLst>
                    <a:ext uri="{9D8B030D-6E8A-4147-A177-3AD203B41FA5}">
                      <a16:colId xmlns:a16="http://schemas.microsoft.com/office/drawing/2014/main" val="2166629189"/>
                    </a:ext>
                  </a:extLst>
                </a:gridCol>
                <a:gridCol w="3290396">
                  <a:extLst>
                    <a:ext uri="{9D8B030D-6E8A-4147-A177-3AD203B41FA5}">
                      <a16:colId xmlns:a16="http://schemas.microsoft.com/office/drawing/2014/main" val="1207396359"/>
                    </a:ext>
                  </a:extLst>
                </a:gridCol>
                <a:gridCol w="3290396">
                  <a:extLst>
                    <a:ext uri="{9D8B030D-6E8A-4147-A177-3AD203B41FA5}">
                      <a16:colId xmlns:a16="http://schemas.microsoft.com/office/drawing/2014/main" val="1355908040"/>
                    </a:ext>
                  </a:extLst>
                </a:gridCol>
              </a:tblGrid>
              <a:tr h="573151">
                <a:tc>
                  <a:txBody>
                    <a:bodyPr/>
                    <a:lstStyle/>
                    <a:p>
                      <a:r>
                        <a:rPr lang="de-DE" dirty="0">
                          <a:latin typeface="Arial" panose="020B0604020202020204" pitchFamily="34" charset="0"/>
                          <a:cs typeface="Arial" panose="020B0604020202020204" pitchFamily="34" charset="0"/>
                        </a:rPr>
                        <a:t>Kostenlose LMS</a:t>
                      </a:r>
                    </a:p>
                  </a:txBody>
                  <a:tcPr/>
                </a:tc>
                <a:tc>
                  <a:txBody>
                    <a:bodyPr/>
                    <a:lstStyle/>
                    <a:p>
                      <a:r>
                        <a:rPr lang="de-DE" dirty="0">
                          <a:latin typeface="Arial" panose="020B0604020202020204" pitchFamily="34" charset="0"/>
                          <a:cs typeface="Arial" panose="020B0604020202020204" pitchFamily="34" charset="0"/>
                        </a:rPr>
                        <a:t>Kostenpflichtige LMS</a:t>
                      </a:r>
                    </a:p>
                  </a:txBody>
                  <a:tcPr/>
                </a:tc>
                <a:tc>
                  <a:txBody>
                    <a:bodyPr/>
                    <a:lstStyle/>
                    <a:p>
                      <a:r>
                        <a:rPr lang="de-DE" dirty="0">
                          <a:latin typeface="Arial" panose="020B0604020202020204" pitchFamily="34" charset="0"/>
                          <a:cs typeface="Arial" panose="020B0604020202020204" pitchFamily="34" charset="0"/>
                        </a:rPr>
                        <a:t>Integrierte LMS</a:t>
                      </a:r>
                    </a:p>
                  </a:txBody>
                  <a:tcPr/>
                </a:tc>
                <a:extLst>
                  <a:ext uri="{0D108BD9-81ED-4DB2-BD59-A6C34878D82A}">
                    <a16:rowId xmlns:a16="http://schemas.microsoft.com/office/drawing/2014/main" val="270583476"/>
                  </a:ext>
                </a:extLst>
              </a:tr>
              <a:tr h="2261194">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Kostenlos</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Open-Source</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Modifizierbar, hochgradig anpassbar</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Oft weniger kompliziert</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Unterstützungssystem/</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Personal</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Leichtere Bereitstellung</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Installierte oder Cloud-Option</a:t>
                      </a:r>
                    </a:p>
                  </a:txBody>
                  <a:tcPr/>
                </a:tc>
                <a:tc>
                  <a:txBody>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Integriert in bestehende Anwendungen</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Kombination mit Talentmanagement</a:t>
                      </a:r>
                    </a:p>
                  </a:txBody>
                  <a:tcPr/>
                </a:tc>
                <a:extLst>
                  <a:ext uri="{0D108BD9-81ED-4DB2-BD59-A6C34878D82A}">
                    <a16:rowId xmlns:a16="http://schemas.microsoft.com/office/drawing/2014/main" val="3183322939"/>
                  </a:ext>
                </a:extLst>
              </a:tr>
            </a:tbl>
          </a:graphicData>
        </a:graphic>
      </p:graphicFrame>
    </p:spTree>
    <p:extLst>
      <p:ext uri="{BB962C8B-B14F-4D97-AF65-F5344CB8AC3E}">
        <p14:creationId xmlns:p14="http://schemas.microsoft.com/office/powerpoint/2010/main" val="1204160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a:t>
            </a:r>
            <a:b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KATEGORIE II – LMS</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lnSpcReduction="10000"/>
          </a:bodyPr>
          <a:lstStyle/>
          <a:p>
            <a:r>
              <a:rPr lang="de-DE" sz="2900" b="1" dirty="0">
                <a:latin typeface="Arial" panose="020B0604020202020204" pitchFamily="34" charset="0"/>
                <a:cs typeface="Arial" panose="020B0604020202020204" pitchFamily="34" charset="0"/>
              </a:rPr>
              <a:t>Kurs erstellen und verfassen</a:t>
            </a:r>
          </a:p>
          <a:p>
            <a:pPr lvl="1"/>
            <a:r>
              <a:rPr lang="de-DE" sz="2500" dirty="0">
                <a:latin typeface="Arial" panose="020B0604020202020204" pitchFamily="34" charset="0"/>
                <a:cs typeface="Arial" panose="020B0604020202020204" pitchFamily="34" charset="0"/>
              </a:rPr>
              <a:t>Zusätzliche Funktion zur Erstellung eigener Kurse</a:t>
            </a:r>
          </a:p>
          <a:p>
            <a:pPr lvl="1"/>
            <a:r>
              <a:rPr lang="de-DE" sz="2500" dirty="0">
                <a:latin typeface="Arial" panose="020B0604020202020204" pitchFamily="34" charset="0"/>
                <a:cs typeface="Arial" panose="020B0604020202020204" pitchFamily="34" charset="0"/>
              </a:rPr>
              <a:t>Einzigartige Lehrinhalte im Gegensatz zur einfachen Verteilung von Kursinhalten, die anderswo erstellt wurden</a:t>
            </a:r>
          </a:p>
          <a:p>
            <a:pPr marL="457200" lvl="1" indent="0">
              <a:buNone/>
            </a:pPr>
            <a:r>
              <a:rPr lang="en-US" b="0" i="0" dirty="0">
                <a:solidFill>
                  <a:srgbClr val="495057"/>
                </a:solidFill>
                <a:effectLst/>
                <a:latin typeface="Arial" panose="020B0604020202020204" pitchFamily="34" charset="0"/>
                <a:cs typeface="Arial" panose="020B0604020202020204" pitchFamily="34" charset="0"/>
              </a:rPr>
              <a:t> </a:t>
            </a:r>
          </a:p>
          <a:p>
            <a:pPr lvl="1"/>
            <a:endParaRPr lang="de-DE" b="1" u="sng" dirty="0">
              <a:latin typeface="Arial" panose="020B0604020202020204" pitchFamily="34" charset="0"/>
              <a:cs typeface="Arial" panose="020B0604020202020204" pitchFamily="34" charset="0"/>
            </a:endParaRPr>
          </a:p>
          <a:p>
            <a:pPr lvl="1"/>
            <a:endParaRPr lang="de-DE" b="1" u="sng" dirty="0">
              <a:latin typeface="Arial" panose="020B0604020202020204" pitchFamily="34" charset="0"/>
              <a:cs typeface="Arial" panose="020B0604020202020204" pitchFamily="34" charset="0"/>
            </a:endParaRPr>
          </a:p>
          <a:p>
            <a:pPr lvl="1"/>
            <a:r>
              <a:rPr lang="de-DE" b="1" u="sng" dirty="0">
                <a:latin typeface="Arial" panose="020B0604020202020204" pitchFamily="34" charset="0"/>
                <a:cs typeface="Arial" panose="020B0604020202020204" pitchFamily="34" charset="0"/>
              </a:rPr>
              <a:t>Erstellungswerksoftware:</a:t>
            </a:r>
            <a:r>
              <a:rPr lang="de-DE" b="1" dirty="0">
                <a:latin typeface="Arial" panose="020B0604020202020204" pitchFamily="34" charset="0"/>
                <a:cs typeface="Arial" panose="020B0604020202020204" pitchFamily="34" charset="0"/>
              </a:rPr>
              <a:t> </a:t>
            </a:r>
            <a:br>
              <a:rPr lang="de-DE" b="1"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Eine Software, die die Erstellung von digitalen Inhalten ermöglicht</a:t>
            </a:r>
          </a:p>
          <a:p>
            <a:pPr lvl="2"/>
            <a:r>
              <a:rPr lang="de-DE" dirty="0">
                <a:latin typeface="Arial" panose="020B0604020202020204" pitchFamily="34" charset="0"/>
                <a:cs typeface="Arial" panose="020B0604020202020204" pitchFamily="34" charset="0"/>
              </a:rPr>
              <a:t>so einfach wie die Erstellung eines Microsoft Word-Dokuments oder so komplex wie ein Grafikdesign-Tool</a:t>
            </a:r>
          </a:p>
          <a:p>
            <a:pPr lvl="2"/>
            <a:r>
              <a:rPr lang="de-DE" dirty="0">
                <a:latin typeface="Arial" panose="020B0604020202020204" pitchFamily="34" charset="0"/>
                <a:cs typeface="Arial" panose="020B0604020202020204" pitchFamily="34" charset="0"/>
              </a:rPr>
              <a:t>Multimedia-Objekte für den beabsichtigten Zweck generieren und manipulieren</a:t>
            </a:r>
          </a:p>
          <a:p>
            <a:pPr marL="914400" lvl="2" indent="0">
              <a:buNone/>
            </a:pPr>
            <a:endParaRPr lang="de-AT" dirty="0">
              <a:latin typeface="Arial" panose="020B0604020202020204" pitchFamily="34" charset="0"/>
              <a:cs typeface="Arial" panose="020B0604020202020204" pitchFamily="34" charset="0"/>
            </a:endParaRPr>
          </a:p>
        </p:txBody>
      </p:sp>
      <p:sp>
        <p:nvSpPr>
          <p:cNvPr id="4" name="Pfeil: nach unten 3">
            <a:extLst>
              <a:ext uri="{FF2B5EF4-FFF2-40B4-BE49-F238E27FC236}">
                <a16:creationId xmlns:a16="http://schemas.microsoft.com/office/drawing/2014/main" id="{864AE221-25F0-4B03-99A2-228072E26FA7}"/>
              </a:ext>
            </a:extLst>
          </p:cNvPr>
          <p:cNvSpPr/>
          <p:nvPr/>
        </p:nvSpPr>
        <p:spPr>
          <a:xfrm>
            <a:off x="4403906" y="3518899"/>
            <a:ext cx="518746"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52002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a:t>
            </a:r>
            <a:b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KATEGORIE II – LMS</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b="1" dirty="0">
                <a:latin typeface="Arial" panose="020B0604020202020204" pitchFamily="34" charset="0"/>
                <a:cs typeface="Arial" panose="020B0604020202020204" pitchFamily="34" charset="0"/>
              </a:rPr>
              <a:t>Beispiel für Kurserstellung: Moodle (I) </a:t>
            </a:r>
          </a:p>
          <a:p>
            <a:pPr lvl="1"/>
            <a:r>
              <a:rPr lang="de-DE" dirty="0">
                <a:latin typeface="Arial" panose="020B0604020202020204" pitchFamily="34" charset="0"/>
                <a:cs typeface="Arial" panose="020B0604020202020204" pitchFamily="34" charset="0"/>
              </a:rPr>
              <a:t>basierend auf konstruktivistischer Sozialpädagogik: Kommunikation hat einen relevanten Platz in der Wissenskonstruktion. Ziel: Schaffung einer bereichernden Lernerfahrung</a:t>
            </a:r>
          </a:p>
        </p:txBody>
      </p:sp>
      <p:grpSp>
        <p:nvGrpSpPr>
          <p:cNvPr id="20" name="Group 19">
            <a:extLst>
              <a:ext uri="{FF2B5EF4-FFF2-40B4-BE49-F238E27FC236}">
                <a16:creationId xmlns:a16="http://schemas.microsoft.com/office/drawing/2014/main" id="{E9F29B26-2C83-4DD5-A01C-75243434E6E0}"/>
              </a:ext>
            </a:extLst>
          </p:cNvPr>
          <p:cNvGrpSpPr/>
          <p:nvPr/>
        </p:nvGrpSpPr>
        <p:grpSpPr>
          <a:xfrm>
            <a:off x="3720043" y="3428999"/>
            <a:ext cx="4392161" cy="2698636"/>
            <a:chOff x="2957682" y="3240819"/>
            <a:chExt cx="4528429" cy="2858392"/>
          </a:xfrm>
        </p:grpSpPr>
        <p:cxnSp>
          <p:nvCxnSpPr>
            <p:cNvPr id="6" name="Straight Arrow Connector 5">
              <a:extLst>
                <a:ext uri="{FF2B5EF4-FFF2-40B4-BE49-F238E27FC236}">
                  <a16:creationId xmlns:a16="http://schemas.microsoft.com/office/drawing/2014/main" id="{1DDAECAE-8DC0-497F-92DE-0D46DD10C42A}"/>
                </a:ext>
              </a:extLst>
            </p:cNvPr>
            <p:cNvCxnSpPr>
              <a:cxnSpLocks/>
              <a:stCxn id="4" idx="0"/>
            </p:cNvCxnSpPr>
            <p:nvPr/>
          </p:nvCxnSpPr>
          <p:spPr>
            <a:xfrm flipV="1">
              <a:off x="5055529" y="3698875"/>
              <a:ext cx="0" cy="302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2D42A36-1EB9-42D1-8B3A-592B269A670F}"/>
                </a:ext>
              </a:extLst>
            </p:cNvPr>
            <p:cNvCxnSpPr>
              <a:cxnSpLocks/>
            </p:cNvCxnSpPr>
            <p:nvPr/>
          </p:nvCxnSpPr>
          <p:spPr>
            <a:xfrm>
              <a:off x="5865962" y="4756105"/>
              <a:ext cx="3248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AE34FF4-7C3D-461D-A3DA-96F45EB44BBB}"/>
                </a:ext>
              </a:extLst>
            </p:cNvPr>
            <p:cNvCxnSpPr>
              <a:cxnSpLocks/>
            </p:cNvCxnSpPr>
            <p:nvPr/>
          </p:nvCxnSpPr>
          <p:spPr>
            <a:xfrm>
              <a:off x="5050766" y="5497977"/>
              <a:ext cx="0" cy="3135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282663-BE39-4EFF-841A-9A53406C18EE}"/>
                </a:ext>
              </a:extLst>
            </p:cNvPr>
            <p:cNvCxnSpPr>
              <a:cxnSpLocks/>
            </p:cNvCxnSpPr>
            <p:nvPr/>
          </p:nvCxnSpPr>
          <p:spPr>
            <a:xfrm flipH="1">
              <a:off x="3911600" y="4756103"/>
              <a:ext cx="323970"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iamond 3">
              <a:extLst>
                <a:ext uri="{FF2B5EF4-FFF2-40B4-BE49-F238E27FC236}">
                  <a16:creationId xmlns:a16="http://schemas.microsoft.com/office/drawing/2014/main" id="{B736751E-CDCD-4326-B01E-8A0B3EA18710}"/>
                </a:ext>
              </a:extLst>
            </p:cNvPr>
            <p:cNvSpPr/>
            <p:nvPr/>
          </p:nvSpPr>
          <p:spPr>
            <a:xfrm>
              <a:off x="4240333" y="4001294"/>
              <a:ext cx="1630392" cy="1509622"/>
            </a:xfrm>
            <a:prstGeom prst="diamond">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TextBox 15">
              <a:extLst>
                <a:ext uri="{FF2B5EF4-FFF2-40B4-BE49-F238E27FC236}">
                  <a16:creationId xmlns:a16="http://schemas.microsoft.com/office/drawing/2014/main" id="{CADC8B69-5C0D-4DB3-A796-26571C916359}"/>
                </a:ext>
              </a:extLst>
            </p:cNvPr>
            <p:cNvSpPr txBox="1"/>
            <p:nvPr/>
          </p:nvSpPr>
          <p:spPr>
            <a:xfrm>
              <a:off x="3984585" y="3240819"/>
              <a:ext cx="2132362" cy="293397"/>
            </a:xfrm>
            <a:prstGeom prst="rect">
              <a:avLst/>
            </a:prstGeom>
            <a:noFill/>
          </p:spPr>
          <p:txBody>
            <a:bodyPr wrap="none" rtlCol="0">
              <a:spAutoFit/>
            </a:bodyPr>
            <a:lstStyle/>
            <a:p>
              <a:pPr algn="ctr"/>
              <a:r>
                <a:rPr lang="de-AT" sz="1200" b="1" dirty="0"/>
                <a:t>Inhalt und Begleitmaterial</a:t>
              </a:r>
            </a:p>
          </p:txBody>
        </p:sp>
        <p:sp>
          <p:nvSpPr>
            <p:cNvPr id="17" name="TextBox 16">
              <a:extLst>
                <a:ext uri="{FF2B5EF4-FFF2-40B4-BE49-F238E27FC236}">
                  <a16:creationId xmlns:a16="http://schemas.microsoft.com/office/drawing/2014/main" id="{8251E1C1-EE70-43CA-8A38-12606842FC06}"/>
                </a:ext>
              </a:extLst>
            </p:cNvPr>
            <p:cNvSpPr txBox="1"/>
            <p:nvPr/>
          </p:nvSpPr>
          <p:spPr>
            <a:xfrm>
              <a:off x="4194484" y="5805814"/>
              <a:ext cx="1712566" cy="293397"/>
            </a:xfrm>
            <a:prstGeom prst="rect">
              <a:avLst/>
            </a:prstGeom>
            <a:noFill/>
          </p:spPr>
          <p:txBody>
            <a:bodyPr wrap="none" rtlCol="0">
              <a:spAutoFit/>
            </a:bodyPr>
            <a:lstStyle/>
            <a:p>
              <a:pPr algn="ctr"/>
              <a:r>
                <a:rPr lang="de-AT" sz="1200" b="1" dirty="0"/>
                <a:t>Evaluationssysteme</a:t>
              </a:r>
            </a:p>
          </p:txBody>
        </p:sp>
        <p:sp>
          <p:nvSpPr>
            <p:cNvPr id="18" name="TextBox 17">
              <a:extLst>
                <a:ext uri="{FF2B5EF4-FFF2-40B4-BE49-F238E27FC236}">
                  <a16:creationId xmlns:a16="http://schemas.microsoft.com/office/drawing/2014/main" id="{7B0AFF63-4D3B-466F-BA2B-425FD74558D9}"/>
                </a:ext>
              </a:extLst>
            </p:cNvPr>
            <p:cNvSpPr txBox="1"/>
            <p:nvPr/>
          </p:nvSpPr>
          <p:spPr>
            <a:xfrm>
              <a:off x="2957682" y="4525270"/>
              <a:ext cx="990319" cy="488995"/>
            </a:xfrm>
            <a:prstGeom prst="rect">
              <a:avLst/>
            </a:prstGeom>
            <a:noFill/>
          </p:spPr>
          <p:txBody>
            <a:bodyPr wrap="none" rtlCol="0">
              <a:spAutoFit/>
            </a:bodyPr>
            <a:lstStyle/>
            <a:p>
              <a:pPr algn="ctr"/>
              <a:r>
                <a:rPr lang="de-AT" sz="1200" b="1" dirty="0"/>
                <a:t>Praktische</a:t>
              </a:r>
              <a:br>
                <a:rPr lang="de-AT" sz="1200" b="1" dirty="0"/>
              </a:br>
              <a:r>
                <a:rPr lang="de-AT" sz="1200" b="1" dirty="0"/>
                <a:t>Übungen</a:t>
              </a:r>
            </a:p>
          </p:txBody>
        </p:sp>
        <p:sp>
          <p:nvSpPr>
            <p:cNvPr id="19" name="TextBox 18">
              <a:extLst>
                <a:ext uri="{FF2B5EF4-FFF2-40B4-BE49-F238E27FC236}">
                  <a16:creationId xmlns:a16="http://schemas.microsoft.com/office/drawing/2014/main" id="{2B30900D-00DE-4B72-947C-8FFBD95C1DF1}"/>
                </a:ext>
              </a:extLst>
            </p:cNvPr>
            <p:cNvSpPr txBox="1"/>
            <p:nvPr/>
          </p:nvSpPr>
          <p:spPr>
            <a:xfrm>
              <a:off x="6095829" y="4525269"/>
              <a:ext cx="1390282" cy="488995"/>
            </a:xfrm>
            <a:prstGeom prst="rect">
              <a:avLst/>
            </a:prstGeom>
            <a:noFill/>
          </p:spPr>
          <p:txBody>
            <a:bodyPr wrap="none" rtlCol="0">
              <a:spAutoFit/>
            </a:bodyPr>
            <a:lstStyle/>
            <a:p>
              <a:pPr algn="ctr"/>
              <a:r>
                <a:rPr lang="de-AT" sz="1200" b="1" dirty="0"/>
                <a:t>Kommunikation</a:t>
              </a:r>
              <a:br>
                <a:rPr lang="de-AT" sz="1200" b="1" dirty="0"/>
              </a:br>
              <a:r>
                <a:rPr lang="de-AT" sz="1200" b="1" dirty="0"/>
                <a:t>&amp; Feedback</a:t>
              </a:r>
            </a:p>
          </p:txBody>
        </p:sp>
      </p:grpSp>
    </p:spTree>
    <p:extLst>
      <p:ext uri="{BB962C8B-B14F-4D97-AF65-F5344CB8AC3E}">
        <p14:creationId xmlns:p14="http://schemas.microsoft.com/office/powerpoint/2010/main" val="307990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TIEFERES EINTAUCHEN IN DIE DLTS – KATEGORIE III</a:t>
            </a:r>
            <a:endParaRPr lang="de-AT"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Tutorial Making Tools</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58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a:bodyPr>
          <a:lstStyle/>
          <a:p>
            <a:r>
              <a:rPr lang="de-DE" b="1" i="0" dirty="0">
                <a:solidFill>
                  <a:srgbClr val="1D2125"/>
                </a:solidFill>
                <a:effectLst/>
                <a:latin typeface="Arial" panose="020B0604020202020204" pitchFamily="34" charset="0"/>
                <a:cs typeface="Arial" panose="020B0604020202020204" pitchFamily="34" charset="0"/>
              </a:rPr>
              <a:t>5 Arten von Lehrvideos und wann sie zu verwenden sind</a:t>
            </a:r>
            <a:br>
              <a:rPr lang="de-DE" i="0" dirty="0">
                <a:solidFill>
                  <a:srgbClr val="1D2125"/>
                </a:solidFill>
                <a:effectLst/>
                <a:latin typeface="Arial" panose="020B0604020202020204" pitchFamily="34" charset="0"/>
                <a:cs typeface="Arial" panose="020B0604020202020204" pitchFamily="34" charset="0"/>
              </a:rPr>
            </a:br>
            <a:r>
              <a:rPr lang="de-DE" i="0" dirty="0">
                <a:solidFill>
                  <a:srgbClr val="1D2125"/>
                </a:solidFill>
                <a:effectLst/>
                <a:latin typeface="Arial" panose="020B0604020202020204" pitchFamily="34" charset="0"/>
                <a:cs typeface="Arial" panose="020B0604020202020204" pitchFamily="34" charset="0"/>
              </a:rPr>
              <a:t>Die Auswahl und Erstellung der richtigen Art von Video für die jeweilige Aufgabe ermöglicht es Ihnen, allen etwas beizubringen: demonstrieren Sie einen technischen Prozess für einen Online-Kurs oder bringen Sie Ihrer Oma bei, wie sie ihre E-Mail benutzt</a:t>
            </a:r>
          </a:p>
          <a:p>
            <a:endParaRPr lang="de-DE" i="0" dirty="0">
              <a:solidFill>
                <a:srgbClr val="1D2125"/>
              </a:solidFill>
              <a:effectLst/>
              <a:latin typeface="Arial" panose="020B0604020202020204" pitchFamily="34" charset="0"/>
              <a:cs typeface="Arial" panose="020B0604020202020204" pitchFamily="34" charset="0"/>
            </a:endParaRPr>
          </a:p>
          <a:p>
            <a:pPr marL="971550" lvl="1" indent="-514350">
              <a:buFont typeface="+mj-lt"/>
              <a:buAutoNum type="arabicPeriod"/>
            </a:pPr>
            <a:r>
              <a:rPr lang="de-DE" i="0" dirty="0">
                <a:solidFill>
                  <a:srgbClr val="1D2125"/>
                </a:solidFill>
                <a:effectLst/>
                <a:latin typeface="Arial" panose="020B0604020202020204" pitchFamily="34" charset="0"/>
                <a:cs typeface="Arial" panose="020B0604020202020204" pitchFamily="34" charset="0"/>
              </a:rPr>
              <a:t>Mikrovideo</a:t>
            </a:r>
          </a:p>
          <a:p>
            <a:pPr marL="971550" lvl="1" indent="-514350">
              <a:buFont typeface="+mj-lt"/>
              <a:buAutoNum type="arabicPeriod"/>
            </a:pPr>
            <a:r>
              <a:rPr lang="de-DE" i="0" dirty="0">
                <a:solidFill>
                  <a:srgbClr val="1D2125"/>
                </a:solidFill>
                <a:effectLst/>
                <a:latin typeface="Arial" panose="020B0604020202020204" pitchFamily="34" charset="0"/>
                <a:cs typeface="Arial" panose="020B0604020202020204" pitchFamily="34" charset="0"/>
              </a:rPr>
              <a:t>Lehrvideo</a:t>
            </a:r>
          </a:p>
          <a:p>
            <a:pPr marL="971550" lvl="1" indent="-514350">
              <a:buFont typeface="+mj-lt"/>
              <a:buAutoNum type="arabicPeriod"/>
            </a:pPr>
            <a:r>
              <a:rPr lang="de-DE" i="0" dirty="0">
                <a:solidFill>
                  <a:srgbClr val="1D2125"/>
                </a:solidFill>
                <a:effectLst/>
                <a:latin typeface="Arial" panose="020B0604020202020204" pitchFamily="34" charset="0"/>
                <a:cs typeface="Arial" panose="020B0604020202020204" pitchFamily="34" charset="0"/>
              </a:rPr>
              <a:t>Schulungsvideo </a:t>
            </a:r>
          </a:p>
          <a:p>
            <a:pPr marL="971550" lvl="1" indent="-514350">
              <a:buFont typeface="+mj-lt"/>
              <a:buAutoNum type="arabicPeriod"/>
            </a:pPr>
            <a:r>
              <a:rPr lang="de-DE" i="0" dirty="0">
                <a:solidFill>
                  <a:srgbClr val="1D2125"/>
                </a:solidFill>
                <a:effectLst/>
                <a:latin typeface="Arial" panose="020B0604020202020204" pitchFamily="34" charset="0"/>
                <a:cs typeface="Arial" panose="020B0604020202020204" pitchFamily="34" charset="0"/>
              </a:rPr>
              <a:t>Bildschirmaufzeichnung </a:t>
            </a:r>
          </a:p>
          <a:p>
            <a:pPr marL="971550" lvl="1" indent="-514350">
              <a:buFont typeface="+mj-lt"/>
              <a:buAutoNum type="arabicPeriod"/>
            </a:pPr>
            <a:r>
              <a:rPr lang="de-DE" i="0" dirty="0">
                <a:solidFill>
                  <a:srgbClr val="1D2125"/>
                </a:solidFill>
                <a:effectLst/>
                <a:latin typeface="Arial" panose="020B0604020202020204" pitchFamily="34" charset="0"/>
                <a:cs typeface="Arial" panose="020B0604020202020204" pitchFamily="34" charset="0"/>
              </a:rPr>
              <a:t>Präsentation &amp; Vortragsaufzeichnung</a:t>
            </a:r>
          </a:p>
        </p:txBody>
      </p:sp>
    </p:spTree>
    <p:extLst>
      <p:ext uri="{BB962C8B-B14F-4D97-AF65-F5344CB8AC3E}">
        <p14:creationId xmlns:p14="http://schemas.microsoft.com/office/powerpoint/2010/main" val="2675484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r>
              <a:rPr lang="de-DE" sz="2600" b="1" dirty="0">
                <a:solidFill>
                  <a:srgbClr val="1D2125"/>
                </a:solidFill>
                <a:latin typeface="Arial" panose="020B0604020202020204" pitchFamily="34" charset="0"/>
                <a:cs typeface="Arial" panose="020B0604020202020204" pitchFamily="34" charset="0"/>
              </a:rPr>
              <a:t>1. Mikrovideo:</a:t>
            </a:r>
          </a:p>
          <a:p>
            <a:pPr lvl="1"/>
            <a:r>
              <a:rPr lang="de-DE" sz="2200" dirty="0">
                <a:solidFill>
                  <a:srgbClr val="1D2125"/>
                </a:solidFill>
                <a:latin typeface="Arial" panose="020B0604020202020204" pitchFamily="34" charset="0"/>
                <a:cs typeface="Arial" panose="020B0604020202020204" pitchFamily="34" charset="0"/>
              </a:rPr>
              <a:t>kurze Lehrvideos, die sich auf die Vermittlung eines einzigen, eng begrenzten Themas konzentrieren</a:t>
            </a:r>
          </a:p>
          <a:p>
            <a:pPr lvl="1"/>
            <a:r>
              <a:rPr lang="de-DE" sz="2200" dirty="0">
                <a:solidFill>
                  <a:srgbClr val="1D2125"/>
                </a:solidFill>
                <a:latin typeface="Arial" panose="020B0604020202020204" pitchFamily="34" charset="0"/>
                <a:cs typeface="Arial" panose="020B0604020202020204" pitchFamily="34" charset="0"/>
              </a:rPr>
              <a:t>normalerweise weniger als eine Minute lang</a:t>
            </a:r>
          </a:p>
          <a:p>
            <a:pPr lvl="1"/>
            <a:r>
              <a:rPr lang="de-DE" sz="2200" dirty="0">
                <a:solidFill>
                  <a:srgbClr val="1D2125"/>
                </a:solidFill>
                <a:latin typeface="Arial" panose="020B0604020202020204" pitchFamily="34" charset="0"/>
                <a:cs typeface="Arial" panose="020B0604020202020204" pitchFamily="34" charset="0"/>
              </a:rPr>
              <a:t>sprechen die Medienkonsumenten von heute mit ihrer kurzen Aufmerksamkeitsspanne an</a:t>
            </a:r>
          </a:p>
          <a:p>
            <a:endParaRPr lang="de-DE" sz="2600" dirty="0">
              <a:solidFill>
                <a:srgbClr val="1D2125"/>
              </a:solidFill>
              <a:latin typeface="Arial" panose="020B0604020202020204" pitchFamily="34" charset="0"/>
              <a:cs typeface="Arial" panose="020B0604020202020204" pitchFamily="34" charset="0"/>
            </a:endParaRPr>
          </a:p>
          <a:p>
            <a:pPr lvl="1"/>
            <a:r>
              <a:rPr lang="de-DE" sz="2200" u="sng" dirty="0">
                <a:solidFill>
                  <a:srgbClr val="1D2125"/>
                </a:solidFill>
                <a:latin typeface="Arial" panose="020B0604020202020204" pitchFamily="34" charset="0"/>
                <a:cs typeface="Arial" panose="020B0604020202020204" pitchFamily="34" charset="0"/>
              </a:rPr>
              <a:t>Wann sollte man es verwenden? </a:t>
            </a:r>
          </a:p>
          <a:p>
            <a:pPr lvl="1"/>
            <a:r>
              <a:rPr lang="de-DE" sz="2200" dirty="0">
                <a:solidFill>
                  <a:srgbClr val="1D2125"/>
                </a:solidFill>
                <a:latin typeface="Arial" panose="020B0604020202020204" pitchFamily="34" charset="0"/>
                <a:cs typeface="Arial" panose="020B0604020202020204" pitchFamily="34" charset="0"/>
              </a:rPr>
              <a:t>Immer dann, wenn Sie ein einfaches Konzept in wenigen Schritten vermitteln müssen</a:t>
            </a:r>
          </a:p>
          <a:p>
            <a:pPr lvl="1"/>
            <a:r>
              <a:rPr lang="de-DE" sz="2200" dirty="0">
                <a:solidFill>
                  <a:srgbClr val="1D2125"/>
                </a:solidFill>
                <a:latin typeface="Arial" panose="020B0604020202020204" pitchFamily="34" charset="0"/>
                <a:cs typeface="Arial" panose="020B0604020202020204" pitchFamily="34" charset="0"/>
              </a:rPr>
              <a:t>Vermittlung einer neuen Softwarefunktion</a:t>
            </a:r>
          </a:p>
          <a:p>
            <a:pPr lvl="1"/>
            <a:r>
              <a:rPr lang="de-DE" sz="2200" dirty="0">
                <a:solidFill>
                  <a:srgbClr val="1D2125"/>
                </a:solidFill>
                <a:latin typeface="Arial" panose="020B0604020202020204" pitchFamily="34" charset="0"/>
                <a:cs typeface="Arial" panose="020B0604020202020204" pitchFamily="34" charset="0"/>
              </a:rPr>
              <a:t>Serien von Mikrovideos für komplexere Konzepte, die in logische Abschnitte unterteilt sind</a:t>
            </a:r>
          </a:p>
          <a:p>
            <a:pPr lvl="1"/>
            <a:r>
              <a:rPr lang="de-DE" sz="2200" dirty="0">
                <a:solidFill>
                  <a:srgbClr val="1D2125"/>
                </a:solidFill>
                <a:latin typeface="Arial" panose="020B0604020202020204" pitchFamily="34" charset="0"/>
                <a:cs typeface="Arial" panose="020B0604020202020204" pitchFamily="34" charset="0"/>
              </a:rPr>
              <a:t>Wenn das Engagement der Lernenden erforderlich ist</a:t>
            </a:r>
          </a:p>
          <a:p>
            <a:pPr lvl="1"/>
            <a:r>
              <a:rPr lang="de-DE" sz="2200" dirty="0">
                <a:solidFill>
                  <a:srgbClr val="1D2125"/>
                </a:solidFill>
                <a:latin typeface="Arial" panose="020B0604020202020204" pitchFamily="34" charset="0"/>
                <a:cs typeface="Arial" panose="020B0604020202020204" pitchFamily="34" charset="0"/>
              </a:rPr>
              <a:t>Wenn die Kontrolle des Lerntempos wichtig ist</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2288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10000"/>
          </a:bodyPr>
          <a:lstStyle/>
          <a:p>
            <a:r>
              <a:rPr lang="de-DE" sz="2600" b="1" dirty="0">
                <a:latin typeface="Arial" panose="020B0604020202020204" pitchFamily="34" charset="0"/>
                <a:cs typeface="Arial" panose="020B0604020202020204" pitchFamily="34" charset="0"/>
              </a:rPr>
              <a:t>2. Tutorial-Video:</a:t>
            </a:r>
          </a:p>
          <a:p>
            <a:pPr lvl="1"/>
            <a:r>
              <a:rPr lang="de-DE" sz="2200" dirty="0">
                <a:latin typeface="Arial" panose="020B0604020202020204" pitchFamily="34" charset="0"/>
                <a:cs typeface="Arial" panose="020B0604020202020204" pitchFamily="34" charset="0"/>
              </a:rPr>
              <a:t>Unterrichten eines Prozesses oder Führen durch die Schritte, die zur Ausführung einer Aufgabe erforderlich sind</a:t>
            </a:r>
          </a:p>
          <a:p>
            <a:pPr lvl="1"/>
            <a:r>
              <a:rPr lang="de-DE" sz="2200" dirty="0">
                <a:latin typeface="Arial" panose="020B0604020202020204" pitchFamily="34" charset="0"/>
                <a:cs typeface="Arial" panose="020B0604020202020204" pitchFamily="34" charset="0"/>
              </a:rPr>
              <a:t>in der Regel zwischen 2-10 Minuten lang</a:t>
            </a:r>
          </a:p>
          <a:p>
            <a:pPr lvl="1"/>
            <a:r>
              <a:rPr lang="de-DE" sz="2200" dirty="0">
                <a:latin typeface="Arial" panose="020B0604020202020204" pitchFamily="34" charset="0"/>
                <a:cs typeface="Arial" panose="020B0604020202020204" pitchFamily="34" charset="0"/>
              </a:rPr>
              <a:t>Nutzung mehrerer Lehrmethoden: direkte Anweisungen, Anleitungen zum Mitmachen, Quiz und interaktive Elemente</a:t>
            </a:r>
          </a:p>
          <a:p>
            <a:pPr lvl="1"/>
            <a:r>
              <a:rPr lang="de-DE" sz="2200" dirty="0">
                <a:latin typeface="Arial" panose="020B0604020202020204" pitchFamily="34" charset="0"/>
                <a:cs typeface="Arial" panose="020B0604020202020204" pitchFamily="34" charset="0"/>
              </a:rPr>
              <a:t>auch als "How-to"-Videos bezeichnet: sorgfältig geplant und von hoher Produktionsqualität</a:t>
            </a:r>
          </a:p>
          <a:p>
            <a:endParaRPr lang="de-DE" sz="2600" dirty="0">
              <a:latin typeface="Arial" panose="020B0604020202020204" pitchFamily="34" charset="0"/>
              <a:cs typeface="Arial" panose="020B0604020202020204" pitchFamily="34" charset="0"/>
            </a:endParaRPr>
          </a:p>
          <a:p>
            <a:pPr lvl="1"/>
            <a:r>
              <a:rPr lang="de-DE" sz="2200" u="sng" dirty="0">
                <a:latin typeface="Arial" panose="020B0604020202020204" pitchFamily="34" charset="0"/>
                <a:cs typeface="Arial" panose="020B0604020202020204" pitchFamily="34" charset="0"/>
              </a:rPr>
              <a:t>Wann ist es zu verwenden?</a:t>
            </a:r>
          </a:p>
          <a:p>
            <a:pPr lvl="1"/>
            <a:r>
              <a:rPr lang="de-DE" sz="2200" dirty="0">
                <a:latin typeface="Arial" panose="020B0604020202020204" pitchFamily="34" charset="0"/>
                <a:cs typeface="Arial" panose="020B0604020202020204" pitchFamily="34" charset="0"/>
              </a:rPr>
              <a:t>Kann so gut wie alles lehren</a:t>
            </a:r>
          </a:p>
          <a:p>
            <a:pPr lvl="1"/>
            <a:r>
              <a:rPr lang="de-DE" sz="2200" dirty="0">
                <a:latin typeface="Arial" panose="020B0604020202020204" pitchFamily="34" charset="0"/>
                <a:cs typeface="Arial" panose="020B0604020202020204" pitchFamily="34" charset="0"/>
              </a:rPr>
              <a:t>Wenn sich ein Thema oder ein Prozess am besten durch ein Video vermitteln lässt</a:t>
            </a:r>
          </a:p>
          <a:p>
            <a:pPr lvl="1"/>
            <a:r>
              <a:rPr lang="de-DE" sz="2200" dirty="0">
                <a:latin typeface="Arial" panose="020B0604020202020204" pitchFamily="34" charset="0"/>
                <a:cs typeface="Arial" panose="020B0604020202020204" pitchFamily="34" charset="0"/>
              </a:rPr>
              <a:t>Wenn ein Thema visuell vermittelt werden soll</a:t>
            </a:r>
          </a:p>
          <a:p>
            <a:pPr lvl="1"/>
            <a:r>
              <a:rPr lang="de-DE" sz="2200" dirty="0">
                <a:latin typeface="Arial" panose="020B0604020202020204" pitchFamily="34" charset="0"/>
                <a:cs typeface="Arial" panose="020B0604020202020204" pitchFamily="34" charset="0"/>
              </a:rPr>
              <a:t>Wenn die Erwartungen an den Inhalt ein Video erfordern</a:t>
            </a:r>
          </a:p>
        </p:txBody>
      </p:sp>
    </p:spTree>
    <p:extLst>
      <p:ext uri="{BB962C8B-B14F-4D97-AF65-F5344CB8AC3E}">
        <p14:creationId xmlns:p14="http://schemas.microsoft.com/office/powerpoint/2010/main" val="2818773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10000"/>
          </a:bodyPr>
          <a:lstStyle/>
          <a:p>
            <a:r>
              <a:rPr lang="de-DE" sz="2600" b="1" dirty="0">
                <a:latin typeface="Arial" panose="020B0604020202020204" pitchFamily="34" charset="0"/>
                <a:cs typeface="Arial" panose="020B0604020202020204" pitchFamily="34" charset="0"/>
              </a:rPr>
              <a:t>3. Trainingsvideo:</a:t>
            </a:r>
          </a:p>
          <a:p>
            <a:pPr lvl="1"/>
            <a:r>
              <a:rPr lang="de-DE" sz="2200" dirty="0">
                <a:latin typeface="Arial" panose="020B0604020202020204" pitchFamily="34" charset="0"/>
                <a:cs typeface="Arial" panose="020B0604020202020204" pitchFamily="34" charset="0"/>
              </a:rPr>
              <a:t>zur Verbesserung der Fähigkeiten des Personals am Arbeitsplatz</a:t>
            </a:r>
          </a:p>
          <a:p>
            <a:pPr lvl="1"/>
            <a:r>
              <a:rPr lang="de-DE" sz="2200" dirty="0">
                <a:latin typeface="Arial" panose="020B0604020202020204" pitchFamily="34" charset="0"/>
                <a:cs typeface="Arial" panose="020B0604020202020204" pitchFamily="34" charset="0"/>
              </a:rPr>
              <a:t>behandeln in der Regel zwischenmenschliche Themen (Compliance- und Belästigungstraining) oder arbeitsbezogene Themen (Hardware- und Softwaretraining)</a:t>
            </a:r>
          </a:p>
          <a:p>
            <a:pPr lvl="1"/>
            <a:r>
              <a:rPr lang="de-DE" sz="2200" dirty="0">
                <a:latin typeface="Arial" panose="020B0604020202020204" pitchFamily="34" charset="0"/>
                <a:cs typeface="Arial" panose="020B0604020202020204" pitchFamily="34" charset="0"/>
              </a:rPr>
              <a:t>nutzen mehrere Lehrtechniken: direkte Anweisungen, Anleitungen zum Mitmachen, Quizfragen und interaktive Elemente</a:t>
            </a:r>
          </a:p>
          <a:p>
            <a:pPr lvl="1"/>
            <a:r>
              <a:rPr lang="de-DE" sz="2200" dirty="0">
                <a:latin typeface="Arial" panose="020B0604020202020204" pitchFamily="34" charset="0"/>
                <a:cs typeface="Arial" panose="020B0604020202020204" pitchFamily="34" charset="0"/>
              </a:rPr>
              <a:t>häufig werden Aufnahmen von echten Menschen verwendet, um die Verbindung zwischen Lehrenden und Lernenden zu stärken</a:t>
            </a:r>
          </a:p>
          <a:p>
            <a:endParaRPr lang="de-DE" sz="2600" dirty="0">
              <a:latin typeface="Arial" panose="020B0604020202020204" pitchFamily="34" charset="0"/>
              <a:cs typeface="Arial" panose="020B0604020202020204" pitchFamily="34" charset="0"/>
            </a:endParaRPr>
          </a:p>
          <a:p>
            <a:pPr lvl="1"/>
            <a:r>
              <a:rPr lang="de-DE" sz="2200" u="sng" dirty="0">
                <a:latin typeface="Arial" panose="020B0604020202020204" pitchFamily="34" charset="0"/>
                <a:cs typeface="Arial" panose="020B0604020202020204" pitchFamily="34" charset="0"/>
              </a:rPr>
              <a:t>Wann wird es eingesetzt? </a:t>
            </a:r>
          </a:p>
          <a:p>
            <a:pPr lvl="1"/>
            <a:r>
              <a:rPr lang="de-DE" sz="2200" dirty="0">
                <a:latin typeface="Arial" panose="020B0604020202020204" pitchFamily="34" charset="0"/>
                <a:cs typeface="Arial" panose="020B0604020202020204" pitchFamily="34" charset="0"/>
              </a:rPr>
              <a:t>Kann so gut wie jeden Prozess lehren</a:t>
            </a:r>
          </a:p>
          <a:p>
            <a:pPr lvl="1"/>
            <a:r>
              <a:rPr lang="de-DE" sz="2200" dirty="0">
                <a:latin typeface="Arial" panose="020B0604020202020204" pitchFamily="34" charset="0"/>
                <a:cs typeface="Arial" panose="020B0604020202020204" pitchFamily="34" charset="0"/>
              </a:rPr>
              <a:t>Wenn sich die Situation für ein Live-Video anbietet</a:t>
            </a:r>
          </a:p>
          <a:p>
            <a:pPr lvl="1"/>
            <a:r>
              <a:rPr lang="de-DE" sz="2200" dirty="0">
                <a:latin typeface="Arial" panose="020B0604020202020204" pitchFamily="34" charset="0"/>
                <a:cs typeface="Arial" panose="020B0604020202020204" pitchFamily="34" charset="0"/>
              </a:rPr>
              <a:t>Wenn die zwischenmenschliche Verbindung das Behalten des Inhalts verbessert</a:t>
            </a:r>
          </a:p>
        </p:txBody>
      </p:sp>
    </p:spTree>
    <p:extLst>
      <p:ext uri="{BB962C8B-B14F-4D97-AF65-F5344CB8AC3E}">
        <p14:creationId xmlns:p14="http://schemas.microsoft.com/office/powerpoint/2010/main" val="157022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lgn="ctr"/>
            <a: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WAS IST DER VORTEIL DES DIGITALEN LERNENS? </a:t>
            </a:r>
            <a:endParaRPr lang="de-AT"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Vorteile der Virtualisierung von WBL</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023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r>
              <a:rPr lang="de-DE" b="1" i="0" dirty="0">
                <a:solidFill>
                  <a:srgbClr val="1D2125"/>
                </a:solidFill>
                <a:effectLst/>
                <a:latin typeface="Arial" panose="020B0604020202020204" pitchFamily="34" charset="0"/>
                <a:cs typeface="Arial" panose="020B0604020202020204" pitchFamily="34" charset="0"/>
              </a:rPr>
              <a:t>4. Screencast / Bildschirm-Teilen: </a:t>
            </a:r>
          </a:p>
          <a:p>
            <a:pPr lvl="1"/>
            <a:r>
              <a:rPr lang="de-DE" i="0" dirty="0">
                <a:solidFill>
                  <a:srgbClr val="1D2125"/>
                </a:solidFill>
                <a:effectLst/>
                <a:latin typeface="Arial" panose="020B0604020202020204" pitchFamily="34" charset="0"/>
                <a:cs typeface="Arial" panose="020B0604020202020204" pitchFamily="34" charset="0"/>
              </a:rPr>
              <a:t>in erster Linie Bildschirmaufzeichnungen, die dazu dienen, jemandem die Ausführung einer Aufgabe beizubringen oder Wissen zu vermitteln</a:t>
            </a:r>
          </a:p>
          <a:p>
            <a:pPr lvl="1"/>
            <a:r>
              <a:rPr lang="de-DE" i="0" dirty="0">
                <a:solidFill>
                  <a:srgbClr val="1D2125"/>
                </a:solidFill>
                <a:effectLst/>
                <a:latin typeface="Arial" panose="020B0604020202020204" pitchFamily="34" charset="0"/>
                <a:cs typeface="Arial" panose="020B0604020202020204" pitchFamily="34" charset="0"/>
              </a:rPr>
              <a:t>schnell, informell, in der Regel für ein kleineres Publikum gedacht als Lernvideos</a:t>
            </a:r>
          </a:p>
          <a:p>
            <a:pPr lvl="1"/>
            <a:r>
              <a:rPr lang="de-DE" i="0" dirty="0">
                <a:solidFill>
                  <a:srgbClr val="1D2125"/>
                </a:solidFill>
                <a:effectLst/>
                <a:latin typeface="Arial" panose="020B0604020202020204" pitchFamily="34" charset="0"/>
                <a:cs typeface="Arial" panose="020B0604020202020204" pitchFamily="34" charset="0"/>
              </a:rPr>
              <a:t>Just-in-time-Unterricht, um eine Frage zu beantworten oder ein problematisches Konzept zu klären</a:t>
            </a:r>
          </a:p>
          <a:p>
            <a:pPr lvl="1"/>
            <a:r>
              <a:rPr lang="de-DE" i="0" dirty="0">
                <a:solidFill>
                  <a:srgbClr val="1D2125"/>
                </a:solidFill>
                <a:effectLst/>
                <a:latin typeface="Arial" panose="020B0604020202020204" pitchFamily="34" charset="0"/>
                <a:cs typeface="Arial" panose="020B0604020202020204" pitchFamily="34" charset="0"/>
              </a:rPr>
              <a:t>werden oft als "Wegwerfvideos" betrachtet: schnell erstellt, mit geringem Produktionswert, für einen bestimmten Zweck, mit kurzer Lebensdauer</a:t>
            </a:r>
          </a:p>
          <a:p>
            <a:endParaRPr lang="de-DE" i="0" dirty="0">
              <a:solidFill>
                <a:srgbClr val="1D2125"/>
              </a:solidFill>
              <a:effectLst/>
              <a:latin typeface="Arial" panose="020B0604020202020204" pitchFamily="34" charset="0"/>
              <a:cs typeface="Arial" panose="020B0604020202020204" pitchFamily="34" charset="0"/>
            </a:endParaRPr>
          </a:p>
          <a:p>
            <a:pPr lvl="1"/>
            <a:r>
              <a:rPr lang="de-DE" i="0" u="sng" dirty="0">
                <a:solidFill>
                  <a:srgbClr val="1D2125"/>
                </a:solidFill>
                <a:effectLst/>
                <a:latin typeface="Arial" panose="020B0604020202020204" pitchFamily="34" charset="0"/>
                <a:cs typeface="Arial" panose="020B0604020202020204" pitchFamily="34" charset="0"/>
              </a:rPr>
              <a:t>Wann sollte man es verwenden? </a:t>
            </a:r>
          </a:p>
          <a:p>
            <a:pPr lvl="1"/>
            <a:r>
              <a:rPr lang="de-DE" i="0" dirty="0">
                <a:solidFill>
                  <a:srgbClr val="1D2125"/>
                </a:solidFill>
                <a:effectLst/>
                <a:latin typeface="Arial" panose="020B0604020202020204" pitchFamily="34" charset="0"/>
                <a:cs typeface="Arial" panose="020B0604020202020204" pitchFamily="34" charset="0"/>
              </a:rPr>
              <a:t>Wenn eine schnelle, informelle Unterweisung erforderlich ist</a:t>
            </a:r>
          </a:p>
          <a:p>
            <a:pPr lvl="1"/>
            <a:r>
              <a:rPr lang="de-DE" i="0" dirty="0">
                <a:solidFill>
                  <a:srgbClr val="1D2125"/>
                </a:solidFill>
                <a:effectLst/>
                <a:latin typeface="Arial" panose="020B0604020202020204" pitchFamily="34" charset="0"/>
                <a:cs typeface="Arial" panose="020B0604020202020204" pitchFamily="34" charset="0"/>
              </a:rPr>
              <a:t>Wenn das Publikum klein und der Einsatz gering ist</a:t>
            </a:r>
          </a:p>
          <a:p>
            <a:pPr lvl="1"/>
            <a:r>
              <a:rPr lang="de-DE" i="0" dirty="0">
                <a:solidFill>
                  <a:srgbClr val="1D2125"/>
                </a:solidFill>
                <a:effectLst/>
                <a:latin typeface="Arial" panose="020B0604020202020204" pitchFamily="34" charset="0"/>
                <a:cs typeface="Arial" panose="020B0604020202020204" pitchFamily="34" charset="0"/>
              </a:rPr>
              <a:t>Wenn eine Idee schnell visuell vermittelt werden soll oder eine Frage/ein Problem gelöst werden soll</a:t>
            </a:r>
          </a:p>
        </p:txBody>
      </p:sp>
      <p:sp>
        <p:nvSpPr>
          <p:cNvPr id="7" name="Title 1">
            <a:extLst>
              <a:ext uri="{FF2B5EF4-FFF2-40B4-BE49-F238E27FC236}">
                <a16:creationId xmlns:a16="http://schemas.microsoft.com/office/drawing/2014/main" id="{21E41D56-5718-4F16-9163-ED231B56C16F}"/>
              </a:ext>
            </a:extLst>
          </p:cNvPr>
          <p:cNvSpPr>
            <a:spLocks noGrp="1"/>
          </p:cNvSpPr>
          <p:nvPr>
            <p:ph type="title"/>
          </p:nvPr>
        </p:nvSpPr>
        <p:spPr>
          <a:xfrm>
            <a:off x="838200" y="289851"/>
            <a:ext cx="10515600" cy="1523544"/>
          </a:xfrm>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353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III – </a:t>
            </a:r>
            <a:r>
              <a:rPr lang="de-DE" sz="48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TUTORIALERSTELLUNG</a:t>
            </a:r>
            <a:endParaRPr lang="de-AT"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85000" lnSpcReduction="10000"/>
          </a:bodyPr>
          <a:lstStyle/>
          <a:p>
            <a:r>
              <a:rPr lang="de-DE" b="1" i="0" dirty="0">
                <a:solidFill>
                  <a:srgbClr val="1D2125"/>
                </a:solidFill>
                <a:effectLst/>
                <a:latin typeface="Arial" panose="020B0604020202020204" pitchFamily="34" charset="0"/>
                <a:cs typeface="Arial" panose="020B0604020202020204" pitchFamily="34" charset="0"/>
              </a:rPr>
              <a:t>5. Präsentation &amp; Vortragsaufzeichnung: </a:t>
            </a:r>
          </a:p>
          <a:p>
            <a:pPr lvl="1"/>
            <a:r>
              <a:rPr lang="de-DE" i="0" dirty="0">
                <a:solidFill>
                  <a:srgbClr val="1D2125"/>
                </a:solidFill>
                <a:effectLst/>
                <a:latin typeface="Arial" panose="020B0604020202020204" pitchFamily="34" charset="0"/>
                <a:cs typeface="Arial" panose="020B0604020202020204" pitchFamily="34" charset="0"/>
              </a:rPr>
              <a:t>Aufzeichnung eines Vortrags oder einer Präsentation zum späteren Konsumieren</a:t>
            </a:r>
          </a:p>
          <a:p>
            <a:pPr lvl="1"/>
            <a:r>
              <a:rPr lang="de-DE" i="0" dirty="0">
                <a:solidFill>
                  <a:srgbClr val="1D2125"/>
                </a:solidFill>
                <a:effectLst/>
                <a:latin typeface="Arial" panose="020B0604020202020204" pitchFamily="34" charset="0"/>
                <a:cs typeface="Arial" panose="020B0604020202020204" pitchFamily="34" charset="0"/>
              </a:rPr>
              <a:t>reicht von der reinen Audioaufnahme einer Präsentation bis zur gleichzeitigen Aufnahme von PowerPoint-Folien, einer Webcam und einem separaten Mikrofon</a:t>
            </a:r>
          </a:p>
          <a:p>
            <a:pPr lvl="1"/>
            <a:r>
              <a:rPr lang="de-DE" i="0" dirty="0">
                <a:solidFill>
                  <a:srgbClr val="1D2125"/>
                </a:solidFill>
                <a:effectLst/>
                <a:latin typeface="Arial" panose="020B0604020202020204" pitchFamily="34" charset="0"/>
                <a:cs typeface="Arial" panose="020B0604020202020204" pitchFamily="34" charset="0"/>
              </a:rPr>
              <a:t>sind in der Regel länger als ein Lernvideo: umfassen die Dauer des Unterrichts oder der Präsentation</a:t>
            </a:r>
          </a:p>
          <a:p>
            <a:pPr lvl="1"/>
            <a:r>
              <a:rPr lang="de-DE" i="0" dirty="0">
                <a:solidFill>
                  <a:srgbClr val="1D2125"/>
                </a:solidFill>
                <a:effectLst/>
                <a:latin typeface="Arial" panose="020B0604020202020204" pitchFamily="34" charset="0"/>
                <a:cs typeface="Arial" panose="020B0604020202020204" pitchFamily="34" charset="0"/>
              </a:rPr>
              <a:t>zeitintensiver zu konsumieren</a:t>
            </a:r>
          </a:p>
          <a:p>
            <a:pPr lvl="1"/>
            <a:r>
              <a:rPr lang="de-DE" i="0" dirty="0">
                <a:solidFill>
                  <a:srgbClr val="1D2125"/>
                </a:solidFill>
                <a:effectLst/>
                <a:latin typeface="Arial" panose="020B0604020202020204" pitchFamily="34" charset="0"/>
                <a:cs typeface="Arial" panose="020B0604020202020204" pitchFamily="34" charset="0"/>
              </a:rPr>
              <a:t>erfordern ein höheres Maß an Investition seitens des Publikums</a:t>
            </a:r>
          </a:p>
          <a:p>
            <a:endParaRPr lang="de-DE" i="0" dirty="0">
              <a:solidFill>
                <a:srgbClr val="1D2125"/>
              </a:solidFill>
              <a:effectLst/>
              <a:latin typeface="Arial" panose="020B0604020202020204" pitchFamily="34" charset="0"/>
              <a:cs typeface="Arial" panose="020B0604020202020204" pitchFamily="34" charset="0"/>
            </a:endParaRPr>
          </a:p>
          <a:p>
            <a:pPr lvl="1"/>
            <a:r>
              <a:rPr lang="de-DE" i="0" u="sng" dirty="0">
                <a:solidFill>
                  <a:srgbClr val="1D2125"/>
                </a:solidFill>
                <a:effectLst/>
                <a:latin typeface="Arial" panose="020B0604020202020204" pitchFamily="34" charset="0"/>
                <a:cs typeface="Arial" panose="020B0604020202020204" pitchFamily="34" charset="0"/>
              </a:rPr>
              <a:t>Wann ist es zu verwenden: </a:t>
            </a:r>
          </a:p>
          <a:p>
            <a:pPr lvl="1"/>
            <a:r>
              <a:rPr lang="de-DE" i="0" dirty="0">
                <a:solidFill>
                  <a:srgbClr val="1D2125"/>
                </a:solidFill>
                <a:effectLst/>
                <a:latin typeface="Arial" panose="020B0604020202020204" pitchFamily="34" charset="0"/>
                <a:cs typeface="Arial" panose="020B0604020202020204" pitchFamily="34" charset="0"/>
              </a:rPr>
              <a:t>Wenn die Präsentation oder die Einheit für eine spätere Wiederholung verfügbar sein soll</a:t>
            </a:r>
          </a:p>
          <a:p>
            <a:pPr lvl="1"/>
            <a:r>
              <a:rPr lang="de-DE" i="0" dirty="0">
                <a:solidFill>
                  <a:srgbClr val="1D2125"/>
                </a:solidFill>
                <a:effectLst/>
                <a:latin typeface="Arial" panose="020B0604020202020204" pitchFamily="34" charset="0"/>
                <a:cs typeface="Arial" panose="020B0604020202020204" pitchFamily="34" charset="0"/>
              </a:rPr>
              <a:t>Wenn die Präsentation für ein Publikum verfügbar sein soll, das nicht an der Live-Veranstaltung teilnehmen kann</a:t>
            </a:r>
          </a:p>
        </p:txBody>
      </p:sp>
    </p:spTree>
    <p:extLst>
      <p:ext uri="{BB962C8B-B14F-4D97-AF65-F5344CB8AC3E}">
        <p14:creationId xmlns:p14="http://schemas.microsoft.com/office/powerpoint/2010/main" val="842928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TIEFERES EINTAUCHEN IN DIE DLTS – KATEGORIE I</a:t>
            </a:r>
            <a:r>
              <a:rPr lang="de-DE" dirty="0">
                <a:latin typeface="Eras Bold ITC" panose="020B0907030504020204" pitchFamily="34" charset="0"/>
              </a:rPr>
              <a:t>V</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VR/AR Software</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411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922308"/>
          </a:xfrm>
        </p:spPr>
        <p:txBody>
          <a:bodyPr>
            <a:normAutofit fontScale="92500" lnSpcReduction="10000"/>
          </a:bodyPr>
          <a:lstStyle/>
          <a:p>
            <a:r>
              <a:rPr lang="de-DE" b="1" i="0" dirty="0">
                <a:solidFill>
                  <a:srgbClr val="1A1A1A"/>
                </a:solidFill>
                <a:effectLst/>
                <a:latin typeface="Arial" panose="020B0604020202020204" pitchFamily="34" charset="0"/>
                <a:cs typeface="Arial" panose="020B0604020202020204" pitchFamily="34" charset="0"/>
              </a:rPr>
              <a:t>3 Hauptkategorien von Virtual-Reality-Simulationen:</a:t>
            </a:r>
          </a:p>
          <a:p>
            <a:pPr lvl="1"/>
            <a:r>
              <a:rPr lang="de-DE" i="0" dirty="0">
                <a:solidFill>
                  <a:srgbClr val="1A1A1A"/>
                </a:solidFill>
                <a:effectLst/>
                <a:latin typeface="Arial" panose="020B0604020202020204" pitchFamily="34" charset="0"/>
                <a:cs typeface="Arial" panose="020B0604020202020204" pitchFamily="34" charset="0"/>
              </a:rPr>
              <a:t>nicht-immersiv</a:t>
            </a:r>
          </a:p>
          <a:p>
            <a:pPr lvl="1"/>
            <a:r>
              <a:rPr lang="de-DE" i="0" dirty="0">
                <a:solidFill>
                  <a:srgbClr val="1A1A1A"/>
                </a:solidFill>
                <a:effectLst/>
                <a:latin typeface="Arial" panose="020B0604020202020204" pitchFamily="34" charset="0"/>
                <a:cs typeface="Arial" panose="020B0604020202020204" pitchFamily="34" charset="0"/>
              </a:rPr>
              <a:t>halb-immersiv</a:t>
            </a:r>
          </a:p>
          <a:p>
            <a:pPr lvl="1"/>
            <a:r>
              <a:rPr lang="de-DE" i="0" dirty="0">
                <a:solidFill>
                  <a:srgbClr val="1A1A1A"/>
                </a:solidFill>
                <a:effectLst/>
                <a:latin typeface="Arial" panose="020B0604020202020204" pitchFamily="34" charset="0"/>
                <a:cs typeface="Arial" panose="020B0604020202020204" pitchFamily="34" charset="0"/>
              </a:rPr>
              <a:t>voll-immersiv</a:t>
            </a:r>
          </a:p>
          <a:p>
            <a:endParaRPr lang="de-DE" sz="1100" b="1" i="0" dirty="0">
              <a:solidFill>
                <a:srgbClr val="1A1A1A"/>
              </a:solidFill>
              <a:effectLst/>
              <a:latin typeface="Arial" panose="020B0604020202020204" pitchFamily="34" charset="0"/>
              <a:cs typeface="Arial" panose="020B0604020202020204" pitchFamily="34" charset="0"/>
            </a:endParaRPr>
          </a:p>
          <a:p>
            <a:r>
              <a:rPr lang="de-DE" b="1" i="0" u="sng" dirty="0">
                <a:solidFill>
                  <a:srgbClr val="1A1A1A"/>
                </a:solidFill>
                <a:effectLst/>
                <a:latin typeface="Arial" panose="020B0604020202020204" pitchFamily="34" charset="0"/>
                <a:cs typeface="Arial" panose="020B0604020202020204" pitchFamily="34" charset="0"/>
              </a:rPr>
              <a:t>Nicht-immersiv</a:t>
            </a:r>
          </a:p>
          <a:p>
            <a:pPr lvl="1"/>
            <a:r>
              <a:rPr lang="de-DE" i="0" dirty="0">
                <a:solidFill>
                  <a:srgbClr val="1A1A1A"/>
                </a:solidFill>
                <a:effectLst/>
                <a:latin typeface="Arial" panose="020B0604020202020204" pitchFamily="34" charset="0"/>
                <a:cs typeface="Arial" panose="020B0604020202020204" pitchFamily="34" charset="0"/>
              </a:rPr>
              <a:t>wird oft als Kategorie der virtuellen Realität übersehen, weil sie im Alltag bereits so häufig verwendet wird</a:t>
            </a:r>
          </a:p>
          <a:p>
            <a:pPr lvl="1"/>
            <a:r>
              <a:rPr lang="de-DE" i="0" dirty="0">
                <a:solidFill>
                  <a:srgbClr val="1A1A1A"/>
                </a:solidFill>
                <a:effectLst/>
                <a:latin typeface="Arial" panose="020B0604020202020204" pitchFamily="34" charset="0"/>
                <a:cs typeface="Arial" panose="020B0604020202020204" pitchFamily="34" charset="0"/>
              </a:rPr>
              <a:t>bietet eine computergenerierte Umgebung, ermöglicht es jedoch, sich seiner physischen Umgebung bewusst zu sein und die Kontrolle darüber zu behalten</a:t>
            </a:r>
          </a:p>
          <a:p>
            <a:pPr lvl="1"/>
            <a:r>
              <a:rPr lang="de-DE" i="0" dirty="0">
                <a:solidFill>
                  <a:srgbClr val="1A1A1A"/>
                </a:solidFill>
                <a:effectLst/>
                <a:latin typeface="Arial" panose="020B0604020202020204" pitchFamily="34" charset="0"/>
                <a:cs typeface="Arial" panose="020B0604020202020204" pitchFamily="34" charset="0"/>
              </a:rPr>
              <a:t>basiert auf einer Computer- oder Videospielkonsole, einem Bildschirm und Eingabegeräten wie Tastaturen, Mäusen und Controllern</a:t>
            </a:r>
          </a:p>
          <a:p>
            <a:pPr lvl="1"/>
            <a:r>
              <a:rPr lang="de-DE" i="0" dirty="0">
                <a:solidFill>
                  <a:srgbClr val="1A1A1A"/>
                </a:solidFill>
                <a:effectLst/>
                <a:latin typeface="Arial" panose="020B0604020202020204" pitchFamily="34" charset="0"/>
                <a:cs typeface="Arial" panose="020B0604020202020204" pitchFamily="34" charset="0"/>
              </a:rPr>
              <a:t>Beispiel: Videospiel</a:t>
            </a:r>
          </a:p>
        </p:txBody>
      </p:sp>
    </p:spTree>
    <p:extLst>
      <p:ext uri="{BB962C8B-B14F-4D97-AF65-F5344CB8AC3E}">
        <p14:creationId xmlns:p14="http://schemas.microsoft.com/office/powerpoint/2010/main" val="3191808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922308"/>
          </a:xfrm>
        </p:spPr>
        <p:txBody>
          <a:bodyPr>
            <a:normAutofit/>
          </a:bodyPr>
          <a:lstStyle/>
          <a:p>
            <a:r>
              <a:rPr lang="de-DE" b="1" i="0" u="sng" dirty="0">
                <a:solidFill>
                  <a:srgbClr val="1A1A1A"/>
                </a:solidFill>
                <a:effectLst/>
                <a:latin typeface="Arial" panose="020B0604020202020204" pitchFamily="34" charset="0"/>
                <a:cs typeface="Arial" panose="020B0604020202020204" pitchFamily="34" charset="0"/>
              </a:rPr>
              <a:t>Semi-immersiv</a:t>
            </a:r>
          </a:p>
          <a:p>
            <a:pPr lvl="1"/>
            <a:r>
              <a:rPr lang="de-DE" i="0" dirty="0">
                <a:solidFill>
                  <a:srgbClr val="1A1A1A"/>
                </a:solidFill>
                <a:effectLst/>
                <a:latin typeface="Arial" panose="020B0604020202020204" pitchFamily="34" charset="0"/>
                <a:cs typeface="Arial" panose="020B0604020202020204" pitchFamily="34" charset="0"/>
              </a:rPr>
              <a:t>bietet eine teilweise virtuelle Umgebung</a:t>
            </a:r>
          </a:p>
          <a:p>
            <a:pPr lvl="1"/>
            <a:r>
              <a:rPr lang="de-DE" i="0" dirty="0">
                <a:solidFill>
                  <a:srgbClr val="1A1A1A"/>
                </a:solidFill>
                <a:effectLst/>
                <a:latin typeface="Arial" panose="020B0604020202020204" pitchFamily="34" charset="0"/>
                <a:cs typeface="Arial" panose="020B0604020202020204" pitchFamily="34" charset="0"/>
              </a:rPr>
              <a:t>vermittelt den Eindruck, sich in einer anderen Realität zu befinden, ermöglicht es den Nutzern jedoch, mit der physischen Umgebung verbunden zu bleiben</a:t>
            </a:r>
          </a:p>
          <a:p>
            <a:pPr lvl="1"/>
            <a:r>
              <a:rPr lang="de-DE" i="0" dirty="0">
                <a:solidFill>
                  <a:srgbClr val="1A1A1A"/>
                </a:solidFill>
                <a:effectLst/>
                <a:latin typeface="Arial" panose="020B0604020202020204" pitchFamily="34" charset="0"/>
                <a:cs typeface="Arial" panose="020B0604020202020204" pitchFamily="34" charset="0"/>
              </a:rPr>
              <a:t>bietet Realismus durch 3D-Grafiken: vertikale Realitätstiefe</a:t>
            </a:r>
          </a:p>
          <a:p>
            <a:pPr lvl="1"/>
            <a:r>
              <a:rPr lang="de-DE" i="0" dirty="0">
                <a:solidFill>
                  <a:srgbClr val="1A1A1A"/>
                </a:solidFill>
                <a:effectLst/>
                <a:latin typeface="Arial" panose="020B0604020202020204" pitchFamily="34" charset="0"/>
                <a:cs typeface="Arial" panose="020B0604020202020204" pitchFamily="34" charset="0"/>
              </a:rPr>
              <a:t>detailliertere Grafiken führen zu einem immersiveren Gefühl</a:t>
            </a:r>
          </a:p>
          <a:p>
            <a:pPr lvl="1"/>
            <a:r>
              <a:rPr lang="de-DE" i="0" dirty="0">
                <a:solidFill>
                  <a:srgbClr val="1A1A1A"/>
                </a:solidFill>
                <a:effectLst/>
                <a:latin typeface="Arial" panose="020B0604020202020204" pitchFamily="34" charset="0"/>
                <a:cs typeface="Arial" panose="020B0604020202020204" pitchFamily="34" charset="0"/>
              </a:rPr>
              <a:t>wird häufig zu Bildungs- oder Schulungszwecken eingesetzt</a:t>
            </a:r>
          </a:p>
          <a:p>
            <a:pPr lvl="1"/>
            <a:r>
              <a:rPr lang="de-DE" i="0" dirty="0">
                <a:solidFill>
                  <a:srgbClr val="1A1A1A"/>
                </a:solidFill>
                <a:effectLst/>
                <a:latin typeface="Arial" panose="020B0604020202020204" pitchFamily="34" charset="0"/>
                <a:cs typeface="Arial" panose="020B0604020202020204" pitchFamily="34" charset="0"/>
              </a:rPr>
              <a:t>stützt sich auf hochauflösende Bildschirme, leistungsstarke Computer, Projektoren oder harte Simulatoren, die das Design und die Funktionalität von realen Mechanismen nachbilden</a:t>
            </a:r>
          </a:p>
          <a:p>
            <a:pPr lvl="1"/>
            <a:r>
              <a:rPr lang="de-DE" i="0" dirty="0">
                <a:solidFill>
                  <a:srgbClr val="1A1A1A"/>
                </a:solidFill>
                <a:effectLst/>
                <a:latin typeface="Arial" panose="020B0604020202020204" pitchFamily="34" charset="0"/>
                <a:cs typeface="Arial" panose="020B0604020202020204" pitchFamily="34" charset="0"/>
              </a:rPr>
              <a:t>Beispiel: Bildung, Automobilindustrie</a:t>
            </a:r>
          </a:p>
        </p:txBody>
      </p:sp>
    </p:spTree>
    <p:extLst>
      <p:ext uri="{BB962C8B-B14F-4D97-AF65-F5344CB8AC3E}">
        <p14:creationId xmlns:p14="http://schemas.microsoft.com/office/powerpoint/2010/main" val="1254678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922308"/>
          </a:xfrm>
        </p:spPr>
        <p:txBody>
          <a:bodyPr>
            <a:normAutofit/>
          </a:bodyPr>
          <a:lstStyle/>
          <a:p>
            <a:r>
              <a:rPr lang="de-DE" b="1" i="0" u="sng" dirty="0">
                <a:solidFill>
                  <a:srgbClr val="1A1A1A"/>
                </a:solidFill>
                <a:effectLst/>
                <a:latin typeface="Arial" panose="020B0604020202020204" pitchFamily="34" charset="0"/>
                <a:cs typeface="Arial" panose="020B0604020202020204" pitchFamily="34" charset="0"/>
              </a:rPr>
              <a:t>Vollkommen immersiv</a:t>
            </a:r>
          </a:p>
          <a:p>
            <a:pPr lvl="1"/>
            <a:r>
              <a:rPr lang="de-DE" i="0" dirty="0">
                <a:solidFill>
                  <a:srgbClr val="1A1A1A"/>
                </a:solidFill>
                <a:effectLst/>
                <a:latin typeface="Arial" panose="020B0604020202020204" pitchFamily="34" charset="0"/>
                <a:cs typeface="Arial" panose="020B0604020202020204" pitchFamily="34" charset="0"/>
              </a:rPr>
              <a:t>realistischste Simulationserfahrung, komplett mit Sicht und Ton</a:t>
            </a:r>
          </a:p>
          <a:p>
            <a:pPr lvl="1"/>
            <a:r>
              <a:rPr lang="de-DE" i="0" dirty="0">
                <a:solidFill>
                  <a:srgbClr val="1A1A1A"/>
                </a:solidFill>
                <a:effectLst/>
                <a:latin typeface="Arial" panose="020B0604020202020204" pitchFamily="34" charset="0"/>
                <a:cs typeface="Arial" panose="020B0604020202020204" pitchFamily="34" charset="0"/>
              </a:rPr>
              <a:t>keine geeignete VR-Brille oder Head Mount Display (HMD) erforderlich</a:t>
            </a:r>
          </a:p>
          <a:p>
            <a:pPr lvl="1"/>
            <a:r>
              <a:rPr lang="de-DE" i="0" dirty="0">
                <a:solidFill>
                  <a:srgbClr val="1A1A1A"/>
                </a:solidFill>
                <a:effectLst/>
                <a:latin typeface="Arial" panose="020B0604020202020204" pitchFamily="34" charset="0"/>
                <a:cs typeface="Arial" panose="020B0604020202020204" pitchFamily="34" charset="0"/>
              </a:rPr>
              <a:t>hochauflösende Inhalte mit einem großen Sichtfeld: stereoskopischer 3D-Effekt und Eingabeverfolgung</a:t>
            </a:r>
          </a:p>
          <a:p>
            <a:pPr lvl="1"/>
            <a:r>
              <a:rPr lang="de-DE" i="0" dirty="0">
                <a:solidFill>
                  <a:srgbClr val="1A1A1A"/>
                </a:solidFill>
                <a:effectLst/>
                <a:latin typeface="Arial" panose="020B0604020202020204" pitchFamily="34" charset="0"/>
                <a:cs typeface="Arial" panose="020B0604020202020204" pitchFamily="34" charset="0"/>
              </a:rPr>
              <a:t>zunehmende Nutzung im Bildungsbereich</a:t>
            </a:r>
          </a:p>
          <a:p>
            <a:pPr lvl="1"/>
            <a:r>
              <a:rPr lang="de-DE" i="0" dirty="0">
                <a:solidFill>
                  <a:srgbClr val="1A1A1A"/>
                </a:solidFill>
                <a:effectLst/>
                <a:latin typeface="Arial" panose="020B0604020202020204" pitchFamily="34" charset="0"/>
                <a:cs typeface="Arial" panose="020B0604020202020204" pitchFamily="34" charset="0"/>
              </a:rPr>
              <a:t>Beispiel: VR-Spiele und Unterhaltungszwecke</a:t>
            </a:r>
            <a:endParaRPr lang="en-US" i="0" dirty="0">
              <a:solidFill>
                <a:srgbClr val="1A1A1A"/>
              </a:solidFill>
              <a:effectLst/>
              <a:latin typeface="Arial" panose="020B0604020202020204" pitchFamily="34" charset="0"/>
              <a:cs typeface="Arial" panose="020B0604020202020204" pitchFamily="34" charset="0"/>
            </a:endParaRPr>
          </a:p>
          <a:p>
            <a:pPr marL="457200" lvl="1" indent="0">
              <a:buNone/>
            </a:pPr>
            <a:endParaRPr lang="en-US" dirty="0">
              <a:solidFill>
                <a:srgbClr val="1A1A1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40010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490508"/>
          </a:xfrm>
        </p:spPr>
        <p:txBody>
          <a:bodyPr>
            <a:normAutofit fontScale="92500" lnSpcReduction="20000"/>
          </a:bodyPr>
          <a:lstStyle/>
          <a:p>
            <a:r>
              <a:rPr lang="de-DE" sz="2800" b="0" i="0" dirty="0">
                <a:solidFill>
                  <a:srgbClr val="211F1F"/>
                </a:solidFill>
                <a:effectLst/>
                <a:latin typeface="Arial" panose="020B0604020202020204" pitchFamily="34" charset="0"/>
                <a:cs typeface="Arial" panose="020B0604020202020204" pitchFamily="34" charset="0"/>
              </a:rPr>
              <a:t>Verschiedene Arten von Augmented-Reality-Software: </a:t>
            </a:r>
          </a:p>
          <a:p>
            <a:pPr lvl="1"/>
            <a:r>
              <a:rPr lang="de-DE" b="0" i="0" dirty="0">
                <a:solidFill>
                  <a:srgbClr val="211F1F"/>
                </a:solidFill>
                <a:effectLst/>
                <a:latin typeface="Arial" panose="020B0604020202020204" pitchFamily="34" charset="0"/>
                <a:cs typeface="Arial" panose="020B0604020202020204" pitchFamily="34" charset="0"/>
              </a:rPr>
              <a:t>Markerlose</a:t>
            </a:r>
          </a:p>
          <a:p>
            <a:pPr lvl="1"/>
            <a:r>
              <a:rPr lang="de-DE" b="0" i="0" dirty="0">
                <a:solidFill>
                  <a:srgbClr val="211F1F"/>
                </a:solidFill>
                <a:effectLst/>
                <a:latin typeface="Arial" panose="020B0604020202020204" pitchFamily="34" charset="0"/>
                <a:cs typeface="Arial" panose="020B0604020202020204" pitchFamily="34" charset="0"/>
              </a:rPr>
              <a:t>Bildbasierte</a:t>
            </a:r>
          </a:p>
          <a:p>
            <a:pPr lvl="1"/>
            <a:r>
              <a:rPr lang="de-DE" b="0" i="0" dirty="0">
                <a:solidFill>
                  <a:srgbClr val="211F1F"/>
                </a:solidFill>
                <a:effectLst/>
                <a:latin typeface="Arial" panose="020B0604020202020204" pitchFamily="34" charset="0"/>
                <a:cs typeface="Arial" panose="020B0604020202020204" pitchFamily="34" charset="0"/>
              </a:rPr>
              <a:t>Standortbezogene AR</a:t>
            </a:r>
          </a:p>
          <a:p>
            <a:pPr lvl="1"/>
            <a:endParaRPr lang="en-US" sz="2000" dirty="0">
              <a:solidFill>
                <a:srgbClr val="211F1F"/>
              </a:solidFill>
              <a:latin typeface="Arial" panose="020B0604020202020204" pitchFamily="34" charset="0"/>
              <a:cs typeface="Arial" panose="020B0604020202020204" pitchFamily="34" charset="0"/>
            </a:endParaRPr>
          </a:p>
          <a:p>
            <a:r>
              <a:rPr lang="de-DE" b="1" u="sng" dirty="0">
                <a:solidFill>
                  <a:srgbClr val="211F1F"/>
                </a:solidFill>
                <a:latin typeface="Arial" panose="020B0604020202020204" pitchFamily="34" charset="0"/>
                <a:cs typeface="Arial" panose="020B0604020202020204" pitchFamily="34" charset="0"/>
              </a:rPr>
              <a:t>Markerlose AR: </a:t>
            </a:r>
          </a:p>
          <a:p>
            <a:pPr lvl="1"/>
            <a:r>
              <a:rPr lang="de-DE" dirty="0">
                <a:solidFill>
                  <a:srgbClr val="211F1F"/>
                </a:solidFill>
                <a:latin typeface="Arial" panose="020B0604020202020204" pitchFamily="34" charset="0"/>
                <a:cs typeface="Arial" panose="020B0604020202020204" pitchFamily="34" charset="0"/>
              </a:rPr>
              <a:t>Raumerlebnis</a:t>
            </a:r>
          </a:p>
          <a:p>
            <a:pPr lvl="1"/>
            <a:r>
              <a:rPr lang="de-DE" dirty="0">
                <a:solidFill>
                  <a:srgbClr val="211F1F"/>
                </a:solidFill>
                <a:latin typeface="Arial" panose="020B0604020202020204" pitchFamily="34" charset="0"/>
                <a:cs typeface="Arial" panose="020B0604020202020204" pitchFamily="34" charset="0"/>
              </a:rPr>
              <a:t>erfordert ein detailliertes 3D-Modell eines realen Ortes</a:t>
            </a:r>
          </a:p>
          <a:p>
            <a:pPr lvl="1"/>
            <a:r>
              <a:rPr lang="de-DE" dirty="0">
                <a:solidFill>
                  <a:srgbClr val="211F1F"/>
                </a:solidFill>
                <a:latin typeface="Arial" panose="020B0604020202020204" pitchFamily="34" charset="0"/>
                <a:cs typeface="Arial" panose="020B0604020202020204" pitchFamily="34" charset="0"/>
              </a:rPr>
              <a:t>AR-Inhalte können in diesem Modell mit sehr hoher Präzision positioniert werden</a:t>
            </a:r>
          </a:p>
          <a:p>
            <a:pPr lvl="1"/>
            <a:r>
              <a:rPr lang="de-DE" dirty="0">
                <a:solidFill>
                  <a:srgbClr val="211F1F"/>
                </a:solidFill>
                <a:latin typeface="Arial" panose="020B0604020202020204" pitchFamily="34" charset="0"/>
                <a:cs typeface="Arial" panose="020B0604020202020204" pitchFamily="34" charset="0"/>
              </a:rPr>
              <a:t>Komplexe Erlebnisse wie die Erkennung von Szenen, ohne dass ein Bild oder eine sehr präzise Standortverfolgung erforderlich ist (SLAM-Technologie)</a:t>
            </a:r>
          </a:p>
          <a:p>
            <a:pPr lvl="1"/>
            <a:r>
              <a:rPr lang="de-DE" dirty="0">
                <a:solidFill>
                  <a:srgbClr val="211F1F"/>
                </a:solidFill>
                <a:latin typeface="Arial" panose="020B0604020202020204" pitchFamily="34" charset="0"/>
                <a:cs typeface="Arial" panose="020B0604020202020204" pitchFamily="34" charset="0"/>
              </a:rPr>
              <a:t>Beispiel: IKEA-App</a:t>
            </a:r>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211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IV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VR/AR SOFTWARE</a:t>
            </a:r>
            <a:endParaRPr lang="de-AT" sz="4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10515600" cy="4490508"/>
          </a:xfrm>
        </p:spPr>
        <p:txBody>
          <a:bodyPr>
            <a:normAutofit fontScale="77500" lnSpcReduction="20000"/>
          </a:bodyPr>
          <a:lstStyle/>
          <a:p>
            <a:r>
              <a:rPr lang="de-DE" b="1" u="sng" dirty="0">
                <a:latin typeface="Arial" panose="020B0604020202020204" pitchFamily="34" charset="0"/>
                <a:cs typeface="Arial" panose="020B0604020202020204" pitchFamily="34" charset="0"/>
              </a:rPr>
              <a:t>Bildbasierte AR:</a:t>
            </a:r>
          </a:p>
          <a:p>
            <a:pPr lvl="1"/>
            <a:r>
              <a:rPr lang="de-DE" dirty="0">
                <a:latin typeface="Arial" panose="020B0604020202020204" pitchFamily="34" charset="0"/>
                <a:cs typeface="Arial" panose="020B0604020202020204" pitchFamily="34" charset="0"/>
              </a:rPr>
              <a:t>Bild als Anker, der die virtuelle Welt mit der realen Welt verbindet: kann ein Bild oder eine Form sein</a:t>
            </a:r>
          </a:p>
          <a:p>
            <a:pPr lvl="1"/>
            <a:r>
              <a:rPr lang="de-DE" dirty="0">
                <a:latin typeface="Arial" panose="020B0604020202020204" pitchFamily="34" charset="0"/>
                <a:cs typeface="Arial" panose="020B0604020202020204" pitchFamily="34" charset="0"/>
              </a:rPr>
              <a:t>Wenn das Bild von der Anwendung erkannt wird, kann der Inhalt darauf platziert werden</a:t>
            </a:r>
          </a:p>
          <a:p>
            <a:pPr lvl="1"/>
            <a:r>
              <a:rPr lang="de-DE" dirty="0">
                <a:latin typeface="Arial" panose="020B0604020202020204" pitchFamily="34" charset="0"/>
                <a:cs typeface="Arial" panose="020B0604020202020204" pitchFamily="34" charset="0"/>
              </a:rPr>
              <a:t>Oberflächen können auch von Bewerbern erkannt und als Bild verwendet werden</a:t>
            </a:r>
          </a:p>
          <a:p>
            <a:pPr lvl="1"/>
            <a:r>
              <a:rPr lang="de-DE" dirty="0">
                <a:latin typeface="Arial" panose="020B0604020202020204" pitchFamily="34" charset="0"/>
                <a:cs typeface="Arial" panose="020B0604020202020204" pitchFamily="34" charset="0"/>
              </a:rPr>
              <a:t>Beispiel: Immobilien (zeigt 3D-Wohnungen, noch bevor sie gebaut werden)</a:t>
            </a:r>
          </a:p>
          <a:p>
            <a:endParaRPr lang="de-DE" dirty="0">
              <a:latin typeface="Arial" panose="020B0604020202020204" pitchFamily="34" charset="0"/>
              <a:cs typeface="Arial" panose="020B0604020202020204" pitchFamily="34" charset="0"/>
            </a:endParaRPr>
          </a:p>
          <a:p>
            <a:r>
              <a:rPr lang="de-DE" b="1" u="sng" dirty="0">
                <a:latin typeface="Arial" panose="020B0604020202020204" pitchFamily="34" charset="0"/>
                <a:cs typeface="Arial" panose="020B0604020202020204" pitchFamily="34" charset="0"/>
              </a:rPr>
              <a:t>Standortbezogene AR: </a:t>
            </a:r>
          </a:p>
          <a:p>
            <a:pPr lvl="1"/>
            <a:r>
              <a:rPr lang="de-DE" dirty="0">
                <a:latin typeface="Arial" panose="020B0604020202020204" pitchFamily="34" charset="0"/>
                <a:cs typeface="Arial" panose="020B0604020202020204" pitchFamily="34" charset="0"/>
              </a:rPr>
              <a:t>AR-Inhalte, die an einen bestimmten Ort gebunden sind</a:t>
            </a:r>
          </a:p>
          <a:p>
            <a:pPr lvl="1"/>
            <a:r>
              <a:rPr lang="de-DE" dirty="0">
                <a:latin typeface="Arial" panose="020B0604020202020204" pitchFamily="34" charset="0"/>
                <a:cs typeface="Arial" panose="020B0604020202020204" pitchFamily="34" charset="0"/>
              </a:rPr>
              <a:t>wird normalerweise im Freien verwendet</a:t>
            </a:r>
          </a:p>
          <a:p>
            <a:pPr lvl="1"/>
            <a:r>
              <a:rPr lang="de-DE" dirty="0">
                <a:latin typeface="Arial" panose="020B0604020202020204" pitchFamily="34" charset="0"/>
                <a:cs typeface="Arial" panose="020B0604020202020204" pitchFamily="34" charset="0"/>
              </a:rPr>
              <a:t>liefert kontextbezogene Informationen über die Umgebung</a:t>
            </a:r>
          </a:p>
          <a:p>
            <a:pPr lvl="1"/>
            <a:r>
              <a:rPr lang="de-DE" dirty="0">
                <a:latin typeface="Arial" panose="020B0604020202020204" pitchFamily="34" charset="0"/>
                <a:cs typeface="Arial" panose="020B0604020202020204" pitchFamily="34" charset="0"/>
              </a:rPr>
              <a:t>der Standort des Nutzers auf einer Karte und seine Blickrichtung müssen bekannt sein</a:t>
            </a:r>
          </a:p>
          <a:p>
            <a:pPr lvl="1"/>
            <a:r>
              <a:rPr lang="de-DE" dirty="0">
                <a:latin typeface="Arial" panose="020B0604020202020204" pitchFamily="34" charset="0"/>
                <a:cs typeface="Arial" panose="020B0604020202020204" pitchFamily="34" charset="0"/>
              </a:rPr>
              <a:t>wird verwendet, um Nutzer durch ein bestimmtes Gebiet zu führen oder für Zwecke, bei denen der Standort relevant ist</a:t>
            </a:r>
          </a:p>
          <a:p>
            <a:pPr lvl="1"/>
            <a:r>
              <a:rPr lang="de-DE" dirty="0">
                <a:latin typeface="Arial" panose="020B0604020202020204" pitchFamily="34" charset="0"/>
                <a:cs typeface="Arial" panose="020B0604020202020204" pitchFamily="34" charset="0"/>
              </a:rPr>
              <a:t>Beispiel: Tourismus (Führung durch Sehenswürdigkeiten)</a:t>
            </a:r>
          </a:p>
        </p:txBody>
      </p:sp>
    </p:spTree>
    <p:extLst>
      <p:ext uri="{BB962C8B-B14F-4D97-AF65-F5344CB8AC3E}">
        <p14:creationId xmlns:p14="http://schemas.microsoft.com/office/powerpoint/2010/main" val="4156014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r>
              <a:rPr lang="en-US" sz="4800" dirty="0" err="1">
                <a:latin typeface="Arial" panose="020B0604020202020204" pitchFamily="34" charset="0"/>
                <a:cs typeface="Arial" panose="020B0604020202020204" pitchFamily="34" charset="0"/>
              </a:rPr>
              <a:t>Personalisierung</a:t>
            </a:r>
            <a:r>
              <a:rPr lang="en-US" sz="4800" dirty="0">
                <a:latin typeface="Arial" panose="020B0604020202020204" pitchFamily="34" charset="0"/>
                <a:cs typeface="Arial" panose="020B0604020202020204" pitchFamily="34" charset="0"/>
              </a:rPr>
              <a:t> der Toolbox</a:t>
            </a:r>
            <a:endParaRPr lang="de-AT" sz="4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p:txBody>
          <a:bodyPr>
            <a:normAutofit/>
          </a:bodyPr>
          <a:lstStyle/>
          <a:p>
            <a:r>
              <a:rPr lang="de-DE" dirty="0">
                <a:latin typeface="Arial" panose="020B0604020202020204" pitchFamily="34" charset="0"/>
                <a:cs typeface="Arial" panose="020B0604020202020204" pitchFamily="34" charset="0"/>
              </a:rPr>
              <a:t>Wählen Sie die interessantesten und brauchbarsten Werkzeuge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824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WBL_GOES_VIRTUAL TOOLBOX UND IHRE KATEGORIEN</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70000" lnSpcReduction="20000"/>
          </a:bodyPr>
          <a:lstStyle/>
          <a:p>
            <a:r>
              <a:rPr lang="de-DE" dirty="0">
                <a:latin typeface="Arial" panose="020B0604020202020204" pitchFamily="34" charset="0"/>
                <a:cs typeface="Arial" panose="020B0604020202020204" pitchFamily="34" charset="0"/>
              </a:rPr>
              <a:t>Entwickelt, um Sie bei der Virtualisierung Ihrer WBL-Inhalte zu unterstützen.</a:t>
            </a:r>
          </a:p>
          <a:p>
            <a:endParaRPr lang="de-DE" dirty="0">
              <a:latin typeface="Arial" panose="020B0604020202020204" pitchFamily="34" charset="0"/>
              <a:cs typeface="Arial" panose="020B0604020202020204" pitchFamily="34" charset="0"/>
            </a:endParaRPr>
          </a:p>
          <a:p>
            <a:pPr lvl="1"/>
            <a:r>
              <a:rPr lang="de-DE" sz="3400" b="1" i="1" dirty="0">
                <a:latin typeface="Arial" panose="020B0604020202020204" pitchFamily="34" charset="0"/>
                <a:cs typeface="Arial" panose="020B0604020202020204" pitchFamily="34" charset="0"/>
              </a:rPr>
              <a:t> Kategorie I: Virtuelle Kommunikationswerkzeuge </a:t>
            </a:r>
          </a:p>
          <a:p>
            <a:pPr marL="457200" lvl="1" indent="0">
              <a:buNone/>
            </a:pPr>
            <a:r>
              <a:rPr lang="de-DE" sz="2800" i="1" dirty="0">
                <a:latin typeface="Arial" panose="020B0604020202020204" pitchFamily="34" charset="0"/>
                <a:cs typeface="Arial" panose="020B0604020202020204" pitchFamily="34" charset="0"/>
              </a:rPr>
              <a:t>	In dieser Kategorie finden Sie eine Grundausstattung für Zusammenarbeit aus der 	Ferne.</a:t>
            </a:r>
          </a:p>
          <a:p>
            <a:pPr marL="457200" lvl="1" indent="0">
              <a:buNone/>
            </a:pPr>
            <a:endParaRPr lang="de-DE" sz="3200" i="1" dirty="0">
              <a:latin typeface="Arial" panose="020B0604020202020204" pitchFamily="34" charset="0"/>
              <a:cs typeface="Arial" panose="020B0604020202020204" pitchFamily="34" charset="0"/>
            </a:endParaRPr>
          </a:p>
          <a:p>
            <a:pPr lvl="1"/>
            <a:r>
              <a:rPr lang="de-DE" sz="3400" b="1" i="1" dirty="0">
                <a:latin typeface="Arial" panose="020B0604020202020204" pitchFamily="34" charset="0"/>
                <a:cs typeface="Arial" panose="020B0604020202020204" pitchFamily="34" charset="0"/>
              </a:rPr>
              <a:t>Kategorie II: Lernmanagement-Systeme</a:t>
            </a:r>
          </a:p>
          <a:p>
            <a:pPr marL="457200" lvl="1" indent="0">
              <a:buNone/>
            </a:pPr>
            <a:r>
              <a:rPr lang="de-DE" sz="2800" i="1" dirty="0">
                <a:latin typeface="Arial" panose="020B0604020202020204" pitchFamily="34" charset="0"/>
                <a:cs typeface="Arial" panose="020B0604020202020204" pitchFamily="34" charset="0"/>
              </a:rPr>
              <a:t>	Diese Kategorie enthält bereits bestehende Lernmanagementlösungen, die Sie 	anpassen und einsetzen können. </a:t>
            </a:r>
          </a:p>
          <a:p>
            <a:pPr marL="457200" lvl="1" indent="0">
              <a:buNone/>
            </a:pPr>
            <a:endParaRPr lang="de-DE" sz="3200" i="1" dirty="0">
              <a:latin typeface="Arial" panose="020B0604020202020204" pitchFamily="34" charset="0"/>
              <a:cs typeface="Arial" panose="020B0604020202020204" pitchFamily="34" charset="0"/>
            </a:endParaRPr>
          </a:p>
          <a:p>
            <a:pPr lvl="1"/>
            <a:r>
              <a:rPr lang="de-DE" sz="3400" b="1" i="1" dirty="0">
                <a:latin typeface="Arial" panose="020B0604020202020204" pitchFamily="34" charset="0"/>
                <a:cs typeface="Arial" panose="020B0604020202020204" pitchFamily="34" charset="0"/>
              </a:rPr>
              <a:t>Kategorie III: Werkzeuge zur Erstellung von Tutorials</a:t>
            </a:r>
          </a:p>
          <a:p>
            <a:pPr marL="457200" lvl="1" indent="0">
              <a:buNone/>
            </a:pPr>
            <a:r>
              <a:rPr lang="de-DE" sz="2800" i="1" dirty="0">
                <a:latin typeface="Arial" panose="020B0604020202020204" pitchFamily="34" charset="0"/>
                <a:cs typeface="Arial" panose="020B0604020202020204" pitchFamily="34" charset="0"/>
              </a:rPr>
              <a:t>	Diese Kategorie enthält Tools, die Ihnen helfen, Ihre eigenen Inhalte zu erstellen. </a:t>
            </a:r>
          </a:p>
          <a:p>
            <a:pPr marL="457200" lvl="1" indent="0">
              <a:buNone/>
            </a:pPr>
            <a:endParaRPr lang="de-DE" sz="2800" i="1" dirty="0">
              <a:latin typeface="Arial" panose="020B0604020202020204" pitchFamily="34" charset="0"/>
              <a:cs typeface="Arial" panose="020B0604020202020204" pitchFamily="34" charset="0"/>
            </a:endParaRPr>
          </a:p>
          <a:p>
            <a:pPr lvl="1"/>
            <a:r>
              <a:rPr lang="de-DE" sz="3400" b="1" i="1" dirty="0">
                <a:latin typeface="Arial" panose="020B0604020202020204" pitchFamily="34" charset="0"/>
                <a:cs typeface="Arial" panose="020B0604020202020204" pitchFamily="34" charset="0"/>
              </a:rPr>
              <a:t>Kategorie IV: VR/AR-Software und -Tools</a:t>
            </a:r>
          </a:p>
          <a:p>
            <a:pPr marL="457200" lvl="1" indent="0">
              <a:buNone/>
            </a:pPr>
            <a:r>
              <a:rPr lang="de-DE" sz="2800" i="1" dirty="0">
                <a:latin typeface="Arial" panose="020B0604020202020204" pitchFamily="34" charset="0"/>
                <a:cs typeface="Arial" panose="020B0604020202020204" pitchFamily="34" charset="0"/>
              </a:rPr>
              <a:t>	Diese Kategorie hilft Ihnen, Ihren WBL-Prozess noch greifbarer zu machen.</a:t>
            </a:r>
          </a:p>
        </p:txBody>
      </p:sp>
    </p:spTree>
    <p:extLst>
      <p:ext uri="{BB962C8B-B14F-4D97-AF65-F5344CB8AC3E}">
        <p14:creationId xmlns:p14="http://schemas.microsoft.com/office/powerpoint/2010/main" val="3161166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a:xfrm>
            <a:off x="838200" y="289851"/>
            <a:ext cx="11213592" cy="1523544"/>
          </a:xfrm>
        </p:spPr>
        <p:txBody>
          <a:bodyPr/>
          <a:lstStyle/>
          <a:p>
            <a:r>
              <a:rPr lang="de-DE"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WAS IST DIGITALES LERNEN?  </a:t>
            </a:r>
            <a:endPar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lstStyle/>
          <a:p>
            <a:r>
              <a:rPr lang="de-DE" sz="2400" b="0" i="0" dirty="0">
                <a:effectLst/>
                <a:latin typeface="Arial" panose="020B0604020202020204" pitchFamily="34" charset="0"/>
                <a:cs typeface="Arial" panose="020B0604020202020204" pitchFamily="34" charset="0"/>
              </a:rPr>
              <a:t>Digitales Lernen ist ein weit gefasster Begriff, der den Einsatz von Technologie für den Lernprozess beschreibt. Die Technologie kann adaptiv, augmentativ, personalisiert und/oder virtuell sein</a:t>
            </a:r>
          </a:p>
          <a:p>
            <a:endParaRPr lang="de-DE" dirty="0">
              <a:latin typeface="Arial" panose="020B0604020202020204" pitchFamily="34" charset="0"/>
              <a:cs typeface="Arial" panose="020B0604020202020204" pitchFamily="34" charset="0"/>
            </a:endParaRPr>
          </a:p>
          <a:p>
            <a:pPr marL="457200" lvl="1" indent="0">
              <a:buNone/>
            </a:pPr>
            <a:endParaRPr lang="de-DE" dirty="0">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7DC38449-2C76-4516-A616-00D1D22E4B4C}"/>
              </a:ext>
            </a:extLst>
          </p:cNvPr>
          <p:cNvGrpSpPr/>
          <p:nvPr/>
        </p:nvGrpSpPr>
        <p:grpSpPr>
          <a:xfrm>
            <a:off x="2347912" y="3353039"/>
            <a:ext cx="7496176" cy="2532249"/>
            <a:chOff x="2347912" y="3353039"/>
            <a:chExt cx="7496176" cy="2532249"/>
          </a:xfrm>
        </p:grpSpPr>
        <p:sp>
          <p:nvSpPr>
            <p:cNvPr id="5" name="Textfeld 4">
              <a:extLst>
                <a:ext uri="{FF2B5EF4-FFF2-40B4-BE49-F238E27FC236}">
                  <a16:creationId xmlns:a16="http://schemas.microsoft.com/office/drawing/2014/main" id="{4F7D2739-17B5-4B5C-9937-76FEF457C500}"/>
                </a:ext>
              </a:extLst>
            </p:cNvPr>
            <p:cNvSpPr txBox="1"/>
            <p:nvPr/>
          </p:nvSpPr>
          <p:spPr>
            <a:xfrm>
              <a:off x="6309214" y="5669844"/>
              <a:ext cx="1412631" cy="21544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Quelle: leaderonomics.org</a:t>
              </a:r>
              <a:endParaRPr lang="de-DE" sz="8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0FB5A96E-7B45-45A1-9E91-65A99FA64CB5}"/>
                </a:ext>
              </a:extLst>
            </p:cNvPr>
            <p:cNvGrpSpPr/>
            <p:nvPr/>
          </p:nvGrpSpPr>
          <p:grpSpPr>
            <a:xfrm>
              <a:off x="2347912" y="3353039"/>
              <a:ext cx="7496176" cy="2304575"/>
              <a:chOff x="1952624" y="3589460"/>
              <a:chExt cx="7496176" cy="2304575"/>
            </a:xfrm>
            <a:solidFill>
              <a:srgbClr val="F3E254"/>
            </a:solidFill>
          </p:grpSpPr>
          <p:sp>
            <p:nvSpPr>
              <p:cNvPr id="6" name="TextBox 5">
                <a:extLst>
                  <a:ext uri="{FF2B5EF4-FFF2-40B4-BE49-F238E27FC236}">
                    <a16:creationId xmlns:a16="http://schemas.microsoft.com/office/drawing/2014/main" id="{A1C7B117-90A8-45CB-8BDA-950BB29E54B6}"/>
                  </a:ext>
                </a:extLst>
              </p:cNvPr>
              <p:cNvSpPr txBox="1"/>
              <p:nvPr/>
            </p:nvSpPr>
            <p:spPr>
              <a:xfrm>
                <a:off x="1952625" y="4112680"/>
                <a:ext cx="7496175" cy="1781355"/>
              </a:xfrm>
              <a:prstGeom prst="rect">
                <a:avLst/>
              </a:prstGeom>
              <a:grpFill/>
            </p:spPr>
            <p:txBody>
              <a:bodyPr wrap="square" numCol="2" rtlCol="0">
                <a:noAutofit/>
              </a:bodyPr>
              <a:lstStyle/>
              <a:p>
                <a:pPr marL="285750" indent="-285750">
                  <a:buFont typeface="Arial" panose="020B0604020202020204" pitchFamily="34" charset="0"/>
                  <a:buChar char="•"/>
                </a:pPr>
                <a:r>
                  <a:rPr lang="de-DE" sz="1600" i="1" dirty="0">
                    <a:latin typeface="Arial Narrow" panose="020B0606020202030204" pitchFamily="34" charset="0"/>
                  </a:rPr>
                  <a:t>adaptives Lernen</a:t>
                </a:r>
              </a:p>
              <a:p>
                <a:pPr marL="285750" indent="-285750">
                  <a:buFont typeface="Arial" panose="020B0604020202020204" pitchFamily="34" charset="0"/>
                  <a:buChar char="•"/>
                </a:pPr>
                <a:r>
                  <a:rPr lang="de-DE" sz="1600" i="1" dirty="0">
                    <a:latin typeface="Arial Narrow" panose="020B0606020202030204" pitchFamily="34" charset="0"/>
                  </a:rPr>
                  <a:t>Badges und Gamification</a:t>
                </a:r>
              </a:p>
              <a:p>
                <a:pPr marL="285750" indent="-285750">
                  <a:buFont typeface="Arial" panose="020B0604020202020204" pitchFamily="34" charset="0"/>
                  <a:buChar char="•"/>
                </a:pPr>
                <a:r>
                  <a:rPr lang="de-DE" sz="1600" i="1" dirty="0">
                    <a:latin typeface="Arial Narrow" panose="020B0606020202030204" pitchFamily="34" charset="0"/>
                  </a:rPr>
                  <a:t>Gemischtes Lernen (blended)</a:t>
                </a:r>
              </a:p>
              <a:p>
                <a:pPr marL="285750" indent="-285750">
                  <a:buFont typeface="Arial" panose="020B0604020202020204" pitchFamily="34" charset="0"/>
                  <a:buChar char="•"/>
                </a:pPr>
                <a:r>
                  <a:rPr lang="de-DE" sz="1600" i="1" dirty="0">
                    <a:latin typeface="Arial Narrow" panose="020B0606020202030204" pitchFamily="34" charset="0"/>
                  </a:rPr>
                  <a:t>Technologien für den Unterricht</a:t>
                </a:r>
              </a:p>
              <a:p>
                <a:pPr marL="285750" indent="-285750">
                  <a:buFont typeface="Arial" panose="020B0604020202020204" pitchFamily="34" charset="0"/>
                  <a:buChar char="•"/>
                </a:pPr>
                <a:r>
                  <a:rPr lang="de-DE" sz="1600" i="1" dirty="0">
                    <a:latin typeface="Arial Narrow" panose="020B0606020202030204" pitchFamily="34" charset="0"/>
                  </a:rPr>
                  <a:t>E-Lehrbücher</a:t>
                </a:r>
              </a:p>
              <a:p>
                <a:pPr marL="285750" indent="-285750">
                  <a:buFont typeface="Arial" panose="020B0604020202020204" pitchFamily="34" charset="0"/>
                  <a:buChar char="•"/>
                </a:pPr>
                <a:r>
                  <a:rPr lang="de-DE" sz="1600" i="1" dirty="0">
                    <a:latin typeface="Arial Narrow" panose="020B0606020202030204" pitchFamily="34" charset="0"/>
                  </a:rPr>
                  <a:t>Lernanalytische Verfahren</a:t>
                </a:r>
              </a:p>
              <a:p>
                <a:pPr marL="285750" indent="-285750">
                  <a:buFont typeface="Arial" panose="020B0604020202020204" pitchFamily="34" charset="0"/>
                  <a:buChar char="•"/>
                </a:pPr>
                <a:r>
                  <a:rPr lang="de-DE" sz="1600" i="1" dirty="0">
                    <a:latin typeface="Arial Narrow" panose="020B0606020202030204" pitchFamily="34" charset="0"/>
                  </a:rPr>
                  <a:t>Lernobjekte</a:t>
                </a:r>
              </a:p>
              <a:p>
                <a:pPr marL="285750" indent="-285750">
                  <a:buFont typeface="Arial" panose="020B0604020202020204" pitchFamily="34" charset="0"/>
                  <a:buChar char="•"/>
                </a:pPr>
                <a:r>
                  <a:rPr lang="de-AT" sz="1600" i="1" dirty="0">
                    <a:latin typeface="Arial Narrow" panose="020B0606020202030204" pitchFamily="34" charset="0"/>
                  </a:rPr>
                  <a:t>Personalisiertes Lernen</a:t>
                </a:r>
              </a:p>
              <a:p>
                <a:pPr marL="285750" indent="-285750">
                  <a:buFont typeface="Arial" panose="020B0604020202020204" pitchFamily="34" charset="0"/>
                  <a:buChar char="•"/>
                </a:pPr>
                <a:r>
                  <a:rPr lang="de-AT" sz="1600" i="1" dirty="0">
                    <a:latin typeface="Arial Narrow" panose="020B0606020202030204" pitchFamily="34" charset="0"/>
                  </a:rPr>
                  <a:t>Online-Lernen (oder e-learning)</a:t>
                </a:r>
              </a:p>
              <a:p>
                <a:pPr marL="285750" indent="-285750">
                  <a:buFont typeface="Arial" panose="020B0604020202020204" pitchFamily="34" charset="0"/>
                  <a:buChar char="•"/>
                </a:pPr>
                <a:r>
                  <a:rPr lang="de-AT" sz="1600" i="1" dirty="0">
                    <a:latin typeface="Arial Narrow" panose="020B0606020202030204" pitchFamily="34" charset="0"/>
                  </a:rPr>
                  <a:t>Offene Bildungsressourcen (OERs)</a:t>
                </a:r>
              </a:p>
              <a:p>
                <a:pPr marL="285750" indent="-285750">
                  <a:buFont typeface="Arial" panose="020B0604020202020204" pitchFamily="34" charset="0"/>
                  <a:buChar char="•"/>
                </a:pPr>
                <a:r>
                  <a:rPr lang="de-AT" sz="1600" i="1" dirty="0">
                    <a:latin typeface="Arial Narrow" panose="020B0606020202030204" pitchFamily="34" charset="0"/>
                  </a:rPr>
                  <a:t>Technologiegestütztes Lehren und Lernen</a:t>
                </a:r>
              </a:p>
              <a:p>
                <a:pPr marL="285750" indent="-285750">
                  <a:buFont typeface="Arial" panose="020B0604020202020204" pitchFamily="34" charset="0"/>
                  <a:buChar char="•"/>
                </a:pPr>
                <a:r>
                  <a:rPr lang="de-AT" sz="1600" i="1" dirty="0">
                    <a:latin typeface="Arial Narrow" panose="020B0606020202030204" pitchFamily="34" charset="0"/>
                  </a:rPr>
                  <a:t>Virtuelle Realität</a:t>
                </a:r>
              </a:p>
              <a:p>
                <a:pPr marL="285750" indent="-285750">
                  <a:buFont typeface="Arial" panose="020B0604020202020204" pitchFamily="34" charset="0"/>
                  <a:buChar char="•"/>
                </a:pPr>
                <a:r>
                  <a:rPr lang="de-AT" sz="1600" i="1" dirty="0">
                    <a:latin typeface="Arial Narrow" panose="020B0606020202030204" pitchFamily="34" charset="0"/>
                  </a:rPr>
                  <a:t>Erweiterte Realität</a:t>
                </a:r>
              </a:p>
              <a:p>
                <a:pPr marL="285750" indent="-285750">
                  <a:buFont typeface="Arial" panose="020B0604020202020204" pitchFamily="34" charset="0"/>
                  <a:buChar char="•"/>
                </a:pPr>
                <a:r>
                  <a:rPr lang="de-AT" sz="1600" i="1" dirty="0">
                    <a:latin typeface="Arial Narrow" panose="020B0606020202030204" pitchFamily="34" charset="0"/>
                  </a:rPr>
                  <a:t>Mobiles Lernen</a:t>
                </a:r>
              </a:p>
            </p:txBody>
          </p:sp>
          <p:sp>
            <p:nvSpPr>
              <p:cNvPr id="8" name="TextBox 7">
                <a:extLst>
                  <a:ext uri="{FF2B5EF4-FFF2-40B4-BE49-F238E27FC236}">
                    <a16:creationId xmlns:a16="http://schemas.microsoft.com/office/drawing/2014/main" id="{7D4BFE25-3173-4385-914F-B4FB048B20E3}"/>
                  </a:ext>
                </a:extLst>
              </p:cNvPr>
              <p:cNvSpPr txBox="1"/>
              <p:nvPr/>
            </p:nvSpPr>
            <p:spPr>
              <a:xfrm>
                <a:off x="1952624" y="3589460"/>
                <a:ext cx="7496175" cy="523220"/>
              </a:xfrm>
              <a:prstGeom prst="rect">
                <a:avLst/>
              </a:prstGeom>
              <a:grpFill/>
            </p:spPr>
            <p:txBody>
              <a:bodyPr wrap="square">
                <a:spAutoFit/>
              </a:bodyPr>
              <a:lstStyle/>
              <a:p>
                <a:pPr algn="ctr"/>
                <a:r>
                  <a:rPr lang="de-AT" sz="2800" b="1" dirty="0">
                    <a:latin typeface="Mistral" panose="03090702030407020403" pitchFamily="66" charset="0"/>
                  </a:rPr>
                  <a:t>GÄNGIGE DIGITALE LERNTOOLS</a:t>
                </a:r>
              </a:p>
            </p:txBody>
          </p:sp>
        </p:grpSp>
      </p:grpSp>
    </p:spTree>
    <p:extLst>
      <p:ext uri="{BB962C8B-B14F-4D97-AF65-F5344CB8AC3E}">
        <p14:creationId xmlns:p14="http://schemas.microsoft.com/office/powerpoint/2010/main" val="23245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lgn="ct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TOOLAUSWAHL</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AT" dirty="0">
                <a:latin typeface="Arial" panose="020B0604020202020204" pitchFamily="34" charset="0"/>
                <a:cs typeface="Arial" panose="020B0604020202020204" pitchFamily="34" charset="0"/>
              </a:rPr>
              <a:t>Welche Tools passen am besten zu </a:t>
            </a:r>
          </a:p>
        </p:txBody>
      </p:sp>
    </p:spTree>
    <p:extLst>
      <p:ext uri="{BB962C8B-B14F-4D97-AF65-F5344CB8AC3E}">
        <p14:creationId xmlns:p14="http://schemas.microsoft.com/office/powerpoint/2010/main" val="524866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t>EINZELÜBUNG</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25625"/>
            <a:ext cx="8786567" cy="4351338"/>
          </a:xfrm>
        </p:spPr>
        <p:txBody>
          <a:bodyPr>
            <a:normAutofit lnSpcReduction="10000"/>
          </a:bodyPr>
          <a:lstStyle/>
          <a:p>
            <a:r>
              <a:rPr lang="de-DE" dirty="0">
                <a:solidFill>
                  <a:srgbClr val="424242"/>
                </a:solidFill>
                <a:latin typeface="Arial" panose="020B0604020202020204" pitchFamily="34" charset="0"/>
                <a:cs typeface="Arial" panose="020B0604020202020204" pitchFamily="34" charset="0"/>
              </a:rPr>
              <a:t>Durchsuchen Sie den virtuellen Werkzeugkasten von WBL goes und wählen Sie die fünf Werkzeuge aus, die Ihnen am auffälligsten und nützlichsten erscheinen.</a:t>
            </a:r>
          </a:p>
          <a:p>
            <a:r>
              <a:rPr lang="de-DE" dirty="0">
                <a:solidFill>
                  <a:srgbClr val="424242"/>
                </a:solidFill>
                <a:latin typeface="Arial" panose="020B0604020202020204" pitchFamily="34" charset="0"/>
                <a:cs typeface="Arial" panose="020B0604020202020204" pitchFamily="34" charset="0"/>
              </a:rPr>
              <a:t>Benutzen Sie Mindmeister (https://www.mindmeister.com/), um Ihre Gründe für die Auswahl der Tools und Ihre Ideen, wie Sie sie einsetzen könnten, zu beschreiben. </a:t>
            </a:r>
          </a:p>
          <a:p>
            <a:r>
              <a:rPr lang="de-DE" dirty="0">
                <a:solidFill>
                  <a:srgbClr val="424242"/>
                </a:solidFill>
                <a:latin typeface="Arial" panose="020B0604020202020204" pitchFamily="34" charset="0"/>
                <a:cs typeface="Arial" panose="020B0604020202020204" pitchFamily="34" charset="0"/>
              </a:rPr>
              <a:t>Präsentieren Sie diese Werkzeuge der Gruppe und erklären Sie (am besten mit einem konkreten Beispiel), warum und wie Sie sie einsetzen würden.</a:t>
            </a:r>
            <a:endParaRPr lang="en-US" dirty="0">
              <a:solidFill>
                <a:srgbClr val="424242"/>
              </a:solidFill>
              <a:latin typeface="Arial" panose="020B0604020202020204" pitchFamily="34" charset="0"/>
              <a:cs typeface="Arial" panose="020B0604020202020204" pitchFamily="34" charset="0"/>
            </a:endParaRPr>
          </a:p>
        </p:txBody>
      </p:sp>
      <p:pic>
        <p:nvPicPr>
          <p:cNvPr id="4" name="Graphic 357">
            <a:extLst>
              <a:ext uri="{FF2B5EF4-FFF2-40B4-BE49-F238E27FC236}">
                <a16:creationId xmlns:a16="http://schemas.microsoft.com/office/drawing/2014/main" id="{44B8AF24-B5E3-4616-8723-B177A54686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07880" y="0"/>
            <a:ext cx="1645920" cy="1645920"/>
          </a:xfrm>
          <a:prstGeom prst="rect">
            <a:avLst/>
          </a:prstGeom>
        </p:spPr>
      </p:pic>
      <p:sp>
        <p:nvSpPr>
          <p:cNvPr id="5" name="Pravokotnik 4">
            <a:extLst>
              <a:ext uri="{FF2B5EF4-FFF2-40B4-BE49-F238E27FC236}">
                <a16:creationId xmlns:a16="http://schemas.microsoft.com/office/drawing/2014/main" id="{38C3CBBD-E81F-4682-A52E-36C2F7B169B4}"/>
              </a:ext>
            </a:extLst>
          </p:cNvPr>
          <p:cNvSpPr/>
          <p:nvPr/>
        </p:nvSpPr>
        <p:spPr>
          <a:xfrm>
            <a:off x="9707880" y="2343061"/>
            <a:ext cx="1996243" cy="2171878"/>
          </a:xfrm>
          <a:prstGeom prst="rect">
            <a:avLst/>
          </a:prstGeom>
          <a:solidFill>
            <a:schemeClr val="bg1"/>
          </a:solidFill>
          <a:ln w="127000" cmpd="dbl">
            <a:solidFill>
              <a:srgbClr val="002060"/>
            </a:solidFill>
            <a:extLst>
              <a:ext uri="{C807C97D-BFC1-408E-A445-0C87EB9F89A2}">
                <ask:lineSketchStyleProps xmlns:ask="http://schemas.microsoft.com/office/drawing/2018/sketchyshapes" sd="1219033472">
                  <a:custGeom>
                    <a:avLst/>
                    <a:gdLst>
                      <a:gd name="connsiteX0" fmla="*/ 0 w 1996243"/>
                      <a:gd name="connsiteY0" fmla="*/ 0 h 2171878"/>
                      <a:gd name="connsiteX1" fmla="*/ 499061 w 1996243"/>
                      <a:gd name="connsiteY1" fmla="*/ 0 h 2171878"/>
                      <a:gd name="connsiteX2" fmla="*/ 1018084 w 1996243"/>
                      <a:gd name="connsiteY2" fmla="*/ 0 h 2171878"/>
                      <a:gd name="connsiteX3" fmla="*/ 1457257 w 1996243"/>
                      <a:gd name="connsiteY3" fmla="*/ 0 h 2171878"/>
                      <a:gd name="connsiteX4" fmla="*/ 1996243 w 1996243"/>
                      <a:gd name="connsiteY4" fmla="*/ 0 h 2171878"/>
                      <a:gd name="connsiteX5" fmla="*/ 1996243 w 1996243"/>
                      <a:gd name="connsiteY5" fmla="*/ 564688 h 2171878"/>
                      <a:gd name="connsiteX6" fmla="*/ 1996243 w 1996243"/>
                      <a:gd name="connsiteY6" fmla="*/ 1064220 h 2171878"/>
                      <a:gd name="connsiteX7" fmla="*/ 1996243 w 1996243"/>
                      <a:gd name="connsiteY7" fmla="*/ 1607190 h 2171878"/>
                      <a:gd name="connsiteX8" fmla="*/ 1996243 w 1996243"/>
                      <a:gd name="connsiteY8" fmla="*/ 2171878 h 2171878"/>
                      <a:gd name="connsiteX9" fmla="*/ 1557070 w 1996243"/>
                      <a:gd name="connsiteY9" fmla="*/ 2171878 h 2171878"/>
                      <a:gd name="connsiteX10" fmla="*/ 1038046 w 1996243"/>
                      <a:gd name="connsiteY10" fmla="*/ 2171878 h 2171878"/>
                      <a:gd name="connsiteX11" fmla="*/ 578910 w 1996243"/>
                      <a:gd name="connsiteY11" fmla="*/ 2171878 h 2171878"/>
                      <a:gd name="connsiteX12" fmla="*/ 0 w 1996243"/>
                      <a:gd name="connsiteY12" fmla="*/ 2171878 h 2171878"/>
                      <a:gd name="connsiteX13" fmla="*/ 0 w 1996243"/>
                      <a:gd name="connsiteY13" fmla="*/ 1650627 h 2171878"/>
                      <a:gd name="connsiteX14" fmla="*/ 0 w 1996243"/>
                      <a:gd name="connsiteY14" fmla="*/ 1107658 h 2171878"/>
                      <a:gd name="connsiteX15" fmla="*/ 0 w 1996243"/>
                      <a:gd name="connsiteY15" fmla="*/ 542970 h 2171878"/>
                      <a:gd name="connsiteX16" fmla="*/ 0 w 1996243"/>
                      <a:gd name="connsiteY16" fmla="*/ 0 h 217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243" h="2171878" fill="none" extrusionOk="0">
                        <a:moveTo>
                          <a:pt x="0" y="0"/>
                        </a:moveTo>
                        <a:cubicBezTo>
                          <a:pt x="229536" y="-36942"/>
                          <a:pt x="344347" y="534"/>
                          <a:pt x="499061" y="0"/>
                        </a:cubicBezTo>
                        <a:cubicBezTo>
                          <a:pt x="653775" y="-534"/>
                          <a:pt x="806056" y="17712"/>
                          <a:pt x="1018084" y="0"/>
                        </a:cubicBezTo>
                        <a:cubicBezTo>
                          <a:pt x="1230112" y="-17712"/>
                          <a:pt x="1278027" y="7526"/>
                          <a:pt x="1457257" y="0"/>
                        </a:cubicBezTo>
                        <a:cubicBezTo>
                          <a:pt x="1636487" y="-7526"/>
                          <a:pt x="1862759" y="51881"/>
                          <a:pt x="1996243" y="0"/>
                        </a:cubicBezTo>
                        <a:cubicBezTo>
                          <a:pt x="2001327" y="206249"/>
                          <a:pt x="1989318" y="384930"/>
                          <a:pt x="1996243" y="564688"/>
                        </a:cubicBezTo>
                        <a:cubicBezTo>
                          <a:pt x="2003168" y="744446"/>
                          <a:pt x="1996100" y="950148"/>
                          <a:pt x="1996243" y="1064220"/>
                        </a:cubicBezTo>
                        <a:cubicBezTo>
                          <a:pt x="1996386" y="1178292"/>
                          <a:pt x="1990902" y="1423205"/>
                          <a:pt x="1996243" y="1607190"/>
                        </a:cubicBezTo>
                        <a:cubicBezTo>
                          <a:pt x="2001584" y="1791175"/>
                          <a:pt x="1971514" y="2051411"/>
                          <a:pt x="1996243" y="2171878"/>
                        </a:cubicBezTo>
                        <a:cubicBezTo>
                          <a:pt x="1904119" y="2186678"/>
                          <a:pt x="1725647" y="2139808"/>
                          <a:pt x="1557070" y="2171878"/>
                        </a:cubicBezTo>
                        <a:cubicBezTo>
                          <a:pt x="1388493" y="2203948"/>
                          <a:pt x="1209158" y="2147366"/>
                          <a:pt x="1038046" y="2171878"/>
                        </a:cubicBezTo>
                        <a:cubicBezTo>
                          <a:pt x="866934" y="2196390"/>
                          <a:pt x="717350" y="2130206"/>
                          <a:pt x="578910" y="2171878"/>
                        </a:cubicBezTo>
                        <a:cubicBezTo>
                          <a:pt x="440470" y="2213550"/>
                          <a:pt x="137248" y="2120102"/>
                          <a:pt x="0" y="2171878"/>
                        </a:cubicBezTo>
                        <a:cubicBezTo>
                          <a:pt x="-21558" y="1922067"/>
                          <a:pt x="26327" y="1863632"/>
                          <a:pt x="0" y="1650627"/>
                        </a:cubicBezTo>
                        <a:cubicBezTo>
                          <a:pt x="-26327" y="1437622"/>
                          <a:pt x="6686" y="1227488"/>
                          <a:pt x="0" y="1107658"/>
                        </a:cubicBezTo>
                        <a:cubicBezTo>
                          <a:pt x="-6686" y="987828"/>
                          <a:pt x="47052" y="745294"/>
                          <a:pt x="0" y="542970"/>
                        </a:cubicBezTo>
                        <a:cubicBezTo>
                          <a:pt x="-47052" y="340646"/>
                          <a:pt x="22765" y="215579"/>
                          <a:pt x="0" y="0"/>
                        </a:cubicBezTo>
                        <a:close/>
                      </a:path>
                      <a:path w="1996243" h="2171878" stroke="0" extrusionOk="0">
                        <a:moveTo>
                          <a:pt x="0" y="0"/>
                        </a:moveTo>
                        <a:cubicBezTo>
                          <a:pt x="120862" y="-48847"/>
                          <a:pt x="324987" y="3236"/>
                          <a:pt x="479098" y="0"/>
                        </a:cubicBezTo>
                        <a:cubicBezTo>
                          <a:pt x="633209" y="-3236"/>
                          <a:pt x="749987" y="33124"/>
                          <a:pt x="918272" y="0"/>
                        </a:cubicBezTo>
                        <a:cubicBezTo>
                          <a:pt x="1086557" y="-33124"/>
                          <a:pt x="1284096" y="1703"/>
                          <a:pt x="1457257" y="0"/>
                        </a:cubicBezTo>
                        <a:cubicBezTo>
                          <a:pt x="1630419" y="-1703"/>
                          <a:pt x="1865561" y="17890"/>
                          <a:pt x="1996243" y="0"/>
                        </a:cubicBezTo>
                        <a:cubicBezTo>
                          <a:pt x="2027834" y="188155"/>
                          <a:pt x="1934007" y="370477"/>
                          <a:pt x="1996243" y="521251"/>
                        </a:cubicBezTo>
                        <a:cubicBezTo>
                          <a:pt x="2058479" y="672025"/>
                          <a:pt x="1984968" y="841734"/>
                          <a:pt x="1996243" y="1020783"/>
                        </a:cubicBezTo>
                        <a:cubicBezTo>
                          <a:pt x="2007518" y="1199832"/>
                          <a:pt x="1984010" y="1399750"/>
                          <a:pt x="1996243" y="1563752"/>
                        </a:cubicBezTo>
                        <a:cubicBezTo>
                          <a:pt x="2008476" y="1727754"/>
                          <a:pt x="1973186" y="2041042"/>
                          <a:pt x="1996243" y="2171878"/>
                        </a:cubicBezTo>
                        <a:cubicBezTo>
                          <a:pt x="1871556" y="2220849"/>
                          <a:pt x="1701929" y="2167497"/>
                          <a:pt x="1537107" y="2171878"/>
                        </a:cubicBezTo>
                        <a:cubicBezTo>
                          <a:pt x="1372285" y="2176259"/>
                          <a:pt x="1253368" y="2146409"/>
                          <a:pt x="1038046" y="2171878"/>
                        </a:cubicBezTo>
                        <a:cubicBezTo>
                          <a:pt x="822724" y="2197347"/>
                          <a:pt x="649878" y="2165629"/>
                          <a:pt x="538986" y="2171878"/>
                        </a:cubicBezTo>
                        <a:cubicBezTo>
                          <a:pt x="428094" y="2178127"/>
                          <a:pt x="194899" y="2168901"/>
                          <a:pt x="0" y="2171878"/>
                        </a:cubicBezTo>
                        <a:cubicBezTo>
                          <a:pt x="-59069" y="2023366"/>
                          <a:pt x="26406" y="1845023"/>
                          <a:pt x="0" y="1585471"/>
                        </a:cubicBezTo>
                        <a:cubicBezTo>
                          <a:pt x="-26406" y="1325919"/>
                          <a:pt x="58614" y="1271817"/>
                          <a:pt x="0" y="999064"/>
                        </a:cubicBezTo>
                        <a:cubicBezTo>
                          <a:pt x="-58614" y="726311"/>
                          <a:pt x="111185" y="4693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357">
            <a:extLst>
              <a:ext uri="{FF2B5EF4-FFF2-40B4-BE49-F238E27FC236}">
                <a16:creationId xmlns:a16="http://schemas.microsoft.com/office/drawing/2014/main" id="{B130E053-B3DD-4A40-8F6E-E54E9DCFA2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83042" y="2343061"/>
            <a:ext cx="1645920" cy="1645920"/>
          </a:xfrm>
          <a:prstGeom prst="rect">
            <a:avLst/>
          </a:prstGeom>
        </p:spPr>
      </p:pic>
      <p:sp>
        <p:nvSpPr>
          <p:cNvPr id="7" name="PoljeZBesedilom 6">
            <a:extLst>
              <a:ext uri="{FF2B5EF4-FFF2-40B4-BE49-F238E27FC236}">
                <a16:creationId xmlns:a16="http://schemas.microsoft.com/office/drawing/2014/main" id="{5915407D-13AA-4DA9-A665-3730EB3E4682}"/>
              </a:ext>
            </a:extLst>
          </p:cNvPr>
          <p:cNvSpPr txBox="1"/>
          <p:nvPr/>
        </p:nvSpPr>
        <p:spPr>
          <a:xfrm>
            <a:off x="9837131" y="3988981"/>
            <a:ext cx="1752785" cy="361637"/>
          </a:xfrm>
          <a:prstGeom prst="rect">
            <a:avLst/>
          </a:prstGeom>
          <a:noFill/>
        </p:spPr>
        <p:txBody>
          <a:bodyPr wrap="square" rtlCol="0">
            <a:spAutoFit/>
          </a:bodyPr>
          <a:lstStyle/>
          <a:p>
            <a:r>
              <a:rPr lang="de-DE" sz="1750" dirty="0">
                <a:solidFill>
                  <a:srgbClr val="002060"/>
                </a:solidFill>
                <a:latin typeface="+mj-lt"/>
              </a:rPr>
              <a:t>20</a:t>
            </a:r>
            <a:r>
              <a:rPr lang="sl-SI" sz="1750" dirty="0">
                <a:solidFill>
                  <a:srgbClr val="002060"/>
                </a:solidFill>
                <a:latin typeface="+mj-lt"/>
              </a:rPr>
              <a:t> MINUTE</a:t>
            </a:r>
            <a:r>
              <a:rPr lang="de-AT" sz="1750" dirty="0">
                <a:solidFill>
                  <a:srgbClr val="002060"/>
                </a:solidFill>
                <a:latin typeface="+mj-lt"/>
              </a:rPr>
              <a:t>N</a:t>
            </a:r>
            <a:endParaRPr lang="sl-SI" sz="1750" dirty="0">
              <a:solidFill>
                <a:srgbClr val="002060"/>
              </a:solidFill>
              <a:latin typeface="+mj-lt"/>
            </a:endParaRPr>
          </a:p>
        </p:txBody>
      </p:sp>
    </p:spTree>
    <p:extLst>
      <p:ext uri="{BB962C8B-B14F-4D97-AF65-F5344CB8AC3E}">
        <p14:creationId xmlns:p14="http://schemas.microsoft.com/office/powerpoint/2010/main" val="345172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2CAA-2692-4ED1-A6BC-8719AA19A7EE}"/>
              </a:ext>
            </a:extLst>
          </p:cNvPr>
          <p:cNvSpPr>
            <a:spLocks noGrp="1"/>
          </p:cNvSpPr>
          <p:nvPr>
            <p:ph type="ctrTitle"/>
          </p:nvPr>
        </p:nvSpPr>
        <p:spPr/>
        <p:txBody>
          <a:bodyPr/>
          <a:lstStyle/>
          <a:p>
            <a:br>
              <a:rPr lang="de-DE" sz="4800" dirty="0">
                <a:latin typeface="Arial" panose="020B0604020202020204" pitchFamily="34" charset="0"/>
                <a:cs typeface="Arial" panose="020B0604020202020204" pitchFamily="34" charset="0"/>
              </a:rPr>
            </a:br>
            <a:r>
              <a:rPr lang="de-DE" sz="4800" dirty="0">
                <a:latin typeface="Arial" panose="020B0604020202020204" pitchFamily="34" charset="0"/>
                <a:cs typeface="Arial" panose="020B0604020202020204" pitchFamily="34" charset="0"/>
              </a:rPr>
              <a:t>DLTS konfigurieren und Netiquette</a:t>
            </a:r>
            <a:endParaRPr lang="de-AT" sz="48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FE18940-8DCE-41A1-AB0A-0C8208CEC7C0}"/>
              </a:ext>
            </a:extLst>
          </p:cNvPr>
          <p:cNvSpPr>
            <a:spLocks noGrp="1"/>
          </p:cNvSpPr>
          <p:nvPr>
            <p:ph type="subTitle" idx="1"/>
          </p:nvPr>
        </p:nvSpPr>
        <p:spPr/>
        <p:txBody>
          <a:bodyPr/>
          <a:lstStyle/>
          <a:p>
            <a:endParaRPr lang="de-AT" dirty="0"/>
          </a:p>
        </p:txBody>
      </p:sp>
    </p:spTree>
    <p:extLst>
      <p:ext uri="{BB962C8B-B14F-4D97-AF65-F5344CB8AC3E}">
        <p14:creationId xmlns:p14="http://schemas.microsoft.com/office/powerpoint/2010/main" val="10082578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KONFIGURIEREN UND ANPASSEN IHRER DTLS</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Geben Sie den Tools Ihre persönliche Note</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303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5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KONFIGURIEREN UND ANPASSEN IHRER DTLS</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pPr marL="355600" marR="0" lvl="0" indent="-355600" algn="l" defTabSz="914400" rtl="0" eaLnBrk="1" fontAlgn="auto" latinLnBrk="0" hangingPunct="1">
              <a:lnSpc>
                <a:spcPct val="150000"/>
              </a:lnSpc>
              <a:spcBef>
                <a:spcPts val="1000"/>
              </a:spcBef>
              <a:spcAft>
                <a:spcPts val="0"/>
              </a:spcAft>
              <a:buClr>
                <a:srgbClr val="42ACE6"/>
              </a:buClr>
              <a:buSzTx/>
              <a:buFont typeface="Wingdings 3" panose="05040102010807070707" pitchFamily="18" charset="2"/>
              <a:buChar char=""/>
              <a:tabLst/>
              <a:defRPr/>
            </a:pPr>
            <a:r>
              <a:rPr kumimoji="0" lang="de-DE" sz="2400" b="0" i="0" u="none" strike="noStrike" kern="1200" cap="none" spc="0" normalizeH="0" baseline="0" noProof="0" dirty="0">
                <a:ln>
                  <a:noFill/>
                </a:ln>
                <a:solidFill>
                  <a:srgbClr val="000000"/>
                </a:solidFill>
                <a:effectLst/>
                <a:uLnTx/>
                <a:uFillTx/>
                <a:latin typeface="Helvetica Neue"/>
                <a:ea typeface="+mn-ea"/>
                <a:cs typeface="+mn-cs"/>
              </a:rPr>
              <a:t>Was ist Konfigurieren und Anpassen?</a:t>
            </a:r>
          </a:p>
          <a:p>
            <a:pPr lvl="1">
              <a:lnSpc>
                <a:spcPct val="150000"/>
              </a:lnSpc>
              <a:defRPr/>
            </a:pPr>
            <a:r>
              <a:rPr lang="de-DE" sz="2200" dirty="0">
                <a:solidFill>
                  <a:srgbClr val="211F1F"/>
                </a:solidFill>
                <a:latin typeface="Arial" panose="020B0604020202020204" pitchFamily="34" charset="0"/>
                <a:cs typeface="Arial" panose="020B0604020202020204" pitchFamily="34" charset="0"/>
              </a:rPr>
              <a:t>Ändern bestimmter Funktionen des DTLS, um sie an Ihre Bedürfnisse oder die Marke Ihres Unternehmens anzupassen</a:t>
            </a:r>
          </a:p>
          <a:p>
            <a:pPr lvl="1">
              <a:lnSpc>
                <a:spcPct val="150000"/>
              </a:lnSpc>
              <a:defRPr/>
            </a:pPr>
            <a:r>
              <a:rPr lang="de-DE" sz="2200" dirty="0">
                <a:solidFill>
                  <a:srgbClr val="211F1F"/>
                </a:solidFill>
                <a:latin typeface="Arial" panose="020B0604020202020204" pitchFamily="34" charset="0"/>
                <a:cs typeface="Arial" panose="020B0604020202020204" pitchFamily="34" charset="0"/>
              </a:rPr>
              <a:t>Individuelle Sortierung der Inhalte für Lernende oder jede Klasse</a:t>
            </a:r>
          </a:p>
          <a:p>
            <a:pPr lvl="1">
              <a:lnSpc>
                <a:spcPct val="150000"/>
              </a:lnSpc>
              <a:defRPr/>
            </a:pPr>
            <a:r>
              <a:rPr lang="de-DE" sz="2200" dirty="0">
                <a:solidFill>
                  <a:srgbClr val="211F1F"/>
                </a:solidFill>
                <a:latin typeface="Arial" panose="020B0604020202020204" pitchFamily="34" charset="0"/>
                <a:cs typeface="Arial" panose="020B0604020202020204" pitchFamily="34" charset="0"/>
              </a:rPr>
              <a:t>Tools behalten ihre volle Nutzbarkeit, haben aber ein spezifisches Aussehen</a:t>
            </a:r>
          </a:p>
        </p:txBody>
      </p:sp>
    </p:spTree>
    <p:extLst>
      <p:ext uri="{BB962C8B-B14F-4D97-AF65-F5344CB8AC3E}">
        <p14:creationId xmlns:p14="http://schemas.microsoft.com/office/powerpoint/2010/main" val="2479076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KONFIGURIEREN UND ANPASSEN IHRER DTLS</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pPr>
              <a:defRPr/>
            </a:pPr>
            <a:r>
              <a:rPr kumimoji="0" lang="de-DE" sz="2400" b="0" i="0" u="none" strike="noStrike" kern="1200" cap="none" spc="0" normalizeH="0" baseline="0" noProof="0" dirty="0">
                <a:ln>
                  <a:noFill/>
                </a:ln>
                <a:solidFill>
                  <a:srgbClr val="000000"/>
                </a:solidFill>
                <a:effectLst/>
                <a:uLnTx/>
                <a:uFillTx/>
                <a:latin typeface="Helvetica Neue"/>
                <a:ea typeface="+mn-ea"/>
                <a:cs typeface="+mn-cs"/>
              </a:rPr>
              <a:t>Was sind die Vorteile der Konfiguration und Anpassung?</a:t>
            </a:r>
          </a:p>
          <a:p>
            <a:pPr lvl="1">
              <a:defRPr/>
            </a:pPr>
            <a:r>
              <a:rPr kumimoji="0" lang="de-DE" sz="2000" b="0" i="0" u="none" strike="noStrike" kern="1200" cap="none" spc="0" normalizeH="0" baseline="0" noProof="0" dirty="0">
                <a:ln>
                  <a:noFill/>
                </a:ln>
                <a:solidFill>
                  <a:srgbClr val="000000"/>
                </a:solidFill>
                <a:effectLst/>
                <a:uLnTx/>
                <a:uFillTx/>
                <a:latin typeface="Helvetica Neue"/>
                <a:ea typeface="+mn-ea"/>
                <a:cs typeface="+mn-cs"/>
              </a:rPr>
              <a:t>Ihr Inhalt hebt sich ab</a:t>
            </a:r>
          </a:p>
          <a:p>
            <a:pPr lvl="1">
              <a:defRPr/>
            </a:pPr>
            <a:r>
              <a:rPr kumimoji="0" lang="de-DE" sz="2000" b="0" i="0" u="none" strike="noStrike" kern="1200" cap="none" spc="0" normalizeH="0" baseline="0" noProof="0" dirty="0">
                <a:ln>
                  <a:noFill/>
                </a:ln>
                <a:solidFill>
                  <a:srgbClr val="000000"/>
                </a:solidFill>
                <a:effectLst/>
                <a:uLnTx/>
                <a:uFillTx/>
                <a:latin typeface="Helvetica Neue"/>
                <a:ea typeface="+mn-ea"/>
                <a:cs typeface="+mn-cs"/>
              </a:rPr>
              <a:t>Die Teilnahme ist interessanter, wenn sie auf die Bedürfnisse der Lernenden zugeschnitten ist</a:t>
            </a:r>
          </a:p>
          <a:p>
            <a:pPr lvl="1">
              <a:defRPr/>
            </a:pPr>
            <a:r>
              <a:rPr kumimoji="0" lang="de-DE" sz="2000" b="0" i="0" u="none" strike="noStrike" kern="1200" cap="none" spc="0" normalizeH="0" baseline="0" noProof="0" dirty="0">
                <a:ln>
                  <a:noFill/>
                </a:ln>
                <a:solidFill>
                  <a:srgbClr val="000000"/>
                </a:solidFill>
                <a:effectLst/>
                <a:uLnTx/>
                <a:uFillTx/>
                <a:latin typeface="Helvetica Neue"/>
                <a:ea typeface="+mn-ea"/>
                <a:cs typeface="+mn-cs"/>
              </a:rPr>
              <a:t>Erhöht die Loyalität der Lernenden und somit deren kontinuierliches Lernen</a:t>
            </a:r>
          </a:p>
          <a:p>
            <a:pPr lvl="1">
              <a:defRPr/>
            </a:pPr>
            <a:r>
              <a:rPr kumimoji="0" lang="de-DE" sz="2000" b="0" i="0" u="none" strike="noStrike" kern="1200" cap="none" spc="0" normalizeH="0" baseline="0" noProof="0" dirty="0">
                <a:ln>
                  <a:noFill/>
                </a:ln>
                <a:solidFill>
                  <a:srgbClr val="000000"/>
                </a:solidFill>
                <a:effectLst/>
                <a:uLnTx/>
                <a:uFillTx/>
                <a:latin typeface="Helvetica Neue"/>
                <a:ea typeface="+mn-ea"/>
                <a:cs typeface="+mn-cs"/>
              </a:rPr>
              <a:t>Mehr Anziehungskraft für Millennials</a:t>
            </a:r>
            <a:endParaRPr lang="en-US" sz="2000" dirty="0">
              <a:solidFill>
                <a:srgbClr val="000000"/>
              </a:solidFill>
              <a:latin typeface="Helvetica Neue"/>
            </a:endParaRPr>
          </a:p>
        </p:txBody>
      </p:sp>
    </p:spTree>
    <p:extLst>
      <p:ext uri="{BB962C8B-B14F-4D97-AF65-F5344CB8AC3E}">
        <p14:creationId xmlns:p14="http://schemas.microsoft.com/office/powerpoint/2010/main" val="3969324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t>BEISPIELE</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kumimoji="0" lang="de-DE" sz="2400" b="1" i="0" u="none" strike="noStrike" kern="1200" cap="none" spc="0" normalizeH="0" baseline="0" noProof="0" dirty="0">
                <a:ln>
                  <a:noFill/>
                </a:ln>
                <a:solidFill>
                  <a:srgbClr val="000000"/>
                </a:solidFill>
                <a:effectLst/>
                <a:uLnTx/>
                <a:uFillTx/>
                <a:latin typeface="Helvetica Neue"/>
                <a:ea typeface="+mn-ea"/>
                <a:cs typeface="+mn-cs"/>
              </a:rPr>
              <a:t>YouTube</a:t>
            </a:r>
          </a:p>
          <a:p>
            <a:pPr lvl="1">
              <a:defRPr/>
            </a:pPr>
            <a:r>
              <a:rPr lang="de-DE" dirty="0">
                <a:solidFill>
                  <a:srgbClr val="211F1F"/>
                </a:solidFill>
                <a:latin typeface="Arial" panose="020B0604020202020204" pitchFamily="34" charset="0"/>
                <a:cs typeface="Arial" panose="020B0604020202020204" pitchFamily="34" charset="0"/>
              </a:rPr>
              <a:t>Anpassen Ihres Kanals:</a:t>
            </a:r>
          </a:p>
          <a:p>
            <a:pPr lvl="1">
              <a:defRPr/>
            </a:pPr>
            <a:r>
              <a:rPr lang="de-DE" dirty="0">
                <a:solidFill>
                  <a:srgbClr val="211F1F"/>
                </a:solidFill>
                <a:latin typeface="Arial" panose="020B0604020202020204" pitchFamily="34" charset="0"/>
                <a:cs typeface="Arial" panose="020B0604020202020204" pitchFamily="34" charset="0"/>
              </a:rPr>
              <a:t>Layout: Organisieren Sie den Kanaltrailer, das vorgestellte Video und die Kanalabschnitte</a:t>
            </a:r>
          </a:p>
          <a:p>
            <a:pPr lvl="1">
              <a:defRPr/>
            </a:pPr>
            <a:r>
              <a:rPr lang="de-DE" dirty="0">
                <a:solidFill>
                  <a:srgbClr val="211F1F"/>
                </a:solidFill>
                <a:latin typeface="Arial" panose="020B0604020202020204" pitchFamily="34" charset="0"/>
                <a:cs typeface="Arial" panose="020B0604020202020204" pitchFamily="34" charset="0"/>
              </a:rPr>
              <a:t>Branding: Aktualisieren Sie Profilbild, Bannerbild und Video-Wasserzeichen</a:t>
            </a:r>
          </a:p>
          <a:p>
            <a:pPr lvl="1">
              <a:defRPr/>
            </a:pPr>
            <a:r>
              <a:rPr lang="de-DE" dirty="0">
                <a:solidFill>
                  <a:srgbClr val="211F1F"/>
                </a:solidFill>
                <a:latin typeface="Arial" panose="020B0604020202020204" pitchFamily="34" charset="0"/>
                <a:cs typeface="Arial" panose="020B0604020202020204" pitchFamily="34" charset="0"/>
              </a:rPr>
              <a:t>Grundlegende Informationen: Anpassen von Kanalname, Beschreibung und Website-Links</a:t>
            </a: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endParaRPr kumimoji="0" lang="de-DE" sz="2400" b="0" i="0" u="none" strike="noStrike" kern="1200" cap="none" spc="0" normalizeH="0" baseline="0" noProof="0" dirty="0">
              <a:ln>
                <a:noFill/>
              </a:ln>
              <a:solidFill>
                <a:srgbClr val="000000"/>
              </a:solidFill>
              <a:effectLst/>
              <a:uLnTx/>
              <a:uFillTx/>
              <a:latin typeface="Helvetica Neue"/>
              <a:ea typeface="+mn-ea"/>
              <a:cs typeface="+mn-cs"/>
            </a:endParaRP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kumimoji="0" lang="de-DE" sz="2400" b="1" i="0" u="none" strike="noStrike" kern="1200" cap="none" spc="0" normalizeH="0" baseline="0" noProof="0" dirty="0">
                <a:ln>
                  <a:noFill/>
                </a:ln>
                <a:solidFill>
                  <a:srgbClr val="000000"/>
                </a:solidFill>
                <a:effectLst/>
                <a:uLnTx/>
                <a:uFillTx/>
                <a:latin typeface="Helvetica Neue"/>
                <a:ea typeface="+mn-ea"/>
                <a:cs typeface="+mn-cs"/>
              </a:rPr>
              <a:t>Mindmeister</a:t>
            </a:r>
          </a:p>
          <a:p>
            <a:pPr lvl="1">
              <a:defRPr/>
            </a:pPr>
            <a:r>
              <a:rPr lang="de-DE" dirty="0">
                <a:solidFill>
                  <a:srgbClr val="211F1F"/>
                </a:solidFill>
                <a:latin typeface="Arial" panose="020B0604020202020204" pitchFamily="34" charset="0"/>
                <a:cs typeface="Arial" panose="020B0604020202020204" pitchFamily="34" charset="0"/>
              </a:rPr>
              <a:t>Individuelles Themen- und Linienstyling: Anpassen von Füllung und Strich, Form und mehr</a:t>
            </a:r>
          </a:p>
          <a:p>
            <a:pPr lvl="1">
              <a:defRPr/>
            </a:pPr>
            <a:r>
              <a:rPr lang="de-DE" dirty="0">
                <a:solidFill>
                  <a:srgbClr val="211F1F"/>
                </a:solidFill>
                <a:latin typeface="Arial" panose="020B0604020202020204" pitchFamily="34" charset="0"/>
                <a:cs typeface="Arial" panose="020B0604020202020204" pitchFamily="34" charset="0"/>
              </a:rPr>
              <a:t>Einfärbbare Bilder und Emojis: beliebige Bilder und eine Reihe von Emojis</a:t>
            </a:r>
          </a:p>
          <a:p>
            <a:pPr lvl="1">
              <a:defRPr/>
            </a:pPr>
            <a:r>
              <a:rPr lang="de-DE" dirty="0">
                <a:solidFill>
                  <a:srgbClr val="211F1F"/>
                </a:solidFill>
                <a:latin typeface="Arial" panose="020B0604020202020204" pitchFamily="34" charset="0"/>
                <a:cs typeface="Arial" panose="020B0604020202020204" pitchFamily="34" charset="0"/>
              </a:rPr>
              <a:t>Frei positionierbare Themen: Platzieren Sie Zweige an beliebiger Stelle in Ihrer Mind Map - angehängt oder schwebend</a:t>
            </a:r>
          </a:p>
        </p:txBody>
      </p:sp>
    </p:spTree>
    <p:extLst>
      <p:ext uri="{BB962C8B-B14F-4D97-AF65-F5344CB8AC3E}">
        <p14:creationId xmlns:p14="http://schemas.microsoft.com/office/powerpoint/2010/main" val="318012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t>BEISPIELE</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lnSpcReduction="20000"/>
          </a:bodyPr>
          <a:lstStyle/>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kumimoji="0" lang="de-DE" sz="2400" b="1" i="0" u="none" strike="noStrike" kern="1200" cap="none" spc="0" normalizeH="0" baseline="0" noProof="0" dirty="0">
                <a:ln>
                  <a:noFill/>
                </a:ln>
                <a:solidFill>
                  <a:srgbClr val="000000"/>
                </a:solidFill>
                <a:effectLst/>
                <a:uLnTx/>
                <a:uFillTx/>
                <a:latin typeface="Helvetica Neue"/>
                <a:ea typeface="+mn-ea"/>
                <a:cs typeface="+mn-cs"/>
              </a:rPr>
              <a:t>Moodle</a:t>
            </a:r>
          </a:p>
          <a:p>
            <a:pPr lvl="1">
              <a:defRPr/>
            </a:pPr>
            <a:r>
              <a:rPr lang="de-DE" dirty="0">
                <a:solidFill>
                  <a:srgbClr val="211F1F"/>
                </a:solidFill>
                <a:latin typeface="Arial" panose="020B0604020202020204" pitchFamily="34" charset="0"/>
                <a:cs typeface="Arial" panose="020B0604020202020204" pitchFamily="34" charset="0"/>
              </a:rPr>
              <a:t>Personalisierte Inhalte:</a:t>
            </a:r>
          </a:p>
          <a:p>
            <a:pPr lvl="1">
              <a:defRPr/>
            </a:pPr>
            <a:r>
              <a:rPr lang="de-DE" dirty="0">
                <a:solidFill>
                  <a:srgbClr val="211F1F"/>
                </a:solidFill>
                <a:latin typeface="Arial" panose="020B0604020202020204" pitchFamily="34" charset="0"/>
                <a:cs typeface="Arial" panose="020B0604020202020204" pitchFamily="34" charset="0"/>
              </a:rPr>
              <a:t>Personalisierte kuratierte oder integrierte Kurse und Programme für jeden Lernenden</a:t>
            </a:r>
          </a:p>
          <a:p>
            <a:pPr lvl="1">
              <a:defRPr/>
            </a:pPr>
            <a:r>
              <a:rPr lang="de-DE" dirty="0">
                <a:solidFill>
                  <a:srgbClr val="211F1F"/>
                </a:solidFill>
                <a:latin typeface="Arial" panose="020B0604020202020204" pitchFamily="34" charset="0"/>
                <a:cs typeface="Arial" panose="020B0604020202020204" pitchFamily="34" charset="0"/>
              </a:rPr>
              <a:t>Lernende können Kurse zuweisen, die auf ihre Bedürfnisse zugeschnitten sind</a:t>
            </a:r>
          </a:p>
          <a:p>
            <a:pPr lvl="1">
              <a:defRPr/>
            </a:pPr>
            <a:r>
              <a:rPr lang="de-DE" dirty="0">
                <a:solidFill>
                  <a:srgbClr val="211F1F"/>
                </a:solidFill>
                <a:latin typeface="Arial" panose="020B0604020202020204" pitchFamily="34" charset="0"/>
                <a:cs typeface="Arial" panose="020B0604020202020204" pitchFamily="34" charset="0"/>
              </a:rPr>
              <a:t>Multi-Tenant-Architektur: Eigene, vollständige LMS-Plattform mit individuellen Berechtigungen für jede Ihrer Abteilungen</a:t>
            </a: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endParaRPr kumimoji="0" lang="de-DE" sz="2400" b="0" i="0" u="none" strike="noStrike" kern="1200" cap="none" spc="0" normalizeH="0" baseline="0" noProof="0" dirty="0">
              <a:ln>
                <a:noFill/>
              </a:ln>
              <a:solidFill>
                <a:srgbClr val="000000"/>
              </a:solidFill>
              <a:effectLst/>
              <a:uLnTx/>
              <a:uFillTx/>
              <a:latin typeface="Helvetica Neue"/>
              <a:ea typeface="+mn-ea"/>
              <a:cs typeface="+mn-cs"/>
            </a:endParaRP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kumimoji="0" lang="de-DE" sz="2400" b="1" i="0" u="none" strike="noStrike" kern="1200" cap="none" spc="0" normalizeH="0" baseline="0" noProof="0" dirty="0">
                <a:ln>
                  <a:noFill/>
                </a:ln>
                <a:solidFill>
                  <a:srgbClr val="000000"/>
                </a:solidFill>
                <a:effectLst/>
                <a:uLnTx/>
                <a:uFillTx/>
                <a:latin typeface="Helvetica Neue"/>
                <a:ea typeface="+mn-ea"/>
                <a:cs typeface="+mn-cs"/>
              </a:rPr>
              <a:t>Visme</a:t>
            </a:r>
          </a:p>
          <a:p>
            <a:pPr marR="0" lvl="1" fontAlgn="auto">
              <a:spcAft>
                <a:spcPts val="0"/>
              </a:spcAft>
              <a:buSzTx/>
              <a:tabLst/>
              <a:defRPr/>
            </a:pPr>
            <a:r>
              <a:rPr lang="de-DE" dirty="0">
                <a:solidFill>
                  <a:srgbClr val="211F1F"/>
                </a:solidFill>
                <a:latin typeface="Arial" panose="020B0604020202020204" pitchFamily="34" charset="0"/>
                <a:cs typeface="Arial" panose="020B0604020202020204" pitchFamily="34" charset="0"/>
              </a:rPr>
              <a:t>Professionell gebrandete Dokumente</a:t>
            </a:r>
          </a:p>
          <a:p>
            <a:pPr marR="0" lvl="1" fontAlgn="auto">
              <a:spcAft>
                <a:spcPts val="0"/>
              </a:spcAft>
              <a:buSzTx/>
              <a:tabLst/>
              <a:defRPr/>
            </a:pPr>
            <a:r>
              <a:rPr lang="de-DE" dirty="0">
                <a:solidFill>
                  <a:srgbClr val="211F1F"/>
                </a:solidFill>
                <a:latin typeface="Arial" panose="020B0604020202020204" pitchFamily="34" charset="0"/>
                <a:cs typeface="Arial" panose="020B0604020202020204" pitchFamily="34" charset="0"/>
              </a:rPr>
              <a:t>Benutzerdefinierte Inhaltsblöcke: Bestimmte Inhalte, die Sie in alle Präsentationen aufnehmen möchten, können gespeichert werden</a:t>
            </a:r>
          </a:p>
          <a:p>
            <a:pPr marR="0" lvl="1" fontAlgn="auto">
              <a:spcAft>
                <a:spcPts val="0"/>
              </a:spcAft>
              <a:buSzTx/>
              <a:tabLst/>
              <a:defRPr/>
            </a:pPr>
            <a:r>
              <a:rPr lang="de-DE" dirty="0">
                <a:solidFill>
                  <a:srgbClr val="211F1F"/>
                </a:solidFill>
                <a:latin typeface="Arial" panose="020B0604020202020204" pitchFamily="34" charset="0"/>
                <a:cs typeface="Arial" panose="020B0604020202020204" pitchFamily="34" charset="0"/>
              </a:rPr>
              <a:t>Benutzerdefinierte Hintergründe sowie Vorlagen und Designfunktionen</a:t>
            </a:r>
          </a:p>
        </p:txBody>
      </p:sp>
    </p:spTree>
    <p:extLst>
      <p:ext uri="{BB962C8B-B14F-4D97-AF65-F5344CB8AC3E}">
        <p14:creationId xmlns:p14="http://schemas.microsoft.com/office/powerpoint/2010/main" val="5708071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p:txBody>
          <a:bodyPr>
            <a:normAutofit/>
          </a:bodyPr>
          <a:lstStyle/>
          <a:p>
            <a:pPr>
              <a:buClr>
                <a:schemeClr val="dk1"/>
              </a:buClr>
              <a:buSzPts val="6000"/>
            </a:pPr>
            <a:r>
              <a:rPr lang="de-DE"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DIGITALE „NETTIQUETTE“</a:t>
            </a:r>
            <a:endParaRPr lang="de-AT"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Regeln für digitale Interaktion</a:t>
            </a:r>
          </a:p>
        </p:txBody>
      </p:sp>
    </p:spTree>
    <p:extLst>
      <p:ext uri="{BB962C8B-B14F-4D97-AF65-F5344CB8AC3E}">
        <p14:creationId xmlns:p14="http://schemas.microsoft.com/office/powerpoint/2010/main" val="286054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ÜBERSICHT  </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92500"/>
          </a:bodyPr>
          <a:lstStyle/>
          <a:p>
            <a:r>
              <a:rPr lang="de-DE" b="0" i="0" dirty="0">
                <a:solidFill>
                  <a:srgbClr val="000000"/>
                </a:solidFill>
                <a:effectLst/>
                <a:latin typeface="Arial" panose="020B0604020202020204" pitchFamily="34" charset="0"/>
                <a:cs typeface="Arial" panose="020B0604020202020204" pitchFamily="34" charset="0"/>
              </a:rPr>
              <a:t>„Mit der Umstellung auf Connected Learning und die verstärkte Online-Interaktion in diesem Jahr ist es wichtig, dass wir die Lernenden auf die Systeme, Plattformen und Ansätze vorbereiten, die sie erwarten. </a:t>
            </a:r>
          </a:p>
          <a:p>
            <a:pPr lvl="1"/>
            <a:r>
              <a:rPr lang="de-DE" b="0" i="0" dirty="0">
                <a:solidFill>
                  <a:srgbClr val="000000"/>
                </a:solidFill>
                <a:effectLst/>
                <a:latin typeface="Arial" panose="020B0604020202020204" pitchFamily="34" charset="0"/>
                <a:cs typeface="Arial" panose="020B0604020202020204" pitchFamily="34" charset="0"/>
              </a:rPr>
              <a:t>Live-Unterricht </a:t>
            </a:r>
          </a:p>
          <a:p>
            <a:pPr lvl="1"/>
            <a:r>
              <a:rPr lang="de-DE" b="0" i="0" dirty="0">
                <a:solidFill>
                  <a:srgbClr val="000000"/>
                </a:solidFill>
                <a:effectLst/>
                <a:latin typeface="Arial" panose="020B0604020202020204" pitchFamily="34" charset="0"/>
                <a:cs typeface="Arial" panose="020B0604020202020204" pitchFamily="34" charset="0"/>
              </a:rPr>
              <a:t>Partizipation </a:t>
            </a:r>
          </a:p>
          <a:p>
            <a:pPr lvl="1"/>
            <a:r>
              <a:rPr lang="de-DE" b="0" i="0" dirty="0">
                <a:solidFill>
                  <a:srgbClr val="000000"/>
                </a:solidFill>
                <a:effectLst/>
                <a:latin typeface="Arial" panose="020B0604020202020204" pitchFamily="34" charset="0"/>
                <a:cs typeface="Arial" panose="020B0604020202020204" pitchFamily="34" charset="0"/>
              </a:rPr>
              <a:t>Gleiche Aufmerksamkeit</a:t>
            </a:r>
          </a:p>
          <a:p>
            <a:pPr lvl="1"/>
            <a:r>
              <a:rPr lang="de-DE" b="0" i="0" dirty="0">
                <a:solidFill>
                  <a:srgbClr val="000000"/>
                </a:solidFill>
                <a:effectLst/>
                <a:latin typeface="Arial" panose="020B0604020202020204" pitchFamily="34" charset="0"/>
                <a:cs typeface="Arial" panose="020B0604020202020204" pitchFamily="34" charset="0"/>
              </a:rPr>
              <a:t>Grenzen setzen</a:t>
            </a:r>
          </a:p>
          <a:p>
            <a:pPr lvl="1"/>
            <a:r>
              <a:rPr lang="de-DE" b="0" i="0" dirty="0">
                <a:solidFill>
                  <a:srgbClr val="000000"/>
                </a:solidFill>
                <a:effectLst/>
                <a:latin typeface="Arial" panose="020B0604020202020204" pitchFamily="34" charset="0"/>
                <a:cs typeface="Arial" panose="020B0604020202020204" pitchFamily="34" charset="0"/>
              </a:rPr>
              <a:t>Würde als Teil des Lernens" (University College London)</a:t>
            </a:r>
          </a:p>
          <a:p>
            <a:r>
              <a:rPr lang="de-DE" b="0" i="0" dirty="0">
                <a:solidFill>
                  <a:srgbClr val="000000"/>
                </a:solidFill>
                <a:effectLst/>
                <a:latin typeface="Arial" panose="020B0604020202020204" pitchFamily="34" charset="0"/>
                <a:cs typeface="Arial" panose="020B0604020202020204" pitchFamily="34" charset="0"/>
              </a:rPr>
              <a:t>Virtualisiertes WBL braucht eine Reihe von Regeln, um ein Umfeld zu schaffen, in dem sich jede/r willkommen fühlt und lernen kann</a:t>
            </a:r>
          </a:p>
        </p:txBody>
      </p:sp>
    </p:spTree>
    <p:extLst>
      <p:ext uri="{BB962C8B-B14F-4D97-AF65-F5344CB8AC3E}">
        <p14:creationId xmlns:p14="http://schemas.microsoft.com/office/powerpoint/2010/main" val="362727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VORTEILE DES DIGITALEN LERNENS</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1813395"/>
            <a:ext cx="10515600" cy="4351338"/>
          </a:xfrm>
        </p:spPr>
        <p:txBody>
          <a:bodyPr>
            <a:normAutofit fontScale="92500"/>
          </a:bodyPr>
          <a:lstStyle/>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lang="de-DE" b="0" i="0" dirty="0">
                <a:effectLst/>
                <a:latin typeface="Arial" panose="020B0604020202020204" pitchFamily="34" charset="0"/>
                <a:cs typeface="Arial" panose="020B0604020202020204" pitchFamily="34" charset="0"/>
              </a:rPr>
              <a:t>Digitales Lernen ist revolutionär</a:t>
            </a:r>
          </a:p>
          <a:p>
            <a:pPr lvl="1">
              <a:spcBef>
                <a:spcPts val="1000"/>
              </a:spcBef>
              <a:buClr>
                <a:srgbClr val="42ACE6"/>
              </a:buClr>
              <a:buFont typeface="Wingdings 3" panose="05040102010807070707" pitchFamily="18" charset="2"/>
              <a:buChar char=""/>
              <a:defRPr/>
            </a:pPr>
            <a:r>
              <a:rPr lang="de-DE" b="0" i="0" dirty="0">
                <a:effectLst/>
                <a:latin typeface="Arial" panose="020B0604020202020204" pitchFamily="34" charset="0"/>
                <a:cs typeface="Arial" panose="020B0604020202020204" pitchFamily="34" charset="0"/>
              </a:rPr>
              <a:t>Passt sich an die Lebenswirklichkeit der Lernenden an</a:t>
            </a:r>
          </a:p>
          <a:p>
            <a:pPr lvl="1">
              <a:spcBef>
                <a:spcPts val="1000"/>
              </a:spcBef>
              <a:buClr>
                <a:srgbClr val="42ACE6"/>
              </a:buClr>
              <a:buFont typeface="Wingdings 3" panose="05040102010807070707" pitchFamily="18" charset="2"/>
              <a:buChar char=""/>
              <a:defRPr/>
            </a:pPr>
            <a:r>
              <a:rPr lang="de-DE" b="0" i="0" dirty="0">
                <a:effectLst/>
                <a:latin typeface="Arial" panose="020B0604020202020204" pitchFamily="34" charset="0"/>
                <a:cs typeface="Arial" panose="020B0604020202020204" pitchFamily="34" charset="0"/>
              </a:rPr>
              <a:t>Ermöglicht die Fortsetzung von WBL in Zeiten der Unterbrechung</a:t>
            </a:r>
          </a:p>
          <a:p>
            <a:pPr lvl="1">
              <a:spcBef>
                <a:spcPts val="1000"/>
              </a:spcBef>
              <a:buClr>
                <a:srgbClr val="42ACE6"/>
              </a:buClr>
              <a:buFont typeface="Wingdings 3" panose="05040102010807070707" pitchFamily="18" charset="2"/>
              <a:buChar char=""/>
              <a:defRPr/>
            </a:pPr>
            <a:r>
              <a:rPr lang="de-DE" b="0" i="0" dirty="0">
                <a:effectLst/>
                <a:latin typeface="Arial" panose="020B0604020202020204" pitchFamily="34" charset="0"/>
                <a:cs typeface="Arial" panose="020B0604020202020204" pitchFamily="34" charset="0"/>
              </a:rPr>
              <a:t>Führt neue Maßnahmen zur Förderung von Verständnis und Lernen ein</a:t>
            </a: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endParaRPr lang="de-DE" b="0" i="0" dirty="0">
              <a:effectLst/>
              <a:latin typeface="Arial" panose="020B0604020202020204" pitchFamily="34" charset="0"/>
              <a:cs typeface="Arial" panose="020B0604020202020204" pitchFamily="34" charset="0"/>
            </a:endParaRPr>
          </a:p>
          <a:p>
            <a:pPr marL="355600" marR="0" lvl="0" indent="-355600" algn="l" defTabSz="914400" rtl="0" eaLnBrk="1" fontAlgn="auto" latinLnBrk="0" hangingPunct="1">
              <a:lnSpc>
                <a:spcPct val="90000"/>
              </a:lnSpc>
              <a:spcBef>
                <a:spcPts val="1000"/>
              </a:spcBef>
              <a:spcAft>
                <a:spcPts val="0"/>
              </a:spcAft>
              <a:buClr>
                <a:srgbClr val="42ACE6"/>
              </a:buClr>
              <a:buSzTx/>
              <a:buFont typeface="Wingdings 3" panose="05040102010807070707" pitchFamily="18" charset="2"/>
              <a:buChar char=""/>
              <a:tabLst/>
              <a:defRPr/>
            </a:pPr>
            <a:r>
              <a:rPr lang="de-DE" b="0" i="0" dirty="0">
                <a:effectLst/>
                <a:latin typeface="Arial" panose="020B0604020202020204" pitchFamily="34" charset="0"/>
                <a:cs typeface="Arial" panose="020B0604020202020204" pitchFamily="34" charset="0"/>
              </a:rPr>
              <a:t>Ermöglicht die Kontrolle darüber, wie, wo und wann die Lernenden lernen</a:t>
            </a:r>
          </a:p>
          <a:p>
            <a:pPr lvl="1">
              <a:spcBef>
                <a:spcPts val="1000"/>
              </a:spcBef>
              <a:buClr>
                <a:srgbClr val="42ACE6"/>
              </a:buClr>
              <a:buFont typeface="Wingdings 3" panose="05040102010807070707" pitchFamily="18" charset="2"/>
              <a:buChar char=""/>
              <a:defRPr/>
            </a:pPr>
            <a:r>
              <a:rPr lang="de-DE" b="0" i="0" dirty="0">
                <a:effectLst/>
                <a:latin typeface="Arial" panose="020B0604020202020204" pitchFamily="34" charset="0"/>
                <a:cs typeface="Arial" panose="020B0604020202020204" pitchFamily="34" charset="0"/>
              </a:rPr>
              <a:t>Beaufsichtigung der Lernenden außerhalb des Unternehmens</a:t>
            </a:r>
          </a:p>
          <a:p>
            <a:pPr lvl="1">
              <a:spcBef>
                <a:spcPts val="1000"/>
              </a:spcBef>
              <a:buClr>
                <a:srgbClr val="42ACE6"/>
              </a:buClr>
              <a:buFont typeface="Wingdings 3" panose="05040102010807070707" pitchFamily="18" charset="2"/>
              <a:buChar char=""/>
              <a:defRPr/>
            </a:pPr>
            <a:r>
              <a:rPr lang="de-DE" b="0" i="0" dirty="0">
                <a:effectLst/>
                <a:latin typeface="Arial" panose="020B0604020202020204" pitchFamily="34" charset="0"/>
                <a:cs typeface="Arial" panose="020B0604020202020204" pitchFamily="34" charset="0"/>
              </a:rPr>
              <a:t>Gibt Aufgaben für bestimmte Zeiten und Orte</a:t>
            </a:r>
          </a:p>
          <a:p>
            <a:pPr lvl="1">
              <a:spcBef>
                <a:spcPts val="1000"/>
              </a:spcBef>
              <a:buClr>
                <a:srgbClr val="42ACE6"/>
              </a:buClr>
              <a:buFont typeface="Wingdings 3" panose="05040102010807070707" pitchFamily="18" charset="2"/>
              <a:buChar char=""/>
              <a:defRPr/>
            </a:pPr>
            <a:r>
              <a:rPr lang="de-DE" dirty="0">
                <a:latin typeface="Arial" panose="020B0604020202020204" pitchFamily="34" charset="0"/>
                <a:cs typeface="Arial" panose="020B0604020202020204" pitchFamily="34" charset="0"/>
              </a:rPr>
              <a:t>Bietet</a:t>
            </a:r>
            <a:r>
              <a:rPr lang="de-DE" b="0" i="0" dirty="0">
                <a:effectLst/>
                <a:latin typeface="Arial" panose="020B0604020202020204" pitchFamily="34" charset="0"/>
                <a:cs typeface="Arial" panose="020B0604020202020204" pitchFamily="34" charset="0"/>
              </a:rPr>
              <a:t> die Freiheit, das Lernen in das tägliches Leben zu integrieren</a:t>
            </a:r>
          </a:p>
        </p:txBody>
      </p:sp>
    </p:spTree>
    <p:extLst>
      <p:ext uri="{BB962C8B-B14F-4D97-AF65-F5344CB8AC3E}">
        <p14:creationId xmlns:p14="http://schemas.microsoft.com/office/powerpoint/2010/main" val="37807054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a:t>
            </a:r>
            <a:b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LIVE-ÜBERTRAGUNGEN</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85000" lnSpcReduction="20000"/>
          </a:bodyPr>
          <a:lstStyle/>
          <a:p>
            <a:r>
              <a:rPr lang="de-DE" b="0" i="0" dirty="0">
                <a:solidFill>
                  <a:srgbClr val="000000"/>
                </a:solidFill>
                <a:effectLst/>
                <a:latin typeface="Arial" panose="020B0604020202020204" pitchFamily="34" charset="0"/>
                <a:cs typeface="Arial" panose="020B0604020202020204" pitchFamily="34" charset="0"/>
              </a:rPr>
              <a:t>Legen Sie zu Beginn Grundregeln fest und halten Sie sich daran (z. B. Hand heben oder die Chatfunktion nutzen, wenn Sie sprechen möchten)</a:t>
            </a:r>
          </a:p>
          <a:p>
            <a:r>
              <a:rPr lang="de-DE" b="0" i="0" dirty="0">
                <a:solidFill>
                  <a:srgbClr val="000000"/>
                </a:solidFill>
                <a:effectLst/>
                <a:latin typeface="Arial" panose="020B0604020202020204" pitchFamily="34" charset="0"/>
                <a:cs typeface="Arial" panose="020B0604020202020204" pitchFamily="34" charset="0"/>
              </a:rPr>
              <a:t>Überwachen Sie den Chat in regelmäßigen Abständen und geben Sie den Teilnehmenden Zeit, ihn zu nutzen.</a:t>
            </a:r>
          </a:p>
          <a:p>
            <a:r>
              <a:rPr lang="de-DE" b="0" i="0" dirty="0">
                <a:solidFill>
                  <a:srgbClr val="000000"/>
                </a:solidFill>
                <a:effectLst/>
                <a:latin typeface="Arial" panose="020B0604020202020204" pitchFamily="34" charset="0"/>
                <a:cs typeface="Arial" panose="020B0604020202020204" pitchFamily="34" charset="0"/>
              </a:rPr>
              <a:t>Geben Sie jedem die Möglichkeit, sich zu äußern, und machen Sie dies deutlich. Verwenden Sie Namen, damit jeder weiß, wer an der Reihe ist.</a:t>
            </a:r>
          </a:p>
          <a:p>
            <a:r>
              <a:rPr lang="de-DE" b="0" i="0" dirty="0">
                <a:solidFill>
                  <a:srgbClr val="000000"/>
                </a:solidFill>
                <a:effectLst/>
                <a:latin typeface="Arial" panose="020B0604020202020204" pitchFamily="34" charset="0"/>
                <a:cs typeface="Arial" panose="020B0604020202020204" pitchFamily="34" charset="0"/>
              </a:rPr>
              <a:t>Berücksichtigen Sie Zeitverzögerungen bei Live-Präsentationen. Überprüfen Sie regelmäßig, ob die Lernenden folgen können, und geben Sie ihnen genügend Zeit, um Kommentare abzugeben oder Fragen zu stellen, wenn sie dazu aufgefordert werden.</a:t>
            </a:r>
          </a:p>
          <a:p>
            <a:r>
              <a:rPr lang="de-DE" b="0" i="0" dirty="0">
                <a:solidFill>
                  <a:srgbClr val="000000"/>
                </a:solidFill>
                <a:effectLst/>
                <a:latin typeface="Arial" panose="020B0604020202020204" pitchFamily="34" charset="0"/>
                <a:cs typeface="Arial" panose="020B0604020202020204" pitchFamily="34" charset="0"/>
              </a:rPr>
              <a:t>Schalten Sie die Mikrofone der Teilnehmenden aus oder entfernen Sie sie aus der Sitzung, wenn sie stören</a:t>
            </a:r>
          </a:p>
          <a:p>
            <a:r>
              <a:rPr lang="de-DE" b="0" i="0" dirty="0">
                <a:solidFill>
                  <a:srgbClr val="000000"/>
                </a:solidFill>
                <a:effectLst/>
                <a:latin typeface="Arial" panose="020B0604020202020204" pitchFamily="34" charset="0"/>
                <a:cs typeface="Arial" panose="020B0604020202020204" pitchFamily="34" charset="0"/>
              </a:rPr>
              <a:t>Warten Sie, bis sich alle Lernenden nach dem Ende der Sitzung abgemeldet/verlassen haben.</a:t>
            </a:r>
          </a:p>
        </p:txBody>
      </p:sp>
    </p:spTree>
    <p:extLst>
      <p:ext uri="{BB962C8B-B14F-4D97-AF65-F5344CB8AC3E}">
        <p14:creationId xmlns:p14="http://schemas.microsoft.com/office/powerpoint/2010/main" val="32821501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PARTIZIPATION</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solidFill>
                  <a:srgbClr val="000000"/>
                </a:solidFill>
                <a:latin typeface="Arial" panose="020B0604020202020204" pitchFamily="34" charset="0"/>
                <a:cs typeface="Arial" panose="020B0604020202020204" pitchFamily="34" charset="0"/>
              </a:rPr>
              <a:t>Erkundigen Sie sich individuell bei den Lernenden, die nicht mitmachen, wie es ihnen geht.</a:t>
            </a:r>
          </a:p>
          <a:p>
            <a:r>
              <a:rPr lang="de-DE" dirty="0">
                <a:solidFill>
                  <a:srgbClr val="000000"/>
                </a:solidFill>
                <a:latin typeface="Arial" panose="020B0604020202020204" pitchFamily="34" charset="0"/>
                <a:cs typeface="Arial" panose="020B0604020202020204" pitchFamily="34" charset="0"/>
              </a:rPr>
              <a:t>Seien Sie sich des kulturellen Hintergrunds bewusst, der die Teilnahme beeinflussen kann.</a:t>
            </a:r>
          </a:p>
          <a:p>
            <a:r>
              <a:rPr lang="de-DE" dirty="0">
                <a:solidFill>
                  <a:srgbClr val="000000"/>
                </a:solidFill>
                <a:latin typeface="Arial" panose="020B0604020202020204" pitchFamily="34" charset="0"/>
                <a:cs typeface="Arial" panose="020B0604020202020204" pitchFamily="34" charset="0"/>
              </a:rPr>
              <a:t>Seien Sie sich bewusst, dass die Aufzeichnung von Sitzungen die Teilnehmenden abschrecken könnte.</a:t>
            </a:r>
          </a:p>
          <a:p>
            <a:r>
              <a:rPr lang="de-DE" dirty="0">
                <a:solidFill>
                  <a:srgbClr val="000000"/>
                </a:solidFill>
                <a:latin typeface="Arial" panose="020B0604020202020204" pitchFamily="34" charset="0"/>
                <a:cs typeface="Arial" panose="020B0604020202020204" pitchFamily="34" charset="0"/>
              </a:rPr>
              <a:t>Erkundigen Sie sich, warum die Lernenden nicht mitmachen wollen.</a:t>
            </a:r>
          </a:p>
        </p:txBody>
      </p:sp>
    </p:spTree>
    <p:extLst>
      <p:ext uri="{BB962C8B-B14F-4D97-AF65-F5344CB8AC3E}">
        <p14:creationId xmlns:p14="http://schemas.microsoft.com/office/powerpoint/2010/main" val="7911539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AUFMERKSAMKEIT</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b="0" i="0" dirty="0">
                <a:solidFill>
                  <a:srgbClr val="000000"/>
                </a:solidFill>
                <a:effectLst/>
                <a:latin typeface="Arial" panose="020B0604020202020204" pitchFamily="34" charset="0"/>
                <a:cs typeface="Arial" panose="020B0604020202020204" pitchFamily="34" charset="0"/>
              </a:rPr>
              <a:t>Kommunikation und Rückfragen fördern, um sicherzustellen, dass alle informiert sind</a:t>
            </a:r>
          </a:p>
          <a:p>
            <a:r>
              <a:rPr lang="de-DE" b="0" i="0" dirty="0">
                <a:solidFill>
                  <a:srgbClr val="000000"/>
                </a:solidFill>
                <a:effectLst/>
                <a:latin typeface="Arial" panose="020B0604020202020204" pitchFamily="34" charset="0"/>
                <a:cs typeface="Arial" panose="020B0604020202020204" pitchFamily="34" charset="0"/>
              </a:rPr>
              <a:t>Vermeiden Sie das Gefühl der Isolation oder des Ausgeliefertseins bei Einzelnen, indem Sie alle Teilnehmenden wertschätzen.</a:t>
            </a:r>
          </a:p>
          <a:p>
            <a:r>
              <a:rPr lang="de-DE" b="0" i="0" dirty="0">
                <a:solidFill>
                  <a:srgbClr val="000000"/>
                </a:solidFill>
                <a:effectLst/>
                <a:latin typeface="Arial" panose="020B0604020202020204" pitchFamily="34" charset="0"/>
                <a:cs typeface="Arial" panose="020B0604020202020204" pitchFamily="34" charset="0"/>
              </a:rPr>
              <a:t>Versuchen Sie sicherzustellen, dass das Lob nicht nur für einige wenige, konstante Personen reserviert ist.</a:t>
            </a:r>
          </a:p>
        </p:txBody>
      </p:sp>
    </p:spTree>
    <p:extLst>
      <p:ext uri="{BB962C8B-B14F-4D97-AF65-F5344CB8AC3E}">
        <p14:creationId xmlns:p14="http://schemas.microsoft.com/office/powerpoint/2010/main" val="13019659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a:t>
            </a:r>
            <a:b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GRENZEN SETZEN</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b="0" i="0" dirty="0">
                <a:solidFill>
                  <a:srgbClr val="000000"/>
                </a:solidFill>
                <a:effectLst/>
                <a:latin typeface="Arial" panose="020B0604020202020204" pitchFamily="34" charset="0"/>
                <a:cs typeface="Arial" panose="020B0604020202020204" pitchFamily="34" charset="0"/>
              </a:rPr>
              <a:t>Geben Sie den Lernenden keine persönlichen Kontaktinformationen</a:t>
            </a:r>
          </a:p>
          <a:p>
            <a:r>
              <a:rPr lang="de-DE" b="0" i="0" dirty="0">
                <a:solidFill>
                  <a:srgbClr val="000000"/>
                </a:solidFill>
                <a:effectLst/>
                <a:latin typeface="Arial" panose="020B0604020202020204" pitchFamily="34" charset="0"/>
                <a:cs typeface="Arial" panose="020B0604020202020204" pitchFamily="34" charset="0"/>
              </a:rPr>
              <a:t>Geben Sie immer bekannt, falls Sie die Einheit aufzeichnen</a:t>
            </a:r>
          </a:p>
          <a:p>
            <a:r>
              <a:rPr lang="de-DE" b="0" i="0" dirty="0">
                <a:solidFill>
                  <a:srgbClr val="000000"/>
                </a:solidFill>
                <a:effectLst/>
                <a:latin typeface="Arial" panose="020B0604020202020204" pitchFamily="34" charset="0"/>
                <a:cs typeface="Arial" panose="020B0604020202020204" pitchFamily="34" charset="0"/>
              </a:rPr>
              <a:t>Machen Sie Ihren Hintergrund unscharf oder verwenden Sie einen vorbereiteten Hintergrund</a:t>
            </a:r>
          </a:p>
          <a:p>
            <a:r>
              <a:rPr lang="de-DE" b="0" i="0" dirty="0">
                <a:solidFill>
                  <a:srgbClr val="000000"/>
                </a:solidFill>
                <a:effectLst/>
                <a:latin typeface="Arial" panose="020B0604020202020204" pitchFamily="34" charset="0"/>
                <a:cs typeface="Arial" panose="020B0604020202020204" pitchFamily="34" charset="0"/>
              </a:rPr>
              <a:t>Erlauben Sie ausgeschaltete Kameras, wenn Ihre Lernenden Probleme mit der Privatsphäre haben</a:t>
            </a:r>
          </a:p>
        </p:txBody>
      </p:sp>
    </p:spTree>
    <p:extLst>
      <p:ext uri="{BB962C8B-B14F-4D97-AF65-F5344CB8AC3E}">
        <p14:creationId xmlns:p14="http://schemas.microsoft.com/office/powerpoint/2010/main" val="3289135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D08-F54F-405C-ADF9-F7F2FBC48371}"/>
              </a:ext>
            </a:extLst>
          </p:cNvPr>
          <p:cNvSpPr>
            <a:spLocks noGrp="1"/>
          </p:cNvSpPr>
          <p:nvPr>
            <p:ph type="title"/>
          </p:nvPr>
        </p:nvSpPr>
        <p:spPr/>
        <p:txBody>
          <a:bodyPr/>
          <a:lstStyle/>
          <a:p>
            <a:r>
              <a:rPr lang="de-AT" dirty="0"/>
              <a:t>EINZELÜBUNG</a:t>
            </a:r>
          </a:p>
        </p:txBody>
      </p:sp>
      <p:sp>
        <p:nvSpPr>
          <p:cNvPr id="3" name="Content Placeholder 2">
            <a:extLst>
              <a:ext uri="{FF2B5EF4-FFF2-40B4-BE49-F238E27FC236}">
                <a16:creationId xmlns:a16="http://schemas.microsoft.com/office/drawing/2014/main" id="{AD4F37F6-ECBB-451E-8CA7-8876C52E0B0D}"/>
              </a:ext>
            </a:extLst>
          </p:cNvPr>
          <p:cNvSpPr>
            <a:spLocks noGrp="1"/>
          </p:cNvSpPr>
          <p:nvPr>
            <p:ph idx="1"/>
          </p:nvPr>
        </p:nvSpPr>
        <p:spPr>
          <a:xfrm>
            <a:off x="838200" y="1825625"/>
            <a:ext cx="8344196" cy="4192116"/>
          </a:xfrm>
        </p:spPr>
        <p:txBody>
          <a:bodyPr>
            <a:normAutofit fontScale="62500" lnSpcReduction="20000"/>
          </a:bodyPr>
          <a:lstStyle/>
          <a:p>
            <a:r>
              <a:rPr lang="de-DE" dirty="0"/>
              <a:t>Denken Sie an Ihr tägliches Leben und Ihren Arbeitskontext:</a:t>
            </a:r>
            <a:endParaRPr lang="de-AT" dirty="0"/>
          </a:p>
          <a:p>
            <a:endParaRPr lang="de-AT" dirty="0"/>
          </a:p>
          <a:p>
            <a:r>
              <a:rPr lang="en-US" dirty="0" err="1"/>
              <a:t>Wählen</a:t>
            </a:r>
            <a:r>
              <a:rPr lang="en-US" dirty="0"/>
              <a:t> Sie das </a:t>
            </a:r>
            <a:r>
              <a:rPr lang="en-US" dirty="0" err="1"/>
              <a:t>passenste</a:t>
            </a:r>
            <a:r>
              <a:rPr lang="en-US" dirty="0"/>
              <a:t> Tool </a:t>
            </a:r>
            <a:r>
              <a:rPr lang="en-US" dirty="0" err="1"/>
              <a:t>aus</a:t>
            </a:r>
            <a:r>
              <a:rPr lang="en-US" dirty="0"/>
              <a:t> und </a:t>
            </a:r>
            <a:r>
              <a:rPr lang="en-US" dirty="0" err="1"/>
              <a:t>schreiben</a:t>
            </a:r>
            <a:r>
              <a:rPr lang="en-US" dirty="0"/>
              <a:t> Sie </a:t>
            </a:r>
            <a:r>
              <a:rPr lang="en-US" dirty="0" err="1"/>
              <a:t>einen</a:t>
            </a:r>
            <a:r>
              <a:rPr lang="en-US" dirty="0"/>
              <a:t> Plan (5 </a:t>
            </a:r>
            <a:r>
              <a:rPr lang="en-US" dirty="0" err="1"/>
              <a:t>Kernpunkte</a:t>
            </a:r>
            <a:r>
              <a:rPr lang="en-US" dirty="0"/>
              <a:t>), um dieses </a:t>
            </a:r>
            <a:r>
              <a:rPr lang="en-US" dirty="0" err="1"/>
              <a:t>zu</a:t>
            </a:r>
            <a:r>
              <a:rPr lang="en-US" dirty="0"/>
              <a:t> </a:t>
            </a:r>
            <a:r>
              <a:rPr lang="en-US" dirty="0" err="1"/>
              <a:t>personalisieren</a:t>
            </a:r>
            <a:r>
              <a:rPr lang="en-US" dirty="0"/>
              <a:t> </a:t>
            </a:r>
            <a:r>
              <a:rPr lang="en-US" dirty="0" err="1"/>
              <a:t>oder</a:t>
            </a:r>
            <a:r>
              <a:rPr lang="en-US" dirty="0"/>
              <a:t> </a:t>
            </a:r>
            <a:r>
              <a:rPr lang="en-US" dirty="0" err="1"/>
              <a:t>sogar</a:t>
            </a:r>
            <a:r>
              <a:rPr lang="en-US" dirty="0"/>
              <a:t> </a:t>
            </a:r>
            <a:r>
              <a:rPr lang="en-US" dirty="0" err="1"/>
              <a:t>zu</a:t>
            </a:r>
            <a:r>
              <a:rPr lang="en-US" dirty="0"/>
              <a:t> </a:t>
            </a:r>
            <a:r>
              <a:rPr lang="en-US" dirty="0" err="1"/>
              <a:t>konfigurieren</a:t>
            </a:r>
            <a:r>
              <a:rPr lang="en-US" dirty="0"/>
              <a:t>.</a:t>
            </a:r>
          </a:p>
          <a:p>
            <a:r>
              <a:rPr lang="en-US" dirty="0" err="1"/>
              <a:t>Beachten</a:t>
            </a:r>
            <a:r>
              <a:rPr lang="en-US" dirty="0"/>
              <a:t> Sie </a:t>
            </a:r>
            <a:r>
              <a:rPr lang="en-US" dirty="0" err="1"/>
              <a:t>auch</a:t>
            </a:r>
            <a:r>
              <a:rPr lang="en-US" dirty="0"/>
              <a:t> die Netiquette in der </a:t>
            </a:r>
            <a:r>
              <a:rPr lang="en-US" dirty="0" err="1"/>
              <a:t>Anwendung</a:t>
            </a:r>
            <a:r>
              <a:rPr lang="en-US" dirty="0"/>
              <a:t> und die </a:t>
            </a:r>
            <a:r>
              <a:rPr lang="en-US" dirty="0" err="1"/>
              <a:t>Möglichkeit</a:t>
            </a:r>
            <a:r>
              <a:rPr lang="en-US" dirty="0"/>
              <a:t>, </a:t>
            </a:r>
            <a:r>
              <a:rPr lang="en-US" dirty="0" err="1"/>
              <a:t>Ihre</a:t>
            </a:r>
            <a:r>
              <a:rPr lang="en-US" dirty="0"/>
              <a:t> </a:t>
            </a:r>
            <a:r>
              <a:rPr lang="en-US" dirty="0" err="1"/>
              <a:t>Entwicklungen</a:t>
            </a:r>
            <a:r>
              <a:rPr lang="en-US" dirty="0"/>
              <a:t> </a:t>
            </a:r>
            <a:r>
              <a:rPr lang="en-US" dirty="0" err="1"/>
              <a:t>mit</a:t>
            </a:r>
            <a:r>
              <a:rPr lang="en-US" dirty="0"/>
              <a:t> </a:t>
            </a:r>
            <a:r>
              <a:rPr lang="en-US" dirty="0" err="1"/>
              <a:t>anderen</a:t>
            </a:r>
            <a:r>
              <a:rPr lang="en-US" dirty="0"/>
              <a:t> </a:t>
            </a:r>
            <a:r>
              <a:rPr lang="en-US" dirty="0" err="1"/>
              <a:t>zu</a:t>
            </a:r>
            <a:r>
              <a:rPr lang="en-US" dirty="0"/>
              <a:t> </a:t>
            </a:r>
            <a:r>
              <a:rPr lang="en-US" dirty="0" err="1"/>
              <a:t>teilen</a:t>
            </a:r>
            <a:r>
              <a:rPr lang="en-US" dirty="0"/>
              <a:t>.</a:t>
            </a:r>
          </a:p>
          <a:p>
            <a:r>
              <a:rPr lang="en-US" dirty="0" err="1"/>
              <a:t>Anstelle</a:t>
            </a:r>
            <a:r>
              <a:rPr lang="en-US" dirty="0"/>
              <a:t> </a:t>
            </a:r>
            <a:r>
              <a:rPr lang="en-US" dirty="0" err="1"/>
              <a:t>eines</a:t>
            </a:r>
            <a:r>
              <a:rPr lang="en-US" dirty="0"/>
              <a:t> Blatt Papiers </a:t>
            </a:r>
            <a:r>
              <a:rPr lang="en-US" dirty="0" err="1"/>
              <a:t>können</a:t>
            </a:r>
            <a:r>
              <a:rPr lang="en-US" dirty="0"/>
              <a:t> Sie </a:t>
            </a:r>
            <a:r>
              <a:rPr lang="en-US" dirty="0" err="1"/>
              <a:t>auch</a:t>
            </a:r>
            <a:r>
              <a:rPr lang="en-US" dirty="0"/>
              <a:t> </a:t>
            </a:r>
            <a:r>
              <a:rPr lang="en-US" dirty="0" err="1"/>
              <a:t>eines</a:t>
            </a:r>
            <a:r>
              <a:rPr lang="en-US" dirty="0"/>
              <a:t> der Tools </a:t>
            </a:r>
            <a:r>
              <a:rPr lang="en-US" dirty="0" err="1"/>
              <a:t>wie</a:t>
            </a:r>
            <a:r>
              <a:rPr lang="en-US" dirty="0"/>
              <a:t> Canva, Prezi, Instagram, Quizlet, </a:t>
            </a:r>
            <a:r>
              <a:rPr lang="en-US" dirty="0" err="1"/>
              <a:t>Creatly</a:t>
            </a:r>
            <a:r>
              <a:rPr lang="en-US" dirty="0"/>
              <a:t>, </a:t>
            </a:r>
            <a:r>
              <a:rPr lang="en-US" dirty="0" err="1"/>
              <a:t>Visme</a:t>
            </a:r>
            <a:r>
              <a:rPr lang="en-US" dirty="0"/>
              <a:t> </a:t>
            </a:r>
            <a:r>
              <a:rPr lang="en-US" dirty="0" err="1"/>
              <a:t>nutzen</a:t>
            </a:r>
            <a:r>
              <a:rPr lang="en-US" dirty="0"/>
              <a:t>.</a:t>
            </a:r>
          </a:p>
          <a:p>
            <a:pPr lvl="1"/>
            <a:endParaRPr lang="en-US" dirty="0"/>
          </a:p>
          <a:p>
            <a:pPr lvl="1"/>
            <a:r>
              <a:rPr lang="en-US" dirty="0" err="1"/>
              <a:t>Digitale</a:t>
            </a:r>
            <a:r>
              <a:rPr lang="en-US" dirty="0"/>
              <a:t> Netiquette: </a:t>
            </a:r>
            <a:r>
              <a:rPr lang="en-US" dirty="0" err="1"/>
              <a:t>Virtualisierte</a:t>
            </a:r>
            <a:r>
              <a:rPr lang="en-US" dirty="0"/>
              <a:t> </a:t>
            </a:r>
            <a:r>
              <a:rPr lang="en-US" dirty="0" err="1"/>
              <a:t>Ausbildung</a:t>
            </a:r>
            <a:r>
              <a:rPr lang="en-US" dirty="0"/>
              <a:t> </a:t>
            </a:r>
            <a:r>
              <a:rPr lang="en-US" dirty="0" err="1"/>
              <a:t>benötigt</a:t>
            </a:r>
            <a:r>
              <a:rPr lang="en-US" dirty="0"/>
              <a:t> </a:t>
            </a:r>
            <a:r>
              <a:rPr lang="en-US" dirty="0" err="1"/>
              <a:t>eine</a:t>
            </a:r>
            <a:r>
              <a:rPr lang="en-US" dirty="0"/>
              <a:t> </a:t>
            </a:r>
            <a:r>
              <a:rPr lang="en-US" dirty="0" err="1"/>
              <a:t>Reihe</a:t>
            </a:r>
            <a:r>
              <a:rPr lang="en-US" dirty="0"/>
              <a:t> von </a:t>
            </a:r>
            <a:r>
              <a:rPr lang="en-US" dirty="0" err="1"/>
              <a:t>Regularien</a:t>
            </a:r>
            <a:r>
              <a:rPr lang="en-US" dirty="0"/>
              <a:t>, um für alle </a:t>
            </a:r>
            <a:r>
              <a:rPr lang="en-US" dirty="0" err="1"/>
              <a:t>Beteiligten</a:t>
            </a:r>
            <a:r>
              <a:rPr lang="en-US" dirty="0"/>
              <a:t> </a:t>
            </a:r>
            <a:r>
              <a:rPr lang="en-US" dirty="0" err="1"/>
              <a:t>ein</a:t>
            </a:r>
            <a:r>
              <a:rPr lang="en-US" dirty="0"/>
              <a:t> </a:t>
            </a:r>
            <a:r>
              <a:rPr lang="en-US" dirty="0" err="1"/>
              <a:t>sicheres</a:t>
            </a:r>
            <a:r>
              <a:rPr lang="en-US" dirty="0"/>
              <a:t> </a:t>
            </a:r>
            <a:r>
              <a:rPr lang="en-US" dirty="0" err="1"/>
              <a:t>Umfeld</a:t>
            </a:r>
            <a:r>
              <a:rPr lang="en-US" dirty="0"/>
              <a:t> </a:t>
            </a:r>
            <a:r>
              <a:rPr lang="en-US" dirty="0" err="1"/>
              <a:t>herzustellen</a:t>
            </a:r>
            <a:r>
              <a:rPr lang="en-US" dirty="0"/>
              <a:t>.</a:t>
            </a:r>
          </a:p>
          <a:p>
            <a:pPr lvl="2"/>
            <a:r>
              <a:rPr lang="en-US" dirty="0"/>
              <a:t>Live-</a:t>
            </a:r>
            <a:r>
              <a:rPr lang="en-US" dirty="0" err="1"/>
              <a:t>Übertragungen</a:t>
            </a:r>
            <a:endParaRPr lang="en-US" dirty="0"/>
          </a:p>
          <a:p>
            <a:pPr lvl="2"/>
            <a:r>
              <a:rPr lang="en-US" dirty="0" err="1"/>
              <a:t>Partizipation</a:t>
            </a:r>
            <a:endParaRPr lang="en-US" dirty="0"/>
          </a:p>
          <a:p>
            <a:pPr lvl="2"/>
            <a:r>
              <a:rPr lang="en-US" dirty="0" err="1"/>
              <a:t>Aufmerksamkeit</a:t>
            </a:r>
            <a:endParaRPr lang="en-US" dirty="0"/>
          </a:p>
          <a:p>
            <a:pPr lvl="2"/>
            <a:r>
              <a:rPr lang="en-US" dirty="0" err="1"/>
              <a:t>Grenzen</a:t>
            </a:r>
            <a:r>
              <a:rPr lang="en-US" dirty="0"/>
              <a:t> </a:t>
            </a:r>
            <a:r>
              <a:rPr lang="en-US" dirty="0" err="1"/>
              <a:t>setzen</a:t>
            </a:r>
            <a:endParaRPr lang="en-US" dirty="0"/>
          </a:p>
          <a:p>
            <a:pPr lvl="2"/>
            <a:r>
              <a:rPr lang="en-US" dirty="0" err="1"/>
              <a:t>Würde</a:t>
            </a:r>
            <a:r>
              <a:rPr lang="en-US" dirty="0"/>
              <a:t> </a:t>
            </a:r>
            <a:r>
              <a:rPr lang="en-US" dirty="0" err="1"/>
              <a:t>als</a:t>
            </a:r>
            <a:r>
              <a:rPr lang="en-US" dirty="0"/>
              <a:t> Teil des </a:t>
            </a:r>
            <a:r>
              <a:rPr lang="en-US" dirty="0" err="1"/>
              <a:t>Lernens</a:t>
            </a:r>
            <a:endParaRPr lang="en-US" dirty="0"/>
          </a:p>
        </p:txBody>
      </p:sp>
      <p:sp>
        <p:nvSpPr>
          <p:cNvPr id="5" name="Pravokotnik 4">
            <a:extLst>
              <a:ext uri="{FF2B5EF4-FFF2-40B4-BE49-F238E27FC236}">
                <a16:creationId xmlns:a16="http://schemas.microsoft.com/office/drawing/2014/main" id="{A4CC9C98-4448-453E-8ACB-2FC3204099B5}"/>
              </a:ext>
            </a:extLst>
          </p:cNvPr>
          <p:cNvSpPr/>
          <p:nvPr/>
        </p:nvSpPr>
        <p:spPr>
          <a:xfrm>
            <a:off x="9707880" y="2343061"/>
            <a:ext cx="1996243" cy="2171878"/>
          </a:xfrm>
          <a:prstGeom prst="rect">
            <a:avLst/>
          </a:prstGeom>
          <a:solidFill>
            <a:schemeClr val="bg1"/>
          </a:solidFill>
          <a:ln w="127000" cmpd="dbl">
            <a:solidFill>
              <a:srgbClr val="002060"/>
            </a:solidFill>
            <a:extLst>
              <a:ext uri="{C807C97D-BFC1-408E-A445-0C87EB9F89A2}">
                <ask:lineSketchStyleProps xmlns:ask="http://schemas.microsoft.com/office/drawing/2018/sketchyshapes" sd="1219033472">
                  <a:custGeom>
                    <a:avLst/>
                    <a:gdLst>
                      <a:gd name="connsiteX0" fmla="*/ 0 w 1996243"/>
                      <a:gd name="connsiteY0" fmla="*/ 0 h 2171878"/>
                      <a:gd name="connsiteX1" fmla="*/ 499061 w 1996243"/>
                      <a:gd name="connsiteY1" fmla="*/ 0 h 2171878"/>
                      <a:gd name="connsiteX2" fmla="*/ 1018084 w 1996243"/>
                      <a:gd name="connsiteY2" fmla="*/ 0 h 2171878"/>
                      <a:gd name="connsiteX3" fmla="*/ 1457257 w 1996243"/>
                      <a:gd name="connsiteY3" fmla="*/ 0 h 2171878"/>
                      <a:gd name="connsiteX4" fmla="*/ 1996243 w 1996243"/>
                      <a:gd name="connsiteY4" fmla="*/ 0 h 2171878"/>
                      <a:gd name="connsiteX5" fmla="*/ 1996243 w 1996243"/>
                      <a:gd name="connsiteY5" fmla="*/ 564688 h 2171878"/>
                      <a:gd name="connsiteX6" fmla="*/ 1996243 w 1996243"/>
                      <a:gd name="connsiteY6" fmla="*/ 1064220 h 2171878"/>
                      <a:gd name="connsiteX7" fmla="*/ 1996243 w 1996243"/>
                      <a:gd name="connsiteY7" fmla="*/ 1607190 h 2171878"/>
                      <a:gd name="connsiteX8" fmla="*/ 1996243 w 1996243"/>
                      <a:gd name="connsiteY8" fmla="*/ 2171878 h 2171878"/>
                      <a:gd name="connsiteX9" fmla="*/ 1557070 w 1996243"/>
                      <a:gd name="connsiteY9" fmla="*/ 2171878 h 2171878"/>
                      <a:gd name="connsiteX10" fmla="*/ 1038046 w 1996243"/>
                      <a:gd name="connsiteY10" fmla="*/ 2171878 h 2171878"/>
                      <a:gd name="connsiteX11" fmla="*/ 578910 w 1996243"/>
                      <a:gd name="connsiteY11" fmla="*/ 2171878 h 2171878"/>
                      <a:gd name="connsiteX12" fmla="*/ 0 w 1996243"/>
                      <a:gd name="connsiteY12" fmla="*/ 2171878 h 2171878"/>
                      <a:gd name="connsiteX13" fmla="*/ 0 w 1996243"/>
                      <a:gd name="connsiteY13" fmla="*/ 1650627 h 2171878"/>
                      <a:gd name="connsiteX14" fmla="*/ 0 w 1996243"/>
                      <a:gd name="connsiteY14" fmla="*/ 1107658 h 2171878"/>
                      <a:gd name="connsiteX15" fmla="*/ 0 w 1996243"/>
                      <a:gd name="connsiteY15" fmla="*/ 542970 h 2171878"/>
                      <a:gd name="connsiteX16" fmla="*/ 0 w 1996243"/>
                      <a:gd name="connsiteY16" fmla="*/ 0 h 217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243" h="2171878" fill="none" extrusionOk="0">
                        <a:moveTo>
                          <a:pt x="0" y="0"/>
                        </a:moveTo>
                        <a:cubicBezTo>
                          <a:pt x="229536" y="-36942"/>
                          <a:pt x="344347" y="534"/>
                          <a:pt x="499061" y="0"/>
                        </a:cubicBezTo>
                        <a:cubicBezTo>
                          <a:pt x="653775" y="-534"/>
                          <a:pt x="806056" y="17712"/>
                          <a:pt x="1018084" y="0"/>
                        </a:cubicBezTo>
                        <a:cubicBezTo>
                          <a:pt x="1230112" y="-17712"/>
                          <a:pt x="1278027" y="7526"/>
                          <a:pt x="1457257" y="0"/>
                        </a:cubicBezTo>
                        <a:cubicBezTo>
                          <a:pt x="1636487" y="-7526"/>
                          <a:pt x="1862759" y="51881"/>
                          <a:pt x="1996243" y="0"/>
                        </a:cubicBezTo>
                        <a:cubicBezTo>
                          <a:pt x="2001327" y="206249"/>
                          <a:pt x="1989318" y="384930"/>
                          <a:pt x="1996243" y="564688"/>
                        </a:cubicBezTo>
                        <a:cubicBezTo>
                          <a:pt x="2003168" y="744446"/>
                          <a:pt x="1996100" y="950148"/>
                          <a:pt x="1996243" y="1064220"/>
                        </a:cubicBezTo>
                        <a:cubicBezTo>
                          <a:pt x="1996386" y="1178292"/>
                          <a:pt x="1990902" y="1423205"/>
                          <a:pt x="1996243" y="1607190"/>
                        </a:cubicBezTo>
                        <a:cubicBezTo>
                          <a:pt x="2001584" y="1791175"/>
                          <a:pt x="1971514" y="2051411"/>
                          <a:pt x="1996243" y="2171878"/>
                        </a:cubicBezTo>
                        <a:cubicBezTo>
                          <a:pt x="1904119" y="2186678"/>
                          <a:pt x="1725647" y="2139808"/>
                          <a:pt x="1557070" y="2171878"/>
                        </a:cubicBezTo>
                        <a:cubicBezTo>
                          <a:pt x="1388493" y="2203948"/>
                          <a:pt x="1209158" y="2147366"/>
                          <a:pt x="1038046" y="2171878"/>
                        </a:cubicBezTo>
                        <a:cubicBezTo>
                          <a:pt x="866934" y="2196390"/>
                          <a:pt x="717350" y="2130206"/>
                          <a:pt x="578910" y="2171878"/>
                        </a:cubicBezTo>
                        <a:cubicBezTo>
                          <a:pt x="440470" y="2213550"/>
                          <a:pt x="137248" y="2120102"/>
                          <a:pt x="0" y="2171878"/>
                        </a:cubicBezTo>
                        <a:cubicBezTo>
                          <a:pt x="-21558" y="1922067"/>
                          <a:pt x="26327" y="1863632"/>
                          <a:pt x="0" y="1650627"/>
                        </a:cubicBezTo>
                        <a:cubicBezTo>
                          <a:pt x="-26327" y="1437622"/>
                          <a:pt x="6686" y="1227488"/>
                          <a:pt x="0" y="1107658"/>
                        </a:cubicBezTo>
                        <a:cubicBezTo>
                          <a:pt x="-6686" y="987828"/>
                          <a:pt x="47052" y="745294"/>
                          <a:pt x="0" y="542970"/>
                        </a:cubicBezTo>
                        <a:cubicBezTo>
                          <a:pt x="-47052" y="340646"/>
                          <a:pt x="22765" y="215579"/>
                          <a:pt x="0" y="0"/>
                        </a:cubicBezTo>
                        <a:close/>
                      </a:path>
                      <a:path w="1996243" h="2171878" stroke="0" extrusionOk="0">
                        <a:moveTo>
                          <a:pt x="0" y="0"/>
                        </a:moveTo>
                        <a:cubicBezTo>
                          <a:pt x="120862" y="-48847"/>
                          <a:pt x="324987" y="3236"/>
                          <a:pt x="479098" y="0"/>
                        </a:cubicBezTo>
                        <a:cubicBezTo>
                          <a:pt x="633209" y="-3236"/>
                          <a:pt x="749987" y="33124"/>
                          <a:pt x="918272" y="0"/>
                        </a:cubicBezTo>
                        <a:cubicBezTo>
                          <a:pt x="1086557" y="-33124"/>
                          <a:pt x="1284096" y="1703"/>
                          <a:pt x="1457257" y="0"/>
                        </a:cubicBezTo>
                        <a:cubicBezTo>
                          <a:pt x="1630419" y="-1703"/>
                          <a:pt x="1865561" y="17890"/>
                          <a:pt x="1996243" y="0"/>
                        </a:cubicBezTo>
                        <a:cubicBezTo>
                          <a:pt x="2027834" y="188155"/>
                          <a:pt x="1934007" y="370477"/>
                          <a:pt x="1996243" y="521251"/>
                        </a:cubicBezTo>
                        <a:cubicBezTo>
                          <a:pt x="2058479" y="672025"/>
                          <a:pt x="1984968" y="841734"/>
                          <a:pt x="1996243" y="1020783"/>
                        </a:cubicBezTo>
                        <a:cubicBezTo>
                          <a:pt x="2007518" y="1199832"/>
                          <a:pt x="1984010" y="1399750"/>
                          <a:pt x="1996243" y="1563752"/>
                        </a:cubicBezTo>
                        <a:cubicBezTo>
                          <a:pt x="2008476" y="1727754"/>
                          <a:pt x="1973186" y="2041042"/>
                          <a:pt x="1996243" y="2171878"/>
                        </a:cubicBezTo>
                        <a:cubicBezTo>
                          <a:pt x="1871556" y="2220849"/>
                          <a:pt x="1701929" y="2167497"/>
                          <a:pt x="1537107" y="2171878"/>
                        </a:cubicBezTo>
                        <a:cubicBezTo>
                          <a:pt x="1372285" y="2176259"/>
                          <a:pt x="1253368" y="2146409"/>
                          <a:pt x="1038046" y="2171878"/>
                        </a:cubicBezTo>
                        <a:cubicBezTo>
                          <a:pt x="822724" y="2197347"/>
                          <a:pt x="649878" y="2165629"/>
                          <a:pt x="538986" y="2171878"/>
                        </a:cubicBezTo>
                        <a:cubicBezTo>
                          <a:pt x="428094" y="2178127"/>
                          <a:pt x="194899" y="2168901"/>
                          <a:pt x="0" y="2171878"/>
                        </a:cubicBezTo>
                        <a:cubicBezTo>
                          <a:pt x="-59069" y="2023366"/>
                          <a:pt x="26406" y="1845023"/>
                          <a:pt x="0" y="1585471"/>
                        </a:cubicBezTo>
                        <a:cubicBezTo>
                          <a:pt x="-26406" y="1325919"/>
                          <a:pt x="58614" y="1271817"/>
                          <a:pt x="0" y="999064"/>
                        </a:cubicBezTo>
                        <a:cubicBezTo>
                          <a:pt x="-58614" y="726311"/>
                          <a:pt x="111185" y="4693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357">
            <a:extLst>
              <a:ext uri="{FF2B5EF4-FFF2-40B4-BE49-F238E27FC236}">
                <a16:creationId xmlns:a16="http://schemas.microsoft.com/office/drawing/2014/main" id="{B51B9E64-E560-423E-AEF5-8E5B4663A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83042" y="2343061"/>
            <a:ext cx="1645920" cy="1645920"/>
          </a:xfrm>
          <a:prstGeom prst="rect">
            <a:avLst/>
          </a:prstGeom>
        </p:spPr>
      </p:pic>
      <p:sp>
        <p:nvSpPr>
          <p:cNvPr id="7" name="PoljeZBesedilom 6">
            <a:extLst>
              <a:ext uri="{FF2B5EF4-FFF2-40B4-BE49-F238E27FC236}">
                <a16:creationId xmlns:a16="http://schemas.microsoft.com/office/drawing/2014/main" id="{9DD3B8A7-9B57-43D6-B82A-D5CE85EA8855}"/>
              </a:ext>
            </a:extLst>
          </p:cNvPr>
          <p:cNvSpPr txBox="1"/>
          <p:nvPr/>
        </p:nvSpPr>
        <p:spPr>
          <a:xfrm>
            <a:off x="9837131" y="3988981"/>
            <a:ext cx="1752785" cy="307777"/>
          </a:xfrm>
          <a:prstGeom prst="rect">
            <a:avLst/>
          </a:prstGeom>
          <a:noFill/>
        </p:spPr>
        <p:txBody>
          <a:bodyPr wrap="square" rtlCol="0">
            <a:spAutoFit/>
          </a:bodyPr>
          <a:lstStyle/>
          <a:p>
            <a:r>
              <a:rPr lang="de-DE" dirty="0">
                <a:solidFill>
                  <a:srgbClr val="002060"/>
                </a:solidFill>
                <a:latin typeface="+mj-lt"/>
              </a:rPr>
              <a:t>15</a:t>
            </a:r>
            <a:r>
              <a:rPr lang="sl-SI" dirty="0">
                <a:solidFill>
                  <a:srgbClr val="002060"/>
                </a:solidFill>
                <a:latin typeface="+mj-lt"/>
              </a:rPr>
              <a:t> MINUTES</a:t>
            </a:r>
          </a:p>
        </p:txBody>
      </p:sp>
      <p:pic>
        <p:nvPicPr>
          <p:cNvPr id="8" name="Graphic 357">
            <a:extLst>
              <a:ext uri="{FF2B5EF4-FFF2-40B4-BE49-F238E27FC236}">
                <a16:creationId xmlns:a16="http://schemas.microsoft.com/office/drawing/2014/main" id="{9E6E50E0-D74E-46C1-A235-3177B24B5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07880" y="0"/>
            <a:ext cx="1645920" cy="1645920"/>
          </a:xfrm>
          <a:prstGeom prst="rect">
            <a:avLst/>
          </a:prstGeom>
        </p:spPr>
      </p:pic>
    </p:spTree>
    <p:extLst>
      <p:ext uri="{BB962C8B-B14F-4D97-AF65-F5344CB8AC3E}">
        <p14:creationId xmlns:p14="http://schemas.microsoft.com/office/powerpoint/2010/main" val="18953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D08-F54F-405C-ADF9-F7F2FBC48371}"/>
              </a:ext>
            </a:extLst>
          </p:cNvPr>
          <p:cNvSpPr>
            <a:spLocks noGrp="1"/>
          </p:cNvSpPr>
          <p:nvPr>
            <p:ph type="title"/>
          </p:nvPr>
        </p:nvSpPr>
        <p:spPr/>
        <p:txBody>
          <a:bodyPr/>
          <a:lstStyle/>
          <a:p>
            <a:r>
              <a:rPr lang="sl-SI" dirty="0"/>
              <a:t>G</a:t>
            </a:r>
            <a:r>
              <a:rPr lang="de-DE" dirty="0"/>
              <a:t>RUPPENDISKUSSION</a:t>
            </a:r>
            <a:endParaRPr lang="de-AT" dirty="0"/>
          </a:p>
        </p:txBody>
      </p:sp>
      <p:sp>
        <p:nvSpPr>
          <p:cNvPr id="12" name="Content Placeholder 2">
            <a:extLst>
              <a:ext uri="{FF2B5EF4-FFF2-40B4-BE49-F238E27FC236}">
                <a16:creationId xmlns:a16="http://schemas.microsoft.com/office/drawing/2014/main" id="{E0DF78A5-EE16-409D-82A4-737F7D095FF8}"/>
              </a:ext>
            </a:extLst>
          </p:cNvPr>
          <p:cNvSpPr>
            <a:spLocks noGrp="1"/>
          </p:cNvSpPr>
          <p:nvPr>
            <p:ph idx="1"/>
          </p:nvPr>
        </p:nvSpPr>
        <p:spPr>
          <a:xfrm>
            <a:off x="615778" y="1813395"/>
            <a:ext cx="5093043" cy="4365110"/>
          </a:xfrm>
        </p:spPr>
        <p:txBody>
          <a:bodyPr>
            <a:normAutofit/>
          </a:bodyPr>
          <a:lstStyle/>
          <a:p>
            <a:pPr marL="355600" lvl="1">
              <a:lnSpc>
                <a:spcPct val="100000"/>
              </a:lnSpc>
              <a:spcBef>
                <a:spcPts val="1000"/>
              </a:spcBef>
              <a:buClr>
                <a:srgbClr val="42ACE6"/>
              </a:buClr>
              <a:buFont typeface="Wingdings 3" panose="05040102010807070707" pitchFamily="18" charset="2"/>
              <a:buChar char=""/>
            </a:pPr>
            <a:r>
              <a:rPr lang="en-US" sz="2800" dirty="0"/>
              <a:t>Welches Tool </a:t>
            </a:r>
            <a:r>
              <a:rPr lang="en-US" sz="2800" dirty="0" err="1"/>
              <a:t>haben</a:t>
            </a:r>
            <a:r>
              <a:rPr lang="en-US" sz="2800" dirty="0"/>
              <a:t> Sie </a:t>
            </a:r>
            <a:r>
              <a:rPr lang="en-US" sz="2800" dirty="0" err="1"/>
              <a:t>ausgewählt</a:t>
            </a:r>
            <a:r>
              <a:rPr lang="en-US" sz="2800" dirty="0"/>
              <a:t>?</a:t>
            </a:r>
          </a:p>
          <a:p>
            <a:pPr marL="355600" lvl="1">
              <a:lnSpc>
                <a:spcPct val="100000"/>
              </a:lnSpc>
              <a:spcBef>
                <a:spcPts val="1000"/>
              </a:spcBef>
              <a:buClr>
                <a:srgbClr val="42ACE6"/>
              </a:buClr>
              <a:buFont typeface="Wingdings 3" panose="05040102010807070707" pitchFamily="18" charset="2"/>
              <a:buChar char=""/>
            </a:pPr>
            <a:endParaRPr lang="de-DE" sz="2800" dirty="0"/>
          </a:p>
          <a:p>
            <a:pPr marL="355600" lvl="1">
              <a:lnSpc>
                <a:spcPct val="100000"/>
              </a:lnSpc>
              <a:spcBef>
                <a:spcPts val="1000"/>
              </a:spcBef>
              <a:buClr>
                <a:srgbClr val="42ACE6"/>
              </a:buClr>
              <a:buFont typeface="Wingdings 3" panose="05040102010807070707" pitchFamily="18" charset="2"/>
              <a:buChar char=""/>
            </a:pPr>
            <a:endParaRPr lang="de-DE" sz="2800" dirty="0"/>
          </a:p>
          <a:p>
            <a:pPr marL="355600" lvl="1">
              <a:lnSpc>
                <a:spcPct val="100000"/>
              </a:lnSpc>
              <a:spcBef>
                <a:spcPts val="1000"/>
              </a:spcBef>
              <a:buClr>
                <a:srgbClr val="42ACE6"/>
              </a:buClr>
              <a:buFont typeface="Wingdings 3" panose="05040102010807070707" pitchFamily="18" charset="2"/>
              <a:buChar char=""/>
            </a:pPr>
            <a:endParaRPr lang="de-DE" sz="2800" dirty="0"/>
          </a:p>
          <a:p>
            <a:pPr marL="355600" lvl="1">
              <a:lnSpc>
                <a:spcPct val="100000"/>
              </a:lnSpc>
              <a:spcBef>
                <a:spcPts val="1000"/>
              </a:spcBef>
              <a:buClr>
                <a:srgbClr val="42ACE6"/>
              </a:buClr>
              <a:buFont typeface="Wingdings 3" panose="05040102010807070707" pitchFamily="18" charset="2"/>
              <a:buChar char=""/>
            </a:pPr>
            <a:endParaRPr lang="sl-SI" sz="2800" dirty="0"/>
          </a:p>
          <a:p>
            <a:pPr marL="355600" lvl="1">
              <a:lnSpc>
                <a:spcPct val="100000"/>
              </a:lnSpc>
              <a:spcBef>
                <a:spcPts val="1000"/>
              </a:spcBef>
              <a:buClr>
                <a:srgbClr val="42ACE6"/>
              </a:buClr>
              <a:buFont typeface="Wingdings 3" panose="05040102010807070707" pitchFamily="18" charset="2"/>
              <a:buChar char=""/>
            </a:pPr>
            <a:r>
              <a:rPr lang="en-US" sz="2800" dirty="0" err="1"/>
              <a:t>Welche</a:t>
            </a:r>
            <a:r>
              <a:rPr lang="en-US" sz="2800" dirty="0"/>
              <a:t> 5 </a:t>
            </a:r>
            <a:r>
              <a:rPr lang="en-US" sz="2800" dirty="0" err="1"/>
              <a:t>Kernpunkte</a:t>
            </a:r>
            <a:r>
              <a:rPr lang="en-US" sz="2800" dirty="0"/>
              <a:t> </a:t>
            </a:r>
            <a:r>
              <a:rPr lang="en-US" sz="2800" dirty="0" err="1"/>
              <a:t>wollen</a:t>
            </a:r>
            <a:r>
              <a:rPr lang="en-US" sz="2800" dirty="0"/>
              <a:t> Sie </a:t>
            </a:r>
            <a:r>
              <a:rPr lang="en-US" sz="2800" dirty="0" err="1"/>
              <a:t>personalisieren</a:t>
            </a:r>
            <a:r>
              <a:rPr lang="en-US" sz="2800" dirty="0"/>
              <a:t>? Wie?</a:t>
            </a:r>
            <a:endParaRPr lang="sl-SI" sz="2800" dirty="0"/>
          </a:p>
        </p:txBody>
      </p:sp>
      <p:pic>
        <p:nvPicPr>
          <p:cNvPr id="13" name="Graphic 357">
            <a:extLst>
              <a:ext uri="{FF2B5EF4-FFF2-40B4-BE49-F238E27FC236}">
                <a16:creationId xmlns:a16="http://schemas.microsoft.com/office/drawing/2014/main" id="{068567A7-C440-4703-896B-3CD9C02D74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707880" y="0"/>
            <a:ext cx="1645920" cy="1645920"/>
          </a:xfrm>
          <a:prstGeom prst="rect">
            <a:avLst/>
          </a:prstGeom>
        </p:spPr>
      </p:pic>
      <p:sp>
        <p:nvSpPr>
          <p:cNvPr id="5" name="Content Placeholder 2">
            <a:extLst>
              <a:ext uri="{FF2B5EF4-FFF2-40B4-BE49-F238E27FC236}">
                <a16:creationId xmlns:a16="http://schemas.microsoft.com/office/drawing/2014/main" id="{0C2C8E8F-629F-4219-BF3A-9E2DCCD2530F}"/>
              </a:ext>
            </a:extLst>
          </p:cNvPr>
          <p:cNvSpPr txBox="1">
            <a:spLocks/>
          </p:cNvSpPr>
          <p:nvPr/>
        </p:nvSpPr>
        <p:spPr>
          <a:xfrm>
            <a:off x="6096000" y="3108595"/>
            <a:ext cx="5871519" cy="1439759"/>
          </a:xfrm>
          <a:prstGeom prst="rect">
            <a:avLst/>
          </a:prstGeom>
        </p:spPr>
        <p:txBody>
          <a:bodyPr vert="horz" lIns="91440" tIns="45720" rIns="91440" bIns="45720" rtlCol="0">
            <a:normAutofit/>
          </a:bodyPr>
          <a:lstStyle>
            <a:lvl1pPr marL="355600" indent="-355600" algn="l" defTabSz="914400" rtl="0" eaLnBrk="1" latinLnBrk="0" hangingPunct="1">
              <a:lnSpc>
                <a:spcPct val="90000"/>
              </a:lnSpc>
              <a:spcBef>
                <a:spcPts val="1000"/>
              </a:spcBef>
              <a:buClr>
                <a:srgbClr val="42ACE6"/>
              </a:buClr>
              <a:buFont typeface="Wingdings 3" panose="05040102010807070707" pitchFamily="18" charset="2"/>
              <a:buChar char=""/>
              <a:defRPr sz="2800" kern="1200">
                <a:solidFill>
                  <a:schemeClr val="tx1"/>
                </a:solidFill>
                <a:latin typeface="+mn-lt"/>
                <a:ea typeface="+mn-ea"/>
                <a:cs typeface="+mn-cs"/>
              </a:defRPr>
            </a:lvl1pPr>
            <a:lvl2pPr marL="812800" indent="-355600" algn="l" defTabSz="914400" rtl="0" eaLnBrk="1" latinLnBrk="0" hangingPunct="1">
              <a:lnSpc>
                <a:spcPct val="90000"/>
              </a:lnSpc>
              <a:spcBef>
                <a:spcPts val="500"/>
              </a:spcBef>
              <a:buClr>
                <a:srgbClr val="81DDFF"/>
              </a:buClr>
              <a:buFont typeface="Wingdings 3" panose="050401020108070707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FE78F"/>
              </a:buClr>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0D68F"/>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lvl="1">
              <a:lnSpc>
                <a:spcPct val="100000"/>
              </a:lnSpc>
              <a:spcBef>
                <a:spcPts val="1000"/>
              </a:spcBef>
              <a:buClr>
                <a:srgbClr val="42ACE6"/>
              </a:buClr>
              <a:buFont typeface="Wingdings 3" panose="05040102010807070707" pitchFamily="18" charset="2"/>
              <a:buChar char=""/>
            </a:pPr>
            <a:r>
              <a:rPr lang="en-US" sz="2800" dirty="0" err="1"/>
              <a:t>Welche</a:t>
            </a:r>
            <a:r>
              <a:rPr lang="en-US" sz="2800" dirty="0"/>
              <a:t> Rolle </a:t>
            </a:r>
            <a:r>
              <a:rPr lang="en-US" sz="2800" dirty="0" err="1"/>
              <a:t>spielt</a:t>
            </a:r>
            <a:r>
              <a:rPr lang="en-US" sz="2800" dirty="0"/>
              <a:t> </a:t>
            </a:r>
            <a:r>
              <a:rPr lang="en-US" sz="2800" dirty="0" err="1"/>
              <a:t>hierbei</a:t>
            </a:r>
            <a:r>
              <a:rPr lang="en-US" sz="2800" dirty="0"/>
              <a:t> die </a:t>
            </a:r>
            <a:r>
              <a:rPr lang="en-US" sz="2800" dirty="0" err="1"/>
              <a:t>digitale</a:t>
            </a:r>
            <a:r>
              <a:rPr lang="en-US" sz="2800" dirty="0"/>
              <a:t> Netiquette?</a:t>
            </a:r>
            <a:endParaRPr lang="sl-SI" sz="2800" dirty="0"/>
          </a:p>
        </p:txBody>
      </p:sp>
    </p:spTree>
    <p:extLst>
      <p:ext uri="{BB962C8B-B14F-4D97-AF65-F5344CB8AC3E}">
        <p14:creationId xmlns:p14="http://schemas.microsoft.com/office/powerpoint/2010/main" val="102518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wipe(left)">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„NETTIQUETTE“ – REGELN FÜR LERNENDE </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dirty="0">
                <a:latin typeface="Arial" panose="020B0604020202020204" pitchFamily="34" charset="0"/>
                <a:cs typeface="Arial" panose="020B0604020202020204" pitchFamily="34" charset="0"/>
              </a:rPr>
              <a:t>Wenn Sie Ihren Lernenden einen Leitfaden für den Online-Unterricht an die Hand geben wollen, können Sie dieses Video verwenden:</a:t>
            </a:r>
          </a:p>
          <a:p>
            <a:r>
              <a:rPr lang="en-US"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Netiquette: Guidelines Students Need to Know for Online Classes - YouTube</a:t>
            </a:r>
            <a:endParaRPr lang="en-US"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993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6D08-F54F-405C-ADF9-F7F2FBC48371}"/>
              </a:ext>
            </a:extLst>
          </p:cNvPr>
          <p:cNvSpPr>
            <a:spLocks noGrp="1"/>
          </p:cNvSpPr>
          <p:nvPr>
            <p:ph type="title"/>
          </p:nvPr>
        </p:nvSpPr>
        <p:spPr/>
        <p:txBody>
          <a:bodyPr/>
          <a:lstStyle/>
          <a:p>
            <a:r>
              <a:rPr lang="de-AT" dirty="0"/>
              <a:t>EINZELÜBUNG</a:t>
            </a:r>
          </a:p>
        </p:txBody>
      </p:sp>
      <p:sp>
        <p:nvSpPr>
          <p:cNvPr id="3" name="Content Placeholder 2">
            <a:extLst>
              <a:ext uri="{FF2B5EF4-FFF2-40B4-BE49-F238E27FC236}">
                <a16:creationId xmlns:a16="http://schemas.microsoft.com/office/drawing/2014/main" id="{AD4F37F6-ECBB-451E-8CA7-8876C52E0B0D}"/>
              </a:ext>
            </a:extLst>
          </p:cNvPr>
          <p:cNvSpPr>
            <a:spLocks noGrp="1"/>
          </p:cNvSpPr>
          <p:nvPr>
            <p:ph idx="1"/>
          </p:nvPr>
        </p:nvSpPr>
        <p:spPr>
          <a:xfrm>
            <a:off x="838200" y="1825625"/>
            <a:ext cx="8344196" cy="4192116"/>
          </a:xfrm>
        </p:spPr>
        <p:txBody>
          <a:bodyPr>
            <a:normAutofit fontScale="55000" lnSpcReduction="20000"/>
          </a:bodyPr>
          <a:lstStyle/>
          <a:p>
            <a:r>
              <a:rPr lang="de-DE" dirty="0"/>
              <a:t>Denken Sie an Ihr tägliches Leben und Ihren Arbeitskontext</a:t>
            </a:r>
            <a:r>
              <a:rPr lang="sl-SI" dirty="0"/>
              <a:t>.</a:t>
            </a:r>
            <a:endParaRPr lang="de-AT" dirty="0"/>
          </a:p>
          <a:p>
            <a:endParaRPr lang="de-AT" dirty="0"/>
          </a:p>
          <a:p>
            <a:r>
              <a:rPr lang="en-US" dirty="0" err="1"/>
              <a:t>Erstellen</a:t>
            </a:r>
            <a:r>
              <a:rPr lang="en-US" dirty="0"/>
              <a:t> Sie </a:t>
            </a:r>
            <a:r>
              <a:rPr lang="en-US" dirty="0" err="1"/>
              <a:t>einen</a:t>
            </a:r>
            <a:r>
              <a:rPr lang="en-US" dirty="0"/>
              <a:t> </a:t>
            </a:r>
            <a:r>
              <a:rPr lang="en-US" dirty="0" err="1"/>
              <a:t>Lehrplan</a:t>
            </a:r>
            <a:r>
              <a:rPr lang="en-US" dirty="0"/>
              <a:t>, </a:t>
            </a:r>
            <a:r>
              <a:rPr lang="en-US" dirty="0" err="1"/>
              <a:t>bei</a:t>
            </a:r>
            <a:r>
              <a:rPr lang="en-US" dirty="0"/>
              <a:t> dem Sie </a:t>
            </a:r>
            <a:r>
              <a:rPr lang="en-US" dirty="0" err="1"/>
              <a:t>digitale</a:t>
            </a:r>
            <a:r>
              <a:rPr lang="en-US" dirty="0"/>
              <a:t> </a:t>
            </a:r>
            <a:r>
              <a:rPr lang="en-US" dirty="0" err="1"/>
              <a:t>Lernsoftware</a:t>
            </a:r>
            <a:r>
              <a:rPr lang="en-US" dirty="0"/>
              <a:t> </a:t>
            </a:r>
            <a:r>
              <a:rPr lang="en-US" dirty="0" err="1"/>
              <a:t>verwenden</a:t>
            </a:r>
            <a:r>
              <a:rPr lang="en-US" dirty="0"/>
              <a:t>.</a:t>
            </a:r>
          </a:p>
          <a:p>
            <a:r>
              <a:rPr lang="en-US" dirty="0" err="1"/>
              <a:t>Denken</a:t>
            </a:r>
            <a:r>
              <a:rPr lang="en-US" dirty="0"/>
              <a:t> Sie an </a:t>
            </a:r>
            <a:r>
              <a:rPr lang="en-US" dirty="0" err="1"/>
              <a:t>Ihr</a:t>
            </a:r>
            <a:r>
              <a:rPr lang="en-US" dirty="0"/>
              <a:t> Thema, den </a:t>
            </a:r>
            <a:r>
              <a:rPr lang="en-US" dirty="0" err="1"/>
              <a:t>Inhalt</a:t>
            </a:r>
            <a:r>
              <a:rPr lang="en-US" dirty="0"/>
              <a:t> und die </a:t>
            </a:r>
            <a:r>
              <a:rPr lang="en-US" dirty="0" err="1"/>
              <a:t>Informationen</a:t>
            </a:r>
            <a:r>
              <a:rPr lang="en-US" dirty="0"/>
              <a:t>, die Sie </a:t>
            </a:r>
            <a:r>
              <a:rPr lang="en-US" dirty="0" err="1"/>
              <a:t>vermitteln</a:t>
            </a:r>
            <a:r>
              <a:rPr lang="en-US" dirty="0"/>
              <a:t> </a:t>
            </a:r>
            <a:r>
              <a:rPr lang="en-US" dirty="0" err="1"/>
              <a:t>wollen</a:t>
            </a:r>
            <a:r>
              <a:rPr lang="en-US" dirty="0"/>
              <a:t> (</a:t>
            </a:r>
            <a:r>
              <a:rPr lang="en-US" dirty="0" err="1"/>
              <a:t>z.B.</a:t>
            </a:r>
            <a:r>
              <a:rPr lang="en-US" dirty="0"/>
              <a:t> die </a:t>
            </a:r>
            <a:r>
              <a:rPr lang="en-US" dirty="0" err="1"/>
              <a:t>Nutzung</a:t>
            </a:r>
            <a:r>
              <a:rPr lang="en-US" dirty="0"/>
              <a:t> </a:t>
            </a:r>
            <a:r>
              <a:rPr lang="en-US" dirty="0" err="1"/>
              <a:t>eines</a:t>
            </a:r>
            <a:r>
              <a:rPr lang="en-US" dirty="0"/>
              <a:t> </a:t>
            </a:r>
            <a:r>
              <a:rPr lang="en-US" dirty="0" err="1"/>
              <a:t>neuen</a:t>
            </a:r>
            <a:r>
              <a:rPr lang="en-US" dirty="0"/>
              <a:t> Tools </a:t>
            </a:r>
            <a:r>
              <a:rPr lang="en-US" dirty="0" err="1"/>
              <a:t>vermitteln</a:t>
            </a:r>
            <a:r>
              <a:rPr lang="en-US" dirty="0"/>
              <a:t>, </a:t>
            </a:r>
            <a:r>
              <a:rPr lang="en-US" dirty="0" err="1"/>
              <a:t>über</a:t>
            </a:r>
            <a:r>
              <a:rPr lang="en-US" dirty="0"/>
              <a:t> </a:t>
            </a:r>
            <a:r>
              <a:rPr lang="en-US" dirty="0" err="1"/>
              <a:t>Regularien</a:t>
            </a:r>
            <a:r>
              <a:rPr lang="en-US" dirty="0"/>
              <a:t> </a:t>
            </a:r>
            <a:r>
              <a:rPr lang="en-US" dirty="0" err="1"/>
              <a:t>informieren</a:t>
            </a:r>
            <a:r>
              <a:rPr lang="en-US" dirty="0"/>
              <a:t>, Hands-on </a:t>
            </a:r>
            <a:r>
              <a:rPr lang="en-US" dirty="0" err="1"/>
              <a:t>Übungen</a:t>
            </a:r>
            <a:r>
              <a:rPr lang="en-US" dirty="0"/>
              <a:t>). </a:t>
            </a:r>
            <a:r>
              <a:rPr lang="en-US" dirty="0" err="1"/>
              <a:t>Bereiten</a:t>
            </a:r>
            <a:r>
              <a:rPr lang="en-US" dirty="0"/>
              <a:t> Sie </a:t>
            </a:r>
            <a:r>
              <a:rPr lang="en-US" dirty="0" err="1"/>
              <a:t>Ihren</a:t>
            </a:r>
            <a:r>
              <a:rPr lang="en-US" dirty="0"/>
              <a:t> </a:t>
            </a:r>
            <a:r>
              <a:rPr lang="en-US" dirty="0" err="1"/>
              <a:t>Unterricht</a:t>
            </a:r>
            <a:r>
              <a:rPr lang="en-US" dirty="0"/>
              <a:t> für </a:t>
            </a:r>
            <a:r>
              <a:rPr lang="en-US" dirty="0" err="1"/>
              <a:t>ein</a:t>
            </a:r>
            <a:r>
              <a:rPr lang="en-US" dirty="0"/>
              <a:t> </a:t>
            </a:r>
            <a:r>
              <a:rPr lang="en-US" dirty="0" err="1"/>
              <a:t>digitales</a:t>
            </a:r>
            <a:r>
              <a:rPr lang="en-US" dirty="0"/>
              <a:t> Format </a:t>
            </a:r>
            <a:r>
              <a:rPr lang="en-US" dirty="0" err="1"/>
              <a:t>vor</a:t>
            </a:r>
            <a:r>
              <a:rPr lang="en-US" dirty="0"/>
              <a:t>. </a:t>
            </a:r>
            <a:endParaRPr lang="de-DE" dirty="0"/>
          </a:p>
          <a:p>
            <a:endParaRPr lang="de-DE" dirty="0"/>
          </a:p>
          <a:p>
            <a:pPr lvl="1"/>
            <a:r>
              <a:rPr lang="en-US" dirty="0" err="1"/>
              <a:t>Vorbereitung</a:t>
            </a:r>
            <a:r>
              <a:rPr lang="en-US" dirty="0"/>
              <a:t>:</a:t>
            </a:r>
            <a:endParaRPr lang="de-DE" dirty="0"/>
          </a:p>
          <a:p>
            <a:pPr lvl="2"/>
            <a:r>
              <a:rPr lang="en-US" dirty="0" err="1"/>
              <a:t>Lernziele</a:t>
            </a:r>
            <a:r>
              <a:rPr lang="en-US" dirty="0"/>
              <a:t>: was </a:t>
            </a:r>
            <a:r>
              <a:rPr lang="en-US" dirty="0" err="1"/>
              <a:t>soll</a:t>
            </a:r>
            <a:r>
              <a:rPr lang="en-US" dirty="0"/>
              <a:t> der </a:t>
            </a:r>
            <a:r>
              <a:rPr lang="en-US" dirty="0" err="1"/>
              <a:t>Lernende</a:t>
            </a:r>
            <a:r>
              <a:rPr lang="en-US" dirty="0"/>
              <a:t> </a:t>
            </a:r>
            <a:r>
              <a:rPr lang="en-US" dirty="0" err="1"/>
              <a:t>nach</a:t>
            </a:r>
            <a:r>
              <a:rPr lang="en-US" dirty="0"/>
              <a:t> dem </a:t>
            </a:r>
            <a:r>
              <a:rPr lang="en-US" dirty="0" err="1"/>
              <a:t>Unterricht</a:t>
            </a:r>
            <a:r>
              <a:rPr lang="en-US" dirty="0"/>
              <a:t> </a:t>
            </a:r>
            <a:r>
              <a:rPr lang="en-US" dirty="0" err="1"/>
              <a:t>wissen</a:t>
            </a:r>
            <a:r>
              <a:rPr lang="en-US" dirty="0"/>
              <a:t>, </a:t>
            </a:r>
            <a:r>
              <a:rPr lang="en-US" dirty="0" err="1"/>
              <a:t>zu</a:t>
            </a:r>
            <a:r>
              <a:rPr lang="en-US" dirty="0"/>
              <a:t> tun in der Lage sein?</a:t>
            </a:r>
            <a:endParaRPr lang="de-DE" dirty="0"/>
          </a:p>
          <a:p>
            <a:pPr lvl="2"/>
            <a:r>
              <a:rPr lang="en-US" dirty="0" err="1"/>
              <a:t>Zeitrahmen</a:t>
            </a:r>
            <a:r>
              <a:rPr lang="en-US" dirty="0"/>
              <a:t>: </a:t>
            </a:r>
            <a:r>
              <a:rPr lang="en-US" dirty="0" err="1"/>
              <a:t>wie</a:t>
            </a:r>
            <a:r>
              <a:rPr lang="en-US" dirty="0"/>
              <a:t> </a:t>
            </a:r>
            <a:r>
              <a:rPr lang="en-US" dirty="0" err="1"/>
              <a:t>lange</a:t>
            </a:r>
            <a:r>
              <a:rPr lang="en-US" dirty="0"/>
              <a:t> </a:t>
            </a:r>
            <a:r>
              <a:rPr lang="en-US" dirty="0" err="1"/>
              <a:t>soll</a:t>
            </a:r>
            <a:r>
              <a:rPr lang="en-US" dirty="0"/>
              <a:t> der </a:t>
            </a:r>
            <a:r>
              <a:rPr lang="en-US" dirty="0" err="1"/>
              <a:t>Unterricht</a:t>
            </a:r>
            <a:r>
              <a:rPr lang="en-US" dirty="0"/>
              <a:t> </a:t>
            </a:r>
            <a:r>
              <a:rPr lang="en-US" dirty="0" err="1"/>
              <a:t>dauern</a:t>
            </a:r>
            <a:r>
              <a:rPr lang="en-US" dirty="0"/>
              <a:t>? In </a:t>
            </a:r>
            <a:r>
              <a:rPr lang="en-US" dirty="0" err="1"/>
              <a:t>welche</a:t>
            </a:r>
            <a:r>
              <a:rPr lang="en-US" dirty="0"/>
              <a:t> </a:t>
            </a:r>
            <a:r>
              <a:rPr lang="en-US" dirty="0" err="1"/>
              <a:t>Teile</a:t>
            </a:r>
            <a:r>
              <a:rPr lang="en-US" dirty="0"/>
              <a:t> </a:t>
            </a:r>
            <a:r>
              <a:rPr lang="en-US" dirty="0" err="1"/>
              <a:t>soll</a:t>
            </a:r>
            <a:r>
              <a:rPr lang="en-US" dirty="0"/>
              <a:t> er </a:t>
            </a:r>
            <a:r>
              <a:rPr lang="en-US" dirty="0" err="1"/>
              <a:t>unterteilt</a:t>
            </a:r>
            <a:r>
              <a:rPr lang="en-US" dirty="0"/>
              <a:t> sein?</a:t>
            </a:r>
            <a:endParaRPr lang="de-DE" dirty="0"/>
          </a:p>
          <a:p>
            <a:pPr lvl="2"/>
            <a:r>
              <a:rPr lang="en-US" dirty="0" err="1"/>
              <a:t>Unterrichtsmodus</a:t>
            </a:r>
            <a:r>
              <a:rPr lang="en-US" dirty="0"/>
              <a:t>: </a:t>
            </a:r>
            <a:r>
              <a:rPr lang="en-US" dirty="0" err="1"/>
              <a:t>ist</a:t>
            </a:r>
            <a:r>
              <a:rPr lang="en-US" dirty="0"/>
              <a:t> der </a:t>
            </a:r>
            <a:r>
              <a:rPr lang="en-US" dirty="0" err="1"/>
              <a:t>Unterricht</a:t>
            </a:r>
            <a:r>
              <a:rPr lang="en-US" dirty="0"/>
              <a:t> für </a:t>
            </a:r>
            <a:r>
              <a:rPr lang="en-US" dirty="0" err="1"/>
              <a:t>eine</a:t>
            </a:r>
            <a:r>
              <a:rPr lang="en-US" dirty="0"/>
              <a:t> </a:t>
            </a:r>
            <a:r>
              <a:rPr lang="en-US" dirty="0" err="1"/>
              <a:t>große</a:t>
            </a:r>
            <a:r>
              <a:rPr lang="en-US" dirty="0"/>
              <a:t> </a:t>
            </a:r>
            <a:r>
              <a:rPr lang="en-US" dirty="0" err="1"/>
              <a:t>oder</a:t>
            </a:r>
            <a:r>
              <a:rPr lang="en-US" dirty="0"/>
              <a:t> </a:t>
            </a:r>
            <a:r>
              <a:rPr lang="en-US" dirty="0" err="1"/>
              <a:t>kleine</a:t>
            </a:r>
            <a:r>
              <a:rPr lang="en-US" dirty="0"/>
              <a:t> Gruppe </a:t>
            </a:r>
            <a:r>
              <a:rPr lang="en-US" dirty="0" err="1"/>
              <a:t>entwickelt</a:t>
            </a:r>
            <a:r>
              <a:rPr lang="en-US" dirty="0"/>
              <a:t> </a:t>
            </a:r>
            <a:r>
              <a:rPr lang="en-US" dirty="0" err="1"/>
              <a:t>oder</a:t>
            </a:r>
            <a:r>
              <a:rPr lang="en-US" dirty="0"/>
              <a:t> </a:t>
            </a:r>
            <a:r>
              <a:rPr lang="en-US" dirty="0" err="1"/>
              <a:t>handelt</a:t>
            </a:r>
            <a:r>
              <a:rPr lang="en-US" dirty="0"/>
              <a:t> es </a:t>
            </a:r>
            <a:r>
              <a:rPr lang="en-US" dirty="0" err="1"/>
              <a:t>sich</a:t>
            </a:r>
            <a:r>
              <a:rPr lang="en-US" dirty="0"/>
              <a:t> um </a:t>
            </a:r>
            <a:r>
              <a:rPr lang="en-US" dirty="0" err="1"/>
              <a:t>eine</a:t>
            </a:r>
            <a:r>
              <a:rPr lang="en-US" dirty="0"/>
              <a:t> </a:t>
            </a:r>
            <a:r>
              <a:rPr lang="en-US" dirty="0" err="1"/>
              <a:t>individuelle</a:t>
            </a:r>
            <a:r>
              <a:rPr lang="en-US" dirty="0"/>
              <a:t> </a:t>
            </a:r>
            <a:r>
              <a:rPr lang="en-US" dirty="0" err="1"/>
              <a:t>Aktivität</a:t>
            </a:r>
            <a:r>
              <a:rPr lang="en-US" dirty="0"/>
              <a:t>?</a:t>
            </a:r>
            <a:endParaRPr lang="de-DE" dirty="0"/>
          </a:p>
          <a:p>
            <a:pPr lvl="2"/>
            <a:r>
              <a:rPr lang="en-US" dirty="0" err="1"/>
              <a:t>Geplante</a:t>
            </a:r>
            <a:r>
              <a:rPr lang="en-US" dirty="0"/>
              <a:t> </a:t>
            </a:r>
            <a:r>
              <a:rPr lang="en-US" dirty="0" err="1"/>
              <a:t>Aktivitäten</a:t>
            </a:r>
            <a:r>
              <a:rPr lang="en-US" dirty="0"/>
              <a:t>: was </a:t>
            </a:r>
            <a:r>
              <a:rPr lang="en-US" dirty="0" err="1"/>
              <a:t>sollen</a:t>
            </a:r>
            <a:r>
              <a:rPr lang="en-US" dirty="0"/>
              <a:t> die </a:t>
            </a:r>
            <a:r>
              <a:rPr lang="en-US" dirty="0" err="1"/>
              <a:t>Lernenden</a:t>
            </a:r>
            <a:r>
              <a:rPr lang="en-US" dirty="0"/>
              <a:t> tun?</a:t>
            </a:r>
            <a:endParaRPr lang="de-DE" dirty="0"/>
          </a:p>
          <a:p>
            <a:pPr lvl="2"/>
            <a:r>
              <a:rPr lang="en-US" dirty="0" err="1"/>
              <a:t>Weitere</a:t>
            </a:r>
            <a:r>
              <a:rPr lang="en-US" dirty="0"/>
              <a:t> </a:t>
            </a:r>
            <a:r>
              <a:rPr lang="en-US" dirty="0" err="1"/>
              <a:t>Aspekte</a:t>
            </a:r>
            <a:r>
              <a:rPr lang="en-US" dirty="0"/>
              <a:t>, die </a:t>
            </a:r>
            <a:r>
              <a:rPr lang="en-US" dirty="0" err="1"/>
              <a:t>Ihnen</a:t>
            </a:r>
            <a:r>
              <a:rPr lang="en-US" dirty="0"/>
              <a:t> </a:t>
            </a:r>
            <a:r>
              <a:rPr lang="en-US" dirty="0" err="1"/>
              <a:t>wichtig</a:t>
            </a:r>
            <a:r>
              <a:rPr lang="en-US" dirty="0"/>
              <a:t> </a:t>
            </a:r>
            <a:r>
              <a:rPr lang="en-US" dirty="0" err="1"/>
              <a:t>sind</a:t>
            </a:r>
            <a:endParaRPr lang="de-DE" dirty="0"/>
          </a:p>
          <a:p>
            <a:pPr marL="50800" indent="0">
              <a:buNone/>
            </a:pPr>
            <a:r>
              <a:rPr lang="en-US" dirty="0"/>
              <a:t> </a:t>
            </a:r>
            <a:endParaRPr lang="de-DE" dirty="0"/>
          </a:p>
          <a:p>
            <a:r>
              <a:rPr lang="en-US" dirty="0" err="1"/>
              <a:t>Wählen</a:t>
            </a:r>
            <a:r>
              <a:rPr lang="en-US" dirty="0"/>
              <a:t> Sie </a:t>
            </a:r>
            <a:r>
              <a:rPr lang="en-US" dirty="0" err="1"/>
              <a:t>aus</a:t>
            </a:r>
            <a:r>
              <a:rPr lang="en-US" dirty="0"/>
              <a:t> der Toolbox die Tools </a:t>
            </a:r>
            <a:r>
              <a:rPr lang="en-US" dirty="0" err="1"/>
              <a:t>aus</a:t>
            </a:r>
            <a:r>
              <a:rPr lang="en-US" dirty="0"/>
              <a:t>, die </a:t>
            </a:r>
            <a:r>
              <a:rPr lang="en-US" dirty="0" err="1"/>
              <a:t>Ihren</a:t>
            </a:r>
            <a:r>
              <a:rPr lang="en-US" dirty="0"/>
              <a:t> </a:t>
            </a:r>
            <a:r>
              <a:rPr lang="en-US" dirty="0" err="1"/>
              <a:t>Ansprüchen</a:t>
            </a:r>
            <a:r>
              <a:rPr lang="en-US" dirty="0"/>
              <a:t> am </a:t>
            </a:r>
            <a:r>
              <a:rPr lang="en-US" dirty="0" err="1"/>
              <a:t>besten</a:t>
            </a:r>
            <a:r>
              <a:rPr lang="en-US" dirty="0"/>
              <a:t> </a:t>
            </a:r>
            <a:r>
              <a:rPr lang="en-US" dirty="0" err="1"/>
              <a:t>gerecht</a:t>
            </a:r>
            <a:r>
              <a:rPr lang="en-US" dirty="0"/>
              <a:t> </a:t>
            </a:r>
            <a:r>
              <a:rPr lang="en-US" dirty="0" err="1"/>
              <a:t>werden</a:t>
            </a:r>
            <a:r>
              <a:rPr lang="en-US" dirty="0"/>
              <a:t>. Wie und </a:t>
            </a:r>
            <a:r>
              <a:rPr lang="en-US" dirty="0" err="1"/>
              <a:t>wann</a:t>
            </a:r>
            <a:r>
              <a:rPr lang="en-US" dirty="0"/>
              <a:t> </a:t>
            </a:r>
            <a:r>
              <a:rPr lang="en-US" dirty="0" err="1"/>
              <a:t>werden</a:t>
            </a:r>
            <a:r>
              <a:rPr lang="en-US" dirty="0"/>
              <a:t> Sie </a:t>
            </a:r>
            <a:r>
              <a:rPr lang="en-US" dirty="0" err="1"/>
              <a:t>diese</a:t>
            </a:r>
            <a:r>
              <a:rPr lang="en-US" dirty="0"/>
              <a:t> </a:t>
            </a:r>
            <a:r>
              <a:rPr lang="en-US" dirty="0" err="1"/>
              <a:t>integrieren</a:t>
            </a:r>
            <a:r>
              <a:rPr lang="en-US" dirty="0"/>
              <a:t> und </a:t>
            </a:r>
            <a:r>
              <a:rPr lang="en-US" dirty="0" err="1"/>
              <a:t>welchen</a:t>
            </a:r>
            <a:r>
              <a:rPr lang="en-US" dirty="0"/>
              <a:t> </a:t>
            </a:r>
            <a:r>
              <a:rPr lang="en-US" dirty="0" err="1"/>
              <a:t>zusäzlichen</a:t>
            </a:r>
            <a:r>
              <a:rPr lang="en-US" dirty="0"/>
              <a:t> Wert </a:t>
            </a:r>
            <a:r>
              <a:rPr lang="en-US" dirty="0" err="1"/>
              <a:t>bieten</a:t>
            </a:r>
            <a:r>
              <a:rPr lang="en-US" dirty="0"/>
              <a:t> </a:t>
            </a:r>
            <a:r>
              <a:rPr lang="en-US" dirty="0" err="1"/>
              <a:t>sie</a:t>
            </a:r>
            <a:r>
              <a:rPr lang="en-US" dirty="0"/>
              <a:t> </a:t>
            </a:r>
            <a:r>
              <a:rPr lang="en-US" dirty="0" err="1"/>
              <a:t>im</a:t>
            </a:r>
            <a:r>
              <a:rPr lang="en-US" dirty="0"/>
              <a:t> </a:t>
            </a:r>
            <a:r>
              <a:rPr lang="en-US" dirty="0" err="1"/>
              <a:t>Vergleich</a:t>
            </a:r>
            <a:r>
              <a:rPr lang="en-US" dirty="0"/>
              <a:t> </a:t>
            </a:r>
            <a:r>
              <a:rPr lang="en-US" dirty="0" err="1"/>
              <a:t>zum</a:t>
            </a:r>
            <a:r>
              <a:rPr lang="en-US" dirty="0"/>
              <a:t> </a:t>
            </a:r>
            <a:r>
              <a:rPr lang="en-US" dirty="0" err="1"/>
              <a:t>nicht-digitalen</a:t>
            </a:r>
            <a:r>
              <a:rPr lang="en-US" dirty="0"/>
              <a:t> </a:t>
            </a:r>
            <a:r>
              <a:rPr lang="en-US" dirty="0" err="1"/>
              <a:t>Lernen</a:t>
            </a:r>
            <a:r>
              <a:rPr lang="en-US" dirty="0"/>
              <a:t>?</a:t>
            </a:r>
            <a:endParaRPr lang="de-DE" dirty="0"/>
          </a:p>
          <a:p>
            <a:pPr lvl="2"/>
            <a:endParaRPr lang="en-US" dirty="0"/>
          </a:p>
        </p:txBody>
      </p:sp>
      <p:sp>
        <p:nvSpPr>
          <p:cNvPr id="5" name="Pravokotnik 4">
            <a:extLst>
              <a:ext uri="{FF2B5EF4-FFF2-40B4-BE49-F238E27FC236}">
                <a16:creationId xmlns:a16="http://schemas.microsoft.com/office/drawing/2014/main" id="{A4CC9C98-4448-453E-8ACB-2FC3204099B5}"/>
              </a:ext>
            </a:extLst>
          </p:cNvPr>
          <p:cNvSpPr/>
          <p:nvPr/>
        </p:nvSpPr>
        <p:spPr>
          <a:xfrm>
            <a:off x="9707880" y="2343061"/>
            <a:ext cx="1996243" cy="2171878"/>
          </a:xfrm>
          <a:prstGeom prst="rect">
            <a:avLst/>
          </a:prstGeom>
          <a:solidFill>
            <a:schemeClr val="bg1"/>
          </a:solidFill>
          <a:ln w="127000" cmpd="dbl">
            <a:solidFill>
              <a:srgbClr val="002060"/>
            </a:solidFill>
            <a:extLst>
              <a:ext uri="{C807C97D-BFC1-408E-A445-0C87EB9F89A2}">
                <ask:lineSketchStyleProps xmlns:ask="http://schemas.microsoft.com/office/drawing/2018/sketchyshapes" sd="1219033472">
                  <a:custGeom>
                    <a:avLst/>
                    <a:gdLst>
                      <a:gd name="connsiteX0" fmla="*/ 0 w 1996243"/>
                      <a:gd name="connsiteY0" fmla="*/ 0 h 2171878"/>
                      <a:gd name="connsiteX1" fmla="*/ 499061 w 1996243"/>
                      <a:gd name="connsiteY1" fmla="*/ 0 h 2171878"/>
                      <a:gd name="connsiteX2" fmla="*/ 1018084 w 1996243"/>
                      <a:gd name="connsiteY2" fmla="*/ 0 h 2171878"/>
                      <a:gd name="connsiteX3" fmla="*/ 1457257 w 1996243"/>
                      <a:gd name="connsiteY3" fmla="*/ 0 h 2171878"/>
                      <a:gd name="connsiteX4" fmla="*/ 1996243 w 1996243"/>
                      <a:gd name="connsiteY4" fmla="*/ 0 h 2171878"/>
                      <a:gd name="connsiteX5" fmla="*/ 1996243 w 1996243"/>
                      <a:gd name="connsiteY5" fmla="*/ 564688 h 2171878"/>
                      <a:gd name="connsiteX6" fmla="*/ 1996243 w 1996243"/>
                      <a:gd name="connsiteY6" fmla="*/ 1064220 h 2171878"/>
                      <a:gd name="connsiteX7" fmla="*/ 1996243 w 1996243"/>
                      <a:gd name="connsiteY7" fmla="*/ 1607190 h 2171878"/>
                      <a:gd name="connsiteX8" fmla="*/ 1996243 w 1996243"/>
                      <a:gd name="connsiteY8" fmla="*/ 2171878 h 2171878"/>
                      <a:gd name="connsiteX9" fmla="*/ 1557070 w 1996243"/>
                      <a:gd name="connsiteY9" fmla="*/ 2171878 h 2171878"/>
                      <a:gd name="connsiteX10" fmla="*/ 1038046 w 1996243"/>
                      <a:gd name="connsiteY10" fmla="*/ 2171878 h 2171878"/>
                      <a:gd name="connsiteX11" fmla="*/ 578910 w 1996243"/>
                      <a:gd name="connsiteY11" fmla="*/ 2171878 h 2171878"/>
                      <a:gd name="connsiteX12" fmla="*/ 0 w 1996243"/>
                      <a:gd name="connsiteY12" fmla="*/ 2171878 h 2171878"/>
                      <a:gd name="connsiteX13" fmla="*/ 0 w 1996243"/>
                      <a:gd name="connsiteY13" fmla="*/ 1650627 h 2171878"/>
                      <a:gd name="connsiteX14" fmla="*/ 0 w 1996243"/>
                      <a:gd name="connsiteY14" fmla="*/ 1107658 h 2171878"/>
                      <a:gd name="connsiteX15" fmla="*/ 0 w 1996243"/>
                      <a:gd name="connsiteY15" fmla="*/ 542970 h 2171878"/>
                      <a:gd name="connsiteX16" fmla="*/ 0 w 1996243"/>
                      <a:gd name="connsiteY16" fmla="*/ 0 h 217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6243" h="2171878" fill="none" extrusionOk="0">
                        <a:moveTo>
                          <a:pt x="0" y="0"/>
                        </a:moveTo>
                        <a:cubicBezTo>
                          <a:pt x="229536" y="-36942"/>
                          <a:pt x="344347" y="534"/>
                          <a:pt x="499061" y="0"/>
                        </a:cubicBezTo>
                        <a:cubicBezTo>
                          <a:pt x="653775" y="-534"/>
                          <a:pt x="806056" y="17712"/>
                          <a:pt x="1018084" y="0"/>
                        </a:cubicBezTo>
                        <a:cubicBezTo>
                          <a:pt x="1230112" y="-17712"/>
                          <a:pt x="1278027" y="7526"/>
                          <a:pt x="1457257" y="0"/>
                        </a:cubicBezTo>
                        <a:cubicBezTo>
                          <a:pt x="1636487" y="-7526"/>
                          <a:pt x="1862759" y="51881"/>
                          <a:pt x="1996243" y="0"/>
                        </a:cubicBezTo>
                        <a:cubicBezTo>
                          <a:pt x="2001327" y="206249"/>
                          <a:pt x="1989318" y="384930"/>
                          <a:pt x="1996243" y="564688"/>
                        </a:cubicBezTo>
                        <a:cubicBezTo>
                          <a:pt x="2003168" y="744446"/>
                          <a:pt x="1996100" y="950148"/>
                          <a:pt x="1996243" y="1064220"/>
                        </a:cubicBezTo>
                        <a:cubicBezTo>
                          <a:pt x="1996386" y="1178292"/>
                          <a:pt x="1990902" y="1423205"/>
                          <a:pt x="1996243" y="1607190"/>
                        </a:cubicBezTo>
                        <a:cubicBezTo>
                          <a:pt x="2001584" y="1791175"/>
                          <a:pt x="1971514" y="2051411"/>
                          <a:pt x="1996243" y="2171878"/>
                        </a:cubicBezTo>
                        <a:cubicBezTo>
                          <a:pt x="1904119" y="2186678"/>
                          <a:pt x="1725647" y="2139808"/>
                          <a:pt x="1557070" y="2171878"/>
                        </a:cubicBezTo>
                        <a:cubicBezTo>
                          <a:pt x="1388493" y="2203948"/>
                          <a:pt x="1209158" y="2147366"/>
                          <a:pt x="1038046" y="2171878"/>
                        </a:cubicBezTo>
                        <a:cubicBezTo>
                          <a:pt x="866934" y="2196390"/>
                          <a:pt x="717350" y="2130206"/>
                          <a:pt x="578910" y="2171878"/>
                        </a:cubicBezTo>
                        <a:cubicBezTo>
                          <a:pt x="440470" y="2213550"/>
                          <a:pt x="137248" y="2120102"/>
                          <a:pt x="0" y="2171878"/>
                        </a:cubicBezTo>
                        <a:cubicBezTo>
                          <a:pt x="-21558" y="1922067"/>
                          <a:pt x="26327" y="1863632"/>
                          <a:pt x="0" y="1650627"/>
                        </a:cubicBezTo>
                        <a:cubicBezTo>
                          <a:pt x="-26327" y="1437622"/>
                          <a:pt x="6686" y="1227488"/>
                          <a:pt x="0" y="1107658"/>
                        </a:cubicBezTo>
                        <a:cubicBezTo>
                          <a:pt x="-6686" y="987828"/>
                          <a:pt x="47052" y="745294"/>
                          <a:pt x="0" y="542970"/>
                        </a:cubicBezTo>
                        <a:cubicBezTo>
                          <a:pt x="-47052" y="340646"/>
                          <a:pt x="22765" y="215579"/>
                          <a:pt x="0" y="0"/>
                        </a:cubicBezTo>
                        <a:close/>
                      </a:path>
                      <a:path w="1996243" h="2171878" stroke="0" extrusionOk="0">
                        <a:moveTo>
                          <a:pt x="0" y="0"/>
                        </a:moveTo>
                        <a:cubicBezTo>
                          <a:pt x="120862" y="-48847"/>
                          <a:pt x="324987" y="3236"/>
                          <a:pt x="479098" y="0"/>
                        </a:cubicBezTo>
                        <a:cubicBezTo>
                          <a:pt x="633209" y="-3236"/>
                          <a:pt x="749987" y="33124"/>
                          <a:pt x="918272" y="0"/>
                        </a:cubicBezTo>
                        <a:cubicBezTo>
                          <a:pt x="1086557" y="-33124"/>
                          <a:pt x="1284096" y="1703"/>
                          <a:pt x="1457257" y="0"/>
                        </a:cubicBezTo>
                        <a:cubicBezTo>
                          <a:pt x="1630419" y="-1703"/>
                          <a:pt x="1865561" y="17890"/>
                          <a:pt x="1996243" y="0"/>
                        </a:cubicBezTo>
                        <a:cubicBezTo>
                          <a:pt x="2027834" y="188155"/>
                          <a:pt x="1934007" y="370477"/>
                          <a:pt x="1996243" y="521251"/>
                        </a:cubicBezTo>
                        <a:cubicBezTo>
                          <a:pt x="2058479" y="672025"/>
                          <a:pt x="1984968" y="841734"/>
                          <a:pt x="1996243" y="1020783"/>
                        </a:cubicBezTo>
                        <a:cubicBezTo>
                          <a:pt x="2007518" y="1199832"/>
                          <a:pt x="1984010" y="1399750"/>
                          <a:pt x="1996243" y="1563752"/>
                        </a:cubicBezTo>
                        <a:cubicBezTo>
                          <a:pt x="2008476" y="1727754"/>
                          <a:pt x="1973186" y="2041042"/>
                          <a:pt x="1996243" y="2171878"/>
                        </a:cubicBezTo>
                        <a:cubicBezTo>
                          <a:pt x="1871556" y="2220849"/>
                          <a:pt x="1701929" y="2167497"/>
                          <a:pt x="1537107" y="2171878"/>
                        </a:cubicBezTo>
                        <a:cubicBezTo>
                          <a:pt x="1372285" y="2176259"/>
                          <a:pt x="1253368" y="2146409"/>
                          <a:pt x="1038046" y="2171878"/>
                        </a:cubicBezTo>
                        <a:cubicBezTo>
                          <a:pt x="822724" y="2197347"/>
                          <a:pt x="649878" y="2165629"/>
                          <a:pt x="538986" y="2171878"/>
                        </a:cubicBezTo>
                        <a:cubicBezTo>
                          <a:pt x="428094" y="2178127"/>
                          <a:pt x="194899" y="2168901"/>
                          <a:pt x="0" y="2171878"/>
                        </a:cubicBezTo>
                        <a:cubicBezTo>
                          <a:pt x="-59069" y="2023366"/>
                          <a:pt x="26406" y="1845023"/>
                          <a:pt x="0" y="1585471"/>
                        </a:cubicBezTo>
                        <a:cubicBezTo>
                          <a:pt x="-26406" y="1325919"/>
                          <a:pt x="58614" y="1271817"/>
                          <a:pt x="0" y="999064"/>
                        </a:cubicBezTo>
                        <a:cubicBezTo>
                          <a:pt x="-58614" y="726311"/>
                          <a:pt x="111185" y="46930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6" name="Graphic 357">
            <a:extLst>
              <a:ext uri="{FF2B5EF4-FFF2-40B4-BE49-F238E27FC236}">
                <a16:creationId xmlns:a16="http://schemas.microsoft.com/office/drawing/2014/main" id="{B51B9E64-E560-423E-AEF5-8E5B4663A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83042" y="2343061"/>
            <a:ext cx="1645920" cy="1645920"/>
          </a:xfrm>
          <a:prstGeom prst="rect">
            <a:avLst/>
          </a:prstGeom>
        </p:spPr>
      </p:pic>
      <p:sp>
        <p:nvSpPr>
          <p:cNvPr id="7" name="PoljeZBesedilom 6">
            <a:extLst>
              <a:ext uri="{FF2B5EF4-FFF2-40B4-BE49-F238E27FC236}">
                <a16:creationId xmlns:a16="http://schemas.microsoft.com/office/drawing/2014/main" id="{9DD3B8A7-9B57-43D6-B82A-D5CE85EA8855}"/>
              </a:ext>
            </a:extLst>
          </p:cNvPr>
          <p:cNvSpPr txBox="1"/>
          <p:nvPr/>
        </p:nvSpPr>
        <p:spPr>
          <a:xfrm>
            <a:off x="9837131" y="3988981"/>
            <a:ext cx="1752785" cy="307777"/>
          </a:xfrm>
          <a:prstGeom prst="rect">
            <a:avLst/>
          </a:prstGeom>
          <a:noFill/>
        </p:spPr>
        <p:txBody>
          <a:bodyPr wrap="square" rtlCol="0">
            <a:spAutoFit/>
          </a:bodyPr>
          <a:lstStyle/>
          <a:p>
            <a:r>
              <a:rPr lang="de-DE" dirty="0">
                <a:solidFill>
                  <a:srgbClr val="002060"/>
                </a:solidFill>
                <a:latin typeface="+mj-lt"/>
              </a:rPr>
              <a:t>50</a:t>
            </a:r>
            <a:r>
              <a:rPr lang="sl-SI" dirty="0">
                <a:solidFill>
                  <a:srgbClr val="002060"/>
                </a:solidFill>
                <a:latin typeface="+mj-lt"/>
              </a:rPr>
              <a:t> MINUTES</a:t>
            </a:r>
          </a:p>
        </p:txBody>
      </p:sp>
      <p:pic>
        <p:nvPicPr>
          <p:cNvPr id="8" name="Graphic 357">
            <a:extLst>
              <a:ext uri="{FF2B5EF4-FFF2-40B4-BE49-F238E27FC236}">
                <a16:creationId xmlns:a16="http://schemas.microsoft.com/office/drawing/2014/main" id="{9E6E50E0-D74E-46C1-A235-3177B24B5C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707880" y="0"/>
            <a:ext cx="1645920" cy="1645920"/>
          </a:xfrm>
          <a:prstGeom prst="rect">
            <a:avLst/>
          </a:prstGeom>
        </p:spPr>
      </p:pic>
    </p:spTree>
    <p:extLst>
      <p:ext uri="{BB962C8B-B14F-4D97-AF65-F5344CB8AC3E}">
        <p14:creationId xmlns:p14="http://schemas.microsoft.com/office/powerpoint/2010/main" val="178444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4"/>
          <p:cNvSpPr txBox="1">
            <a:spLocks noGrp="1"/>
          </p:cNvSpPr>
          <p:nvPr>
            <p:ph type="title"/>
          </p:nvPr>
        </p:nvSpPr>
        <p:spPr>
          <a:xfrm>
            <a:off x="853107" y="1309829"/>
            <a:ext cx="10515600" cy="2317513"/>
          </a:xfrm>
          <a:prstGeom prst="rect">
            <a:avLst/>
          </a:prstGeom>
          <a:solidFill>
            <a:srgbClr val="FFFFFF">
              <a:alpha val="84705"/>
            </a:srgbClr>
          </a:solidFill>
          <a:ln>
            <a:noFill/>
          </a:ln>
        </p:spPr>
        <p:txBody>
          <a:bodyPr spcFirstLastPara="1" wrap="square" lIns="91425" tIns="45700" rIns="91425" bIns="45700" anchor="ctr" anchorCtr="0">
            <a:normAutofit/>
          </a:bodyPr>
          <a:lstStyle/>
          <a:p>
            <a:pPr marL="0" lvl="0" indent="0" algn="ctr">
              <a:spcAft>
                <a:spcPts val="0"/>
              </a:spcAft>
              <a:buClr>
                <a:schemeClr val="dk1"/>
              </a:buClr>
              <a:buSzPts val="6000"/>
            </a:pPr>
            <a:r>
              <a:rPr lang="en-US"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VIELEN DANK FÜR IHRE AUFMERKSAMKEIT!</a:t>
            </a:r>
          </a:p>
        </p:txBody>
      </p:sp>
      <p:sp>
        <p:nvSpPr>
          <p:cNvPr id="300" name="Google Shape;300;p24"/>
          <p:cNvSpPr txBox="1">
            <a:spLocks noGrp="1"/>
          </p:cNvSpPr>
          <p:nvPr>
            <p:ph type="body" idx="1"/>
          </p:nvPr>
        </p:nvSpPr>
        <p:spPr>
          <a:xfrm>
            <a:off x="838200" y="3780640"/>
            <a:ext cx="10515600" cy="1500187"/>
          </a:xfrm>
          <a:prstGeom prst="rect">
            <a:avLst/>
          </a:prstGeom>
          <a:solidFill>
            <a:srgbClr val="FFFFFF">
              <a:alpha val="84705"/>
            </a:srgbClr>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None/>
            </a:pPr>
            <a:r>
              <a:rPr lang="de-AT" dirty="0">
                <a:latin typeface="Arial" panose="020B0604020202020204" pitchFamily="34" charset="0"/>
                <a:cs typeface="Arial" panose="020B0604020202020204" pitchFamily="34" charset="0"/>
              </a:rPr>
              <a:t>Bis zum nächsten Mal!</a:t>
            </a:r>
            <a:endParaRP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QUELLEN</a:t>
            </a:r>
            <a:endPar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a:bodyPr>
          <a:lstStyle/>
          <a:p>
            <a:r>
              <a:rPr lang="de-DE" sz="1600" dirty="0">
                <a:latin typeface="Arial" panose="020B0604020202020204" pitchFamily="34" charset="0"/>
                <a:cs typeface="Arial" panose="020B0604020202020204" pitchFamily="34" charset="0"/>
              </a:rPr>
              <a:t>1. </a:t>
            </a:r>
            <a:r>
              <a:rPr lang="en-US" sz="1600" dirty="0">
                <a:latin typeface="Arial" panose="020B0604020202020204" pitchFamily="34" charset="0"/>
                <a:cs typeface="Arial" panose="020B0604020202020204" pitchFamily="34" charset="0"/>
                <a:hlinkClick r:id="rId2"/>
              </a:rPr>
              <a:t>Virtual Team Communication: Key Risks &amp; Best Practices (nextiva.com)</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(date:10.12.21)</a:t>
            </a:r>
          </a:p>
          <a:p>
            <a:r>
              <a:rPr lang="en-US" sz="1600" dirty="0">
                <a:solidFill>
                  <a:srgbClr val="424242"/>
                </a:solidFill>
                <a:latin typeface="Arial" panose="020B0604020202020204" pitchFamily="34" charset="0"/>
                <a:cs typeface="Arial" panose="020B0604020202020204" pitchFamily="34" charset="0"/>
              </a:rPr>
              <a:t>2. </a:t>
            </a:r>
            <a:r>
              <a:rPr lang="en-US" sz="1600" b="0" i="0" dirty="0">
                <a:solidFill>
                  <a:srgbClr val="202122"/>
                </a:solidFill>
                <a:effectLst/>
                <a:latin typeface="Arial" panose="020B0604020202020204" pitchFamily="34" charset="0"/>
                <a:cs typeface="Arial" panose="020B0604020202020204" pitchFamily="34" charset="0"/>
              </a:rPr>
              <a:t> </a:t>
            </a:r>
            <a:r>
              <a:rPr lang="en-US" sz="1600" b="0" i="1" dirty="0">
                <a:solidFill>
                  <a:srgbClr val="202122"/>
                </a:solidFill>
                <a:effectLst/>
                <a:latin typeface="Arial" panose="020B0604020202020204" pitchFamily="34" charset="0"/>
                <a:cs typeface="Arial" panose="020B0604020202020204" pitchFamily="34" charset="0"/>
              </a:rPr>
              <a:t>Ellis, Ryann K. (2009), </a:t>
            </a:r>
            <a:r>
              <a:rPr lang="en-US" sz="1600" b="0" i="1" u="sng" dirty="0">
                <a:solidFill>
                  <a:srgbClr val="BB6633"/>
                </a:solidFill>
                <a:effectLst/>
                <a:latin typeface="Arial" panose="020B0604020202020204" pitchFamily="34" charset="0"/>
                <a:cs typeface="Arial" panose="020B0604020202020204" pitchFamily="34" charset="0"/>
                <a:hlinkClick r:id="rId3"/>
              </a:rPr>
              <a:t>Field Guide to Learning Management</a:t>
            </a:r>
            <a:r>
              <a:rPr lang="en-US" sz="1600" b="0" i="1" dirty="0">
                <a:solidFill>
                  <a:srgbClr val="202122"/>
                </a:solidFill>
                <a:effectLst/>
                <a:latin typeface="Arial" panose="020B0604020202020204" pitchFamily="34" charset="0"/>
                <a:cs typeface="Arial" panose="020B0604020202020204" pitchFamily="34" charset="0"/>
              </a:rPr>
              <a:t>, ASTD Learning Circuits, archived from </a:t>
            </a:r>
            <a:r>
              <a:rPr lang="en-US" sz="1600" b="0" i="1" u="none" strike="noStrike" dirty="0">
                <a:solidFill>
                  <a:srgbClr val="3366BB"/>
                </a:solidFill>
                <a:effectLst/>
                <a:latin typeface="Arial" panose="020B0604020202020204" pitchFamily="34" charset="0"/>
                <a:cs typeface="Arial" panose="020B0604020202020204" pitchFamily="34" charset="0"/>
                <a:hlinkClick r:id="rId4"/>
              </a:rPr>
              <a:t>the original</a:t>
            </a:r>
            <a:r>
              <a:rPr lang="en-US" sz="1600" b="0" i="1" dirty="0">
                <a:solidFill>
                  <a:srgbClr val="202122"/>
                </a:solidFill>
                <a:effectLst/>
                <a:latin typeface="Arial" panose="020B0604020202020204" pitchFamily="34" charset="0"/>
                <a:cs typeface="Arial" panose="020B0604020202020204" pitchFamily="34" charset="0"/>
              </a:rPr>
              <a:t> on 24 August 2014, retrieved 5 July 2012</a:t>
            </a:r>
          </a:p>
          <a:p>
            <a:r>
              <a:rPr lang="en-US" sz="1600" i="1" dirty="0">
                <a:solidFill>
                  <a:srgbClr val="202122"/>
                </a:solidFill>
                <a:latin typeface="Arial" panose="020B0604020202020204" pitchFamily="34" charset="0"/>
                <a:cs typeface="Arial" panose="020B0604020202020204" pitchFamily="34" charset="0"/>
              </a:rPr>
              <a:t>3.</a:t>
            </a:r>
            <a:r>
              <a:rPr lang="en-US" sz="1600" dirty="0">
                <a:latin typeface="Arial" panose="020B0604020202020204" pitchFamily="34" charset="0"/>
                <a:cs typeface="Arial" panose="020B0604020202020204" pitchFamily="34" charset="0"/>
                <a:hlinkClick r:id="rId5"/>
              </a:rPr>
              <a:t> Tutorials | Faculty of Engineering | Imperial College London</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(date: </a:t>
            </a:r>
            <a:r>
              <a:rPr lang="en-US" sz="1600">
                <a:latin typeface="Arial" panose="020B0604020202020204" pitchFamily="34" charset="0"/>
                <a:cs typeface="Arial" panose="020B0604020202020204" pitchFamily="34" charset="0"/>
              </a:rPr>
              <a:t>10.12.21)</a:t>
            </a:r>
            <a:endParaRPr lang="en-US" sz="1600" dirty="0">
              <a:highlight>
                <a:srgbClr val="FFFF00"/>
              </a:highlight>
              <a:latin typeface="Arial" panose="020B0604020202020204" pitchFamily="34" charset="0"/>
              <a:cs typeface="Arial" panose="020B0604020202020204" pitchFamily="34" charset="0"/>
            </a:endParaRPr>
          </a:p>
          <a:p>
            <a:r>
              <a:rPr lang="en-US" sz="1600" b="0" i="1" dirty="0">
                <a:solidFill>
                  <a:srgbClr val="202122"/>
                </a:solidFill>
                <a:effectLst/>
                <a:latin typeface="Arial" panose="020B0604020202020204" pitchFamily="34" charset="0"/>
                <a:cs typeface="Arial" panose="020B0604020202020204" pitchFamily="34" charset="0"/>
              </a:rPr>
              <a:t>4. </a:t>
            </a:r>
            <a:r>
              <a:rPr lang="en-US" sz="1600" dirty="0">
                <a:latin typeface="Arial" panose="020B0604020202020204" pitchFamily="34" charset="0"/>
                <a:cs typeface="Arial" panose="020B0604020202020204" pitchFamily="34" charset="0"/>
                <a:hlinkClick r:id="rId6"/>
              </a:rPr>
              <a:t>What is Virtual Reality? - Virtual Reality Society (vrs.org.uk)</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(date: 10.12.21)</a:t>
            </a:r>
          </a:p>
          <a:p>
            <a:r>
              <a:rPr lang="en-US" sz="1600" b="0" i="0" dirty="0">
                <a:solidFill>
                  <a:srgbClr val="202122"/>
                </a:solidFill>
                <a:effectLst/>
                <a:latin typeface="Arial" panose="020B0604020202020204" pitchFamily="34" charset="0"/>
                <a:cs typeface="Arial" panose="020B0604020202020204" pitchFamily="34" charset="0"/>
              </a:rPr>
              <a:t>5. </a:t>
            </a:r>
            <a:r>
              <a:rPr lang="en-US" sz="1600" dirty="0">
                <a:latin typeface="Arial" panose="020B0604020202020204" pitchFamily="34" charset="0"/>
                <a:cs typeface="Arial" panose="020B0604020202020204" pitchFamily="34" charset="0"/>
                <a:hlinkClick r:id="rId7"/>
              </a:rPr>
              <a:t>What is Augmented Reality technology and how does AR work - 2021 (thinkmobiles.com)</a:t>
            </a:r>
            <a:r>
              <a:rPr lang="en-US" sz="1600" dirty="0">
                <a:latin typeface="Arial" panose="020B0604020202020204" pitchFamily="34" charset="0"/>
                <a:cs typeface="Arial" panose="020B0604020202020204" pitchFamily="34" charset="0"/>
              </a:rPr>
              <a:t> (date: 10.12.21)</a:t>
            </a:r>
          </a:p>
          <a:p>
            <a:r>
              <a:rPr lang="en-US" sz="1600"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Types of Digital Learning (leaderonomics.org)</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9"/>
              </a:rPr>
              <a:t>How VR can be used to drive new business (smallbusiness.co.uk)</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7"/>
              </a:rPr>
              <a:t>What is Augmented Reality technology and how does AR work - 2021 (thinkmobiles.com)</a:t>
            </a:r>
            <a:endParaRPr lang="en-US"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hlinkClick r:id="rId10"/>
              </a:rPr>
              <a:t>Zeigen Sie Innovation! (objectcode.de)</a:t>
            </a:r>
            <a:endParaRPr lang="de-A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1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DF2B4-85DA-4152-B311-1F14CBA532EF}"/>
              </a:ext>
            </a:extLst>
          </p:cNvPr>
          <p:cNvSpPr>
            <a:spLocks noGrp="1"/>
          </p:cNvSpPr>
          <p:nvPr>
            <p:ph type="title"/>
          </p:nvPr>
        </p:nvSpPr>
        <p:spPr>
          <a:xfrm>
            <a:off x="853107" y="676657"/>
            <a:ext cx="10515600" cy="2950686"/>
          </a:xfrm>
        </p:spPr>
        <p:txBody>
          <a:bodyPr>
            <a:noAutofit/>
          </a:bodyPr>
          <a:lstStyle/>
          <a:p>
            <a:r>
              <a:rPr lang="de-DE"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rPr>
              <a:t>WELCHE VERSCHIEDENEN ARTEN VON DIGITALER LERNTECHNOLOGIE-SOFTWARE (DLTS) GIBT ES? </a:t>
            </a:r>
            <a:endParaRPr lang="de-AT" sz="4400" dirty="0">
              <a:ln>
                <a:solidFill>
                  <a:srgbClr val="BFE38F"/>
                </a:solidFill>
              </a:ln>
              <a:effectLst>
                <a:outerShdw blurRad="38100" dist="38100" dir="2700000" algn="tl">
                  <a:srgbClr val="000000">
                    <a:alpha val="43137"/>
                  </a:srgbClr>
                </a:outerShdw>
              </a:effectLst>
              <a:latin typeface="Eras Bold ITC" panose="020B0907030504020204" pitchFamily="34" charset="0"/>
              <a:cs typeface="Aharoni" panose="02010803020104030203" pitchFamily="2" charset="-79"/>
            </a:endParaRPr>
          </a:p>
        </p:txBody>
      </p:sp>
      <p:sp>
        <p:nvSpPr>
          <p:cNvPr id="3" name="Text Placeholder 2">
            <a:extLst>
              <a:ext uri="{FF2B5EF4-FFF2-40B4-BE49-F238E27FC236}">
                <a16:creationId xmlns:a16="http://schemas.microsoft.com/office/drawing/2014/main" id="{6E49538A-7D2E-4203-8ABF-808DFDB83B31}"/>
              </a:ext>
            </a:extLst>
          </p:cNvPr>
          <p:cNvSpPr>
            <a:spLocks noGrp="1"/>
          </p:cNvSpPr>
          <p:nvPr>
            <p:ph type="body" idx="1"/>
          </p:nvPr>
        </p:nvSpPr>
        <p:spPr/>
        <p:txBody>
          <a:bodyPr/>
          <a:lstStyle/>
          <a:p>
            <a:pPr marL="0" indent="0" algn="ctr">
              <a:buNone/>
            </a:pPr>
            <a:r>
              <a:rPr lang="de-DE" dirty="0">
                <a:latin typeface="Arial" panose="020B0604020202020204" pitchFamily="34" charset="0"/>
                <a:cs typeface="Arial" panose="020B0604020202020204" pitchFamily="34" charset="0"/>
              </a:rPr>
              <a:t>Die 4 verschiedenen Kategorien von DLTS </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194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QUELLEN</a:t>
            </a:r>
            <a:r>
              <a:rPr lang="de-AT" dirty="0"/>
              <a:t> </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40000" lnSpcReduction="20000"/>
          </a:bodyPr>
          <a:lstStyle/>
          <a:p>
            <a:r>
              <a:rPr lang="en-US" dirty="0">
                <a:latin typeface="Arial" panose="020B0604020202020204" pitchFamily="34" charset="0"/>
                <a:cs typeface="Arial" panose="020B0604020202020204" pitchFamily="34" charset="0"/>
                <a:hlinkClick r:id="rId2"/>
              </a:rPr>
              <a:t>Virtual Communication: Challenges, Do’s, Don’ts, and Top Tools | </a:t>
            </a:r>
            <a:r>
              <a:rPr lang="en-US" dirty="0" err="1">
                <a:latin typeface="Arial" panose="020B0604020202020204" pitchFamily="34" charset="0"/>
                <a:cs typeface="Arial" panose="020B0604020202020204" pitchFamily="34" charset="0"/>
                <a:hlinkClick r:id="rId2"/>
              </a:rPr>
              <a:t>GetVoIP</a:t>
            </a:r>
            <a:endParaRPr lang="en-US" dirty="0">
              <a:latin typeface="Arial" panose="020B0604020202020204" pitchFamily="34" charset="0"/>
              <a:cs typeface="Arial" panose="020B0604020202020204" pitchFamily="34" charset="0"/>
            </a:endParaRPr>
          </a:p>
          <a:p>
            <a:r>
              <a:rPr lang="en-US" dirty="0"/>
              <a:t>Jacqueline Ramos </a:t>
            </a:r>
            <a:r>
              <a:rPr lang="en-US" dirty="0" err="1"/>
              <a:t>Landeros</a:t>
            </a:r>
            <a:r>
              <a:rPr lang="en-US" dirty="0"/>
              <a:t>, Ma. De Lourdes </a:t>
            </a:r>
            <a:r>
              <a:rPr lang="en-US" dirty="0" err="1"/>
              <a:t>Margain</a:t>
            </a:r>
            <a:r>
              <a:rPr lang="en-US" dirty="0"/>
              <a:t> Fuentes „Development of a Framework for the Use of a Tool for Machine Learning and Data Mining”, Research in Computing Science 122 (2016); rec. 2016-08-11; ISSN 1870-4069, pp. 127–139, p. 128.</a:t>
            </a:r>
          </a:p>
          <a:p>
            <a:r>
              <a:rPr lang="de-AT" sz="2800" dirty="0" err="1"/>
              <a:t>Moodle</a:t>
            </a:r>
            <a:r>
              <a:rPr lang="de-AT" sz="2800" dirty="0"/>
              <a:t> Work System - </a:t>
            </a:r>
            <a:r>
              <a:rPr lang="de-DE" sz="2800" dirty="0"/>
              <a:t>Jacqueline Ramos </a:t>
            </a:r>
            <a:r>
              <a:rPr lang="de-DE" sz="2800" dirty="0" err="1"/>
              <a:t>Landeros</a:t>
            </a:r>
            <a:r>
              <a:rPr lang="de-DE" sz="2800" dirty="0"/>
              <a:t>, Ma. De Lourdes </a:t>
            </a:r>
            <a:r>
              <a:rPr lang="de-DE" sz="2800" dirty="0" err="1"/>
              <a:t>Margain</a:t>
            </a:r>
            <a:r>
              <a:rPr lang="de-DE" sz="2800" dirty="0"/>
              <a:t> Fuentes</a:t>
            </a:r>
            <a:r>
              <a:rPr lang="de-DE" sz="2800" dirty="0">
                <a:latin typeface="proxima_nova"/>
              </a:rPr>
              <a:t>„</a:t>
            </a:r>
            <a:r>
              <a:rPr lang="en-US" sz="2800" dirty="0"/>
              <a:t>Development of a Framework for the Use of a Tool for Machine Learning and Data Mining”, Research in Computing Science 122 (2016); rec. 2016-08-11; ISSN 1870-4069, pp. 127–139, p. 129.</a:t>
            </a:r>
          </a:p>
          <a:p>
            <a:r>
              <a:rPr lang="en-US" dirty="0">
                <a:hlinkClick r:id="rId3"/>
              </a:rPr>
              <a:t>Types of Learning Management Systems | LMS by </a:t>
            </a:r>
            <a:r>
              <a:rPr lang="en-US" dirty="0" err="1">
                <a:hlinkClick r:id="rId3"/>
              </a:rPr>
              <a:t>Mindflash</a:t>
            </a:r>
            <a:r>
              <a:rPr lang="en-US" dirty="0">
                <a:hlinkClick r:id="rId3"/>
              </a:rPr>
              <a:t> (trakstar.com)</a:t>
            </a:r>
            <a:endParaRPr lang="en-US" dirty="0"/>
          </a:p>
          <a:p>
            <a:r>
              <a:rPr lang="en-US" dirty="0">
                <a:hlinkClick r:id="rId4"/>
              </a:rPr>
              <a:t>The Best </a:t>
            </a:r>
            <a:r>
              <a:rPr lang="en-US" dirty="0" err="1">
                <a:hlinkClick r:id="rId4"/>
              </a:rPr>
              <a:t>Elearning</a:t>
            </a:r>
            <a:r>
              <a:rPr lang="en-US" dirty="0">
                <a:hlinkClick r:id="rId4"/>
              </a:rPr>
              <a:t> Authoring Tools &amp; Software (2022 Update) (elucidat.com)</a:t>
            </a:r>
            <a:endParaRPr lang="en-US" dirty="0"/>
          </a:p>
          <a:p>
            <a:r>
              <a:rPr lang="en-US" dirty="0">
                <a:hlinkClick r:id="rId5"/>
              </a:rPr>
              <a:t>5 Types of Instructional Videos and When to Use Them - TechSmith Tutorials</a:t>
            </a:r>
            <a:endParaRPr lang="en-US" dirty="0"/>
          </a:p>
          <a:p>
            <a:r>
              <a:rPr lang="en-US" dirty="0">
                <a:hlinkClick r:id="rId6"/>
              </a:rPr>
              <a:t>8 Surprising Ways to Use Microlearning Activities in Your Online Training Course - TechSmith Tutorials</a:t>
            </a:r>
            <a:endParaRPr lang="en-US" dirty="0"/>
          </a:p>
          <a:p>
            <a:r>
              <a:rPr lang="en-US" dirty="0">
                <a:hlinkClick r:id="rId7"/>
              </a:rPr>
              <a:t>How to Make Tutorial Videos - Camtasia – TechSmith</a:t>
            </a:r>
            <a:endParaRPr lang="en-US" dirty="0"/>
          </a:p>
          <a:p>
            <a:r>
              <a:rPr lang="en-US" sz="2400" dirty="0">
                <a:latin typeface="Arial" panose="020B0604020202020204" pitchFamily="34" charset="0"/>
                <a:cs typeface="Arial" panose="020B0604020202020204" pitchFamily="34" charset="0"/>
                <a:hlinkClick r:id="rId8"/>
              </a:rPr>
              <a:t>How to Create Training Videos - Camtasia – TechSmith</a:t>
            </a:r>
            <a:endParaRPr lang="en-US" sz="2400" dirty="0">
              <a:latin typeface="Arial" panose="020B0604020202020204" pitchFamily="34" charset="0"/>
              <a:cs typeface="Arial" panose="020B0604020202020204" pitchFamily="34" charset="0"/>
            </a:endParaRPr>
          </a:p>
          <a:p>
            <a:r>
              <a:rPr lang="en-US" dirty="0">
                <a:hlinkClick r:id="rId9"/>
              </a:rPr>
              <a:t>The Ultimate Guide: What is </a:t>
            </a:r>
            <a:r>
              <a:rPr lang="en-US" dirty="0" err="1">
                <a:hlinkClick r:id="rId9"/>
              </a:rPr>
              <a:t>Screencasting</a:t>
            </a:r>
            <a:r>
              <a:rPr lang="en-US" dirty="0">
                <a:hlinkClick r:id="rId9"/>
              </a:rPr>
              <a:t> and Why Use it? - TechSmith Tutorials</a:t>
            </a:r>
            <a:endParaRPr lang="en-US" dirty="0"/>
          </a:p>
          <a:p>
            <a:r>
              <a:rPr lang="en-US" sz="2400" dirty="0">
                <a:latin typeface="Arial" panose="020B0604020202020204" pitchFamily="34" charset="0"/>
                <a:cs typeface="Arial" panose="020B0604020202020204" pitchFamily="34" charset="0"/>
                <a:hlinkClick r:id="rId10"/>
              </a:rPr>
              <a:t>The Complete Guide to Lecture Capture (2021) – TechSmith</a:t>
            </a:r>
            <a:endParaRPr lang="en-US" sz="2400" b="0" i="0" dirty="0">
              <a:solidFill>
                <a:srgbClr val="333333"/>
              </a:solidFill>
              <a:effectLst/>
              <a:latin typeface="Arial" panose="020B0604020202020204" pitchFamily="34" charset="0"/>
              <a:cs typeface="Arial" panose="020B0604020202020204" pitchFamily="34" charset="0"/>
            </a:endParaRPr>
          </a:p>
          <a:p>
            <a:r>
              <a:rPr lang="en-US" dirty="0">
                <a:solidFill>
                  <a:srgbClr val="0563C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The 3 Types of Virtual Reality – </a:t>
            </a:r>
            <a:r>
              <a:rPr lang="en-US" dirty="0" err="1">
                <a:solidFill>
                  <a:srgbClr val="1A1A1A"/>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Heizenrader</a:t>
            </a:r>
            <a:endParaRPr lang="en-US" dirty="0">
              <a:solidFill>
                <a:srgbClr val="1A1A1A"/>
              </a:solidFill>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hlinkClick r:id="rId12"/>
              </a:rPr>
              <a:t>The different types of Augmented Reality – </a:t>
            </a:r>
            <a:r>
              <a:rPr lang="en-US" sz="2800" dirty="0" err="1">
                <a:latin typeface="Arial" panose="020B0604020202020204" pitchFamily="34" charset="0"/>
                <a:cs typeface="Arial" panose="020B0604020202020204" pitchFamily="34" charset="0"/>
                <a:hlinkClick r:id="rId12"/>
              </a:rPr>
              <a:t>Onirix</a:t>
            </a:r>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13"/>
              </a:rPr>
              <a:t>Image and Surface tracking – </a:t>
            </a:r>
            <a:r>
              <a:rPr lang="en-US" dirty="0" err="1">
                <a:latin typeface="Arial" panose="020B0604020202020204" pitchFamily="34" charset="0"/>
                <a:cs typeface="Arial" panose="020B0604020202020204" pitchFamily="34" charset="0"/>
                <a:hlinkClick r:id="rId13"/>
              </a:rPr>
              <a:t>Onirix</a:t>
            </a:r>
            <a:endParaRPr lang="en-US"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hlinkClick r:id="rId14"/>
              </a:rPr>
              <a:t>Onirix</a:t>
            </a:r>
            <a:r>
              <a:rPr lang="de-DE" dirty="0">
                <a:latin typeface="Arial" panose="020B0604020202020204" pitchFamily="34" charset="0"/>
                <a:cs typeface="Arial" panose="020B0604020202020204" pitchFamily="34" charset="0"/>
                <a:hlinkClick r:id="rId14"/>
              </a:rPr>
              <a:t> Places – </a:t>
            </a:r>
            <a:r>
              <a:rPr lang="de-DE" dirty="0" err="1">
                <a:latin typeface="Arial" panose="020B0604020202020204" pitchFamily="34" charset="0"/>
                <a:cs typeface="Arial" panose="020B0604020202020204" pitchFamily="34" charset="0"/>
                <a:hlinkClick r:id="rId14"/>
              </a:rPr>
              <a:t>Onirix</a:t>
            </a:r>
            <a:endParaRPr lang="de-DE" dirty="0"/>
          </a:p>
          <a:p>
            <a:r>
              <a:rPr lang="en-US" sz="2800" dirty="0">
                <a:latin typeface="Arial" panose="020B0604020202020204" pitchFamily="34" charset="0"/>
                <a:cs typeface="Arial" panose="020B0604020202020204" pitchFamily="34" charset="0"/>
                <a:hlinkClick r:id="rId15"/>
              </a:rPr>
              <a:t>IKEA’s fancy new AR app lets you design entire rooms | WIRED UK</a:t>
            </a:r>
            <a:endParaRPr lang="en-US" b="0" i="0" dirty="0">
              <a:solidFill>
                <a:srgbClr val="333333"/>
              </a:solidFill>
              <a:effectLst/>
              <a:latin typeface="proxima-nova"/>
            </a:endParaRPr>
          </a:p>
          <a:p>
            <a:pPr lvl="1"/>
            <a:endParaRPr lang="en-US" dirty="0"/>
          </a:p>
          <a:p>
            <a:pPr lvl="1"/>
            <a:endParaRPr lang="en-US" dirty="0"/>
          </a:p>
          <a:p>
            <a:pPr lvl="1"/>
            <a:endParaRPr lang="de-DE" dirty="0"/>
          </a:p>
        </p:txBody>
      </p:sp>
    </p:spTree>
    <p:extLst>
      <p:ext uri="{BB962C8B-B14F-4D97-AF65-F5344CB8AC3E}">
        <p14:creationId xmlns:p14="http://schemas.microsoft.com/office/powerpoint/2010/main" val="40010266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QUELLEN</a:t>
            </a:r>
            <a:endParaRPr lang="de-AT" sz="44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hlinkClick r:id="rId2"/>
              </a:rPr>
              <a:t>Benefits of Product Customization and Personalization – </a:t>
            </a:r>
            <a:r>
              <a:rPr lang="en-US" dirty="0" err="1">
                <a:latin typeface="Arial" panose="020B0604020202020204" pitchFamily="34" charset="0"/>
                <a:cs typeface="Arial" panose="020B0604020202020204" pitchFamily="34" charset="0"/>
                <a:hlinkClick r:id="rId2"/>
              </a:rPr>
              <a:t>Productimize</a:t>
            </a:r>
            <a:endParaRPr lang="en-US" dirty="0">
              <a:latin typeface="Arial" panose="020B0604020202020204" pitchFamily="34" charset="0"/>
              <a:cs typeface="Arial" panose="020B0604020202020204" pitchFamily="34" charset="0"/>
            </a:endParaRPr>
          </a:p>
          <a:p>
            <a:pPr marL="0" indent="0">
              <a:buNone/>
            </a:pPr>
            <a:r>
              <a:rPr lang="en-US" dirty="0">
                <a:hlinkClick r:id="rId3"/>
              </a:rPr>
              <a:t>Channel customization - YouTube Help (google.com)</a:t>
            </a:r>
            <a:endParaRPr lang="en-US" dirty="0"/>
          </a:p>
          <a:p>
            <a:pPr marL="0" indent="0">
              <a:buNone/>
            </a:pPr>
            <a:r>
              <a:rPr lang="de-DE" dirty="0">
                <a:hlinkClick r:id="rId4"/>
              </a:rPr>
              <a:t>Features – </a:t>
            </a:r>
            <a:r>
              <a:rPr lang="de-DE" dirty="0" err="1">
                <a:hlinkClick r:id="rId4"/>
              </a:rPr>
              <a:t>MindMeister</a:t>
            </a:r>
            <a:endParaRPr lang="de-DE" dirty="0"/>
          </a:p>
          <a:p>
            <a:pPr marL="0" indent="0">
              <a:buNone/>
            </a:pPr>
            <a:r>
              <a:rPr lang="en-US" dirty="0">
                <a:hlinkClick r:id="rId5"/>
              </a:rPr>
              <a:t>Workplace Features - Moodle - Enterprise Learning Management System</a:t>
            </a:r>
            <a:endParaRPr lang="en-US" dirty="0"/>
          </a:p>
          <a:p>
            <a:pPr marL="0" indent="0">
              <a:buNone/>
            </a:pPr>
            <a:r>
              <a:rPr lang="en-US" dirty="0">
                <a:hlinkClick r:id="rId6"/>
              </a:rPr>
              <a:t>Creating your Own Custom Content Blocks | </a:t>
            </a:r>
            <a:r>
              <a:rPr lang="en-US" dirty="0" err="1">
                <a:hlinkClick r:id="rId6"/>
              </a:rPr>
              <a:t>Visme</a:t>
            </a:r>
            <a:endParaRPr lang="en-US" dirty="0"/>
          </a:p>
          <a:p>
            <a:pPr marL="0" indent="0">
              <a:buNone/>
            </a:pPr>
            <a:r>
              <a:rPr lang="en-US" dirty="0">
                <a:hlinkClick r:id="rId7"/>
              </a:rPr>
              <a:t>Customizing backgrounds in designs | </a:t>
            </a:r>
            <a:r>
              <a:rPr lang="en-US" dirty="0" err="1">
                <a:hlinkClick r:id="rId7"/>
              </a:rPr>
              <a:t>Visme</a:t>
            </a:r>
            <a:endParaRPr lang="en-US" dirty="0"/>
          </a:p>
          <a:p>
            <a:pPr marL="0" indent="0">
              <a:buNone/>
            </a:pPr>
            <a:r>
              <a:rPr lang="en-US" dirty="0">
                <a:hlinkClick r:id="rId8"/>
              </a:rPr>
              <a:t>Netiquette: good online </a:t>
            </a:r>
            <a:r>
              <a:rPr lang="en-US" dirty="0" err="1">
                <a:hlinkClick r:id="rId8"/>
              </a:rPr>
              <a:t>behaviour</a:t>
            </a:r>
            <a:r>
              <a:rPr lang="en-US" dirty="0">
                <a:hlinkClick r:id="rId8"/>
              </a:rPr>
              <a:t> at UCL | Teaching &amp; Learning - UCL – University College London</a:t>
            </a:r>
            <a:r>
              <a:rPr lang="en-US" dirty="0"/>
              <a:t>) </a:t>
            </a:r>
            <a:endParaRPr lang="de-DE" b="0" i="0" dirty="0">
              <a:solidFill>
                <a:srgbClr val="000000"/>
              </a:solidFill>
              <a:effectLst/>
              <a:latin typeface="Helvetica Neue"/>
            </a:endParaRPr>
          </a:p>
          <a:p>
            <a:pPr marL="0" indent="0">
              <a:buNone/>
            </a:pPr>
            <a:endParaRPr lang="de-DE" dirty="0"/>
          </a:p>
          <a:p>
            <a:pPr marL="0" indent="0">
              <a:buNone/>
            </a:pP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86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p:txBody>
          <a:bodyPr/>
          <a:lstStyle/>
          <a:p>
            <a:r>
              <a:rPr lang="de-DE"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VERSCHIEDENE TYPEN VON DLTS IM ÜBERBLICK: KATEGORIE I-IV </a:t>
            </a:r>
            <a:endPar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a:xfrm>
            <a:off x="838200" y="2048255"/>
            <a:ext cx="10515600" cy="4116477"/>
          </a:xfrm>
        </p:spPr>
        <p:txBody>
          <a:bodyPr>
            <a:normAutofit/>
          </a:bodyPr>
          <a:lstStyle/>
          <a:p>
            <a:pPr lvl="1"/>
            <a:r>
              <a:rPr lang="de-DE" b="1" i="1" dirty="0">
                <a:latin typeface="Arial" panose="020B0604020202020204" pitchFamily="34" charset="0"/>
                <a:cs typeface="Arial" panose="020B0604020202020204" pitchFamily="34" charset="0"/>
              </a:rPr>
              <a:t> Kategorie I: Virtuelle Kommunikationswerkzeuge </a:t>
            </a:r>
          </a:p>
          <a:p>
            <a:pPr marL="457200" lvl="1" indent="0">
              <a:buNone/>
            </a:pPr>
            <a:r>
              <a:rPr lang="de-DE" sz="1300" i="1" dirty="0">
                <a:latin typeface="Arial" panose="020B0604020202020204" pitchFamily="34" charset="0"/>
                <a:cs typeface="Arial" panose="020B0604020202020204" pitchFamily="34" charset="0"/>
              </a:rPr>
              <a:t>	In dieser Kategorie finden Sie eine Grundausstattung für Zusammenarbeit aus der Ferne.</a:t>
            </a:r>
          </a:p>
          <a:p>
            <a:pPr marL="457200" lvl="1" indent="0">
              <a:buNone/>
            </a:pPr>
            <a:endParaRPr lang="de-DE" sz="16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II: Lernmanagement-Systeme</a:t>
            </a:r>
          </a:p>
          <a:p>
            <a:pPr marL="457200" lvl="1" indent="0">
              <a:buNone/>
            </a:pPr>
            <a:r>
              <a:rPr lang="de-DE" sz="1300" i="1" dirty="0">
                <a:latin typeface="Arial" panose="020B0604020202020204" pitchFamily="34" charset="0"/>
                <a:cs typeface="Arial" panose="020B0604020202020204" pitchFamily="34" charset="0"/>
              </a:rPr>
              <a:t>	Diese Kategorie enthält bereits bestehende Lernmanagementlösungen, die Sie anpassen und einsetzen können. </a:t>
            </a:r>
          </a:p>
          <a:p>
            <a:pPr marL="457200" lvl="1" indent="0">
              <a:buNone/>
            </a:pPr>
            <a:endParaRPr lang="de-DE" sz="16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III: Werkzeuge zur Erstellung von Tutorials</a:t>
            </a:r>
          </a:p>
          <a:p>
            <a:pPr marL="457200" lvl="1" indent="0">
              <a:buNone/>
            </a:pPr>
            <a:r>
              <a:rPr lang="de-DE" sz="1400" i="1" dirty="0">
                <a:latin typeface="Arial" panose="020B0604020202020204" pitchFamily="34" charset="0"/>
                <a:cs typeface="Arial" panose="020B0604020202020204" pitchFamily="34" charset="0"/>
              </a:rPr>
              <a:t>	Diese Kategorie enthält Tools, die Ihnen helfen, Ihre eigenen Inhalte zu erstellen. </a:t>
            </a:r>
          </a:p>
          <a:p>
            <a:pPr marL="457200" lvl="1" indent="0">
              <a:buNone/>
            </a:pPr>
            <a:endParaRPr lang="de-DE" sz="1400" i="1" dirty="0">
              <a:latin typeface="Arial" panose="020B0604020202020204" pitchFamily="34" charset="0"/>
              <a:cs typeface="Arial" panose="020B0604020202020204" pitchFamily="34" charset="0"/>
            </a:endParaRPr>
          </a:p>
          <a:p>
            <a:pPr lvl="1"/>
            <a:r>
              <a:rPr lang="de-DE" b="1" i="1" dirty="0">
                <a:latin typeface="Arial" panose="020B0604020202020204" pitchFamily="34" charset="0"/>
                <a:cs typeface="Arial" panose="020B0604020202020204" pitchFamily="34" charset="0"/>
              </a:rPr>
              <a:t>Kategorie IV: VR/AR-Software und -Tools</a:t>
            </a:r>
          </a:p>
          <a:p>
            <a:pPr marL="457200" lvl="1" indent="0">
              <a:buNone/>
            </a:pPr>
            <a:r>
              <a:rPr lang="de-DE" sz="1300" i="1" dirty="0">
                <a:latin typeface="Arial" panose="020B0604020202020204" pitchFamily="34" charset="0"/>
                <a:cs typeface="Arial" panose="020B0604020202020204" pitchFamily="34" charset="0"/>
              </a:rPr>
              <a:t>	Diese Kategorie hilft Ihnen, Ihren WBL-Prozess noch greifbarer zu machen.</a:t>
            </a:r>
          </a:p>
        </p:txBody>
      </p:sp>
    </p:spTree>
    <p:extLst>
      <p:ext uri="{BB962C8B-B14F-4D97-AF65-F5344CB8AC3E}">
        <p14:creationId xmlns:p14="http://schemas.microsoft.com/office/powerpoint/2010/main" val="349573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DEB9-70F2-4D46-A434-5805917AE2A5}"/>
              </a:ext>
            </a:extLst>
          </p:cNvPr>
          <p:cNvSpPr>
            <a:spLocks noGrp="1"/>
          </p:cNvSpPr>
          <p:nvPr>
            <p:ph type="title"/>
          </p:nvPr>
        </p:nvSpPr>
        <p:spPr>
          <a:xfrm>
            <a:off x="838200" y="289851"/>
            <a:ext cx="10600592" cy="1523544"/>
          </a:xfrm>
        </p:spPr>
        <p:txBody>
          <a:bodyPr/>
          <a:lstStyle/>
          <a:p>
            <a:r>
              <a:rPr lang="de-AT" sz="4000" dirty="0">
                <a:ln>
                  <a:solidFill>
                    <a:srgbClr val="BFE38F"/>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DLT SOFTWARE KATEGORIE I - VIRTUELLE KOMMUNIKATION</a:t>
            </a:r>
          </a:p>
        </p:txBody>
      </p:sp>
      <p:sp>
        <p:nvSpPr>
          <p:cNvPr id="3" name="Content Placeholder 2">
            <a:extLst>
              <a:ext uri="{FF2B5EF4-FFF2-40B4-BE49-F238E27FC236}">
                <a16:creationId xmlns:a16="http://schemas.microsoft.com/office/drawing/2014/main" id="{F2A56596-A564-425C-B8FC-8D7CEEF84F3E}"/>
              </a:ext>
            </a:extLst>
          </p:cNvPr>
          <p:cNvSpPr>
            <a:spLocks noGrp="1"/>
          </p:cNvSpPr>
          <p:nvPr>
            <p:ph idx="1"/>
          </p:nvPr>
        </p:nvSpPr>
        <p:spPr/>
        <p:txBody>
          <a:bodyPr>
            <a:normAutofit fontScale="85000" lnSpcReduction="20000"/>
          </a:bodyPr>
          <a:lstStyle/>
          <a:p>
            <a:r>
              <a:rPr lang="de-DE" b="1" i="0" dirty="0">
                <a:effectLst/>
                <a:latin typeface="Arial" panose="020B0604020202020204" pitchFamily="34" charset="0"/>
                <a:cs typeface="Arial" panose="020B0604020202020204" pitchFamily="34" charset="0"/>
              </a:rPr>
              <a:t>Kategorie I: Virtuelle Kommunikationsmittel</a:t>
            </a:r>
          </a:p>
          <a:p>
            <a:endParaRPr lang="de-DE" i="0" dirty="0">
              <a:effectLst/>
              <a:latin typeface="Arial" panose="020B0604020202020204" pitchFamily="34" charset="0"/>
              <a:cs typeface="Arial" panose="020B0604020202020204" pitchFamily="34" charset="0"/>
            </a:endParaRPr>
          </a:p>
          <a:p>
            <a:pPr lvl="1"/>
            <a:r>
              <a:rPr lang="de-DE" i="0" dirty="0">
                <a:effectLst/>
                <a:latin typeface="Arial" panose="020B0604020202020204" pitchFamily="34" charset="0"/>
                <a:cs typeface="Arial" panose="020B0604020202020204" pitchFamily="34" charset="0"/>
              </a:rPr>
              <a:t>„In dieser Kategorie geht es darum, wie Menschen miteinander kommunizieren, ohne sich im selben Raum zu befinden. Sie wird von Remote-Teams in Büroumgebungen und praktisch in jeder Branche eingesetzt“ </a:t>
            </a:r>
            <a:r>
              <a:rPr lang="de-DE" i="0" baseline="30000" dirty="0">
                <a:effectLst/>
                <a:latin typeface="Arial" panose="020B0604020202020204" pitchFamily="34" charset="0"/>
                <a:cs typeface="Arial" panose="020B0604020202020204" pitchFamily="34" charset="0"/>
              </a:rPr>
              <a:t>1</a:t>
            </a:r>
          </a:p>
          <a:p>
            <a:pPr lvl="1"/>
            <a:endParaRPr lang="de-DE" i="0" dirty="0">
              <a:effectLst/>
              <a:latin typeface="Arial" panose="020B0604020202020204" pitchFamily="34" charset="0"/>
              <a:cs typeface="Arial" panose="020B0604020202020204" pitchFamily="34" charset="0"/>
            </a:endParaRPr>
          </a:p>
          <a:p>
            <a:pPr lvl="1"/>
            <a:r>
              <a:rPr lang="de-DE" i="0" dirty="0">
                <a:effectLst/>
                <a:latin typeface="Arial" panose="020B0604020202020204" pitchFamily="34" charset="0"/>
                <a:cs typeface="Arial" panose="020B0604020202020204" pitchFamily="34" charset="0"/>
              </a:rPr>
              <a:t>Im virtuellen WBL-Kontext: zur Kommunikation und Verstärkung der Lernerfahrung durch den Einsatz von Technologie (z. B. direkter Austausch, Gruppenarbeit)</a:t>
            </a:r>
          </a:p>
          <a:p>
            <a:pPr lvl="1"/>
            <a:endParaRPr lang="de-DE" i="0" dirty="0">
              <a:effectLst/>
              <a:latin typeface="Arial" panose="020B0604020202020204" pitchFamily="34" charset="0"/>
              <a:cs typeface="Arial" panose="020B0604020202020204" pitchFamily="34" charset="0"/>
            </a:endParaRPr>
          </a:p>
          <a:p>
            <a:pPr lvl="1"/>
            <a:r>
              <a:rPr lang="de-DE" i="0" dirty="0">
                <a:effectLst/>
                <a:latin typeface="Arial" panose="020B0604020202020204" pitchFamily="34" charset="0"/>
                <a:cs typeface="Arial" panose="020B0604020202020204" pitchFamily="34" charset="0"/>
              </a:rPr>
              <a:t>Werkzeuge, die Ihnen die Kategorie Virtuelle Kommunikationswerkzeuge zur Verfügung stellen kann: Eine grundlegende Struktur für die Fernzusammenarbeit: Vokale und visuelle Kommunikation, Aufgabenteilung, Überwachung der gemeinsamen Arbeitsseiten </a:t>
            </a:r>
          </a:p>
          <a:p>
            <a:pPr lvl="1"/>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Kurzes</a:t>
            </a:r>
            <a:r>
              <a:rPr lang="en-US" dirty="0">
                <a:latin typeface="Arial" panose="020B0604020202020204" pitchFamily="34" charset="0"/>
                <a:cs typeface="Arial" panose="020B0604020202020204" pitchFamily="34" charset="0"/>
              </a:rPr>
              <a:t> Video:</a:t>
            </a:r>
            <a:br>
              <a:rPr lang="en-US" dirty="0">
                <a:latin typeface="Arial" panose="020B0604020202020204" pitchFamily="34" charset="0"/>
                <a:cs typeface="Arial" panose="020B0604020202020204" pitchFamily="34" charset="0"/>
              </a:rPr>
            </a:br>
            <a:r>
              <a:rPr lang="en-US"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Choosing Communication Tools for Virtual Teams - </a:t>
            </a: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YouTube</a:t>
            </a:r>
            <a:endParaRPr lang="de-A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158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4951</Words>
  <Application>Microsoft Office PowerPoint</Application>
  <PresentationFormat>Breitbild</PresentationFormat>
  <Paragraphs>567</Paragraphs>
  <Slides>71</Slides>
  <Notes>8</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71</vt:i4>
      </vt:variant>
    </vt:vector>
  </HeadingPairs>
  <TitlesOfParts>
    <vt:vector size="84" baseType="lpstr">
      <vt:lpstr>AR BONNIE</vt:lpstr>
      <vt:lpstr>Arial</vt:lpstr>
      <vt:lpstr>Arial Black</vt:lpstr>
      <vt:lpstr>Arial Narrow</vt:lpstr>
      <vt:lpstr>Bahnschrift</vt:lpstr>
      <vt:lpstr>Calibri</vt:lpstr>
      <vt:lpstr>Eras Bold ITC</vt:lpstr>
      <vt:lpstr>Helvetica Neue</vt:lpstr>
      <vt:lpstr>Mistral</vt:lpstr>
      <vt:lpstr>proxima_nova</vt:lpstr>
      <vt:lpstr>proxima-nova</vt:lpstr>
      <vt:lpstr>Wingdings 3</vt:lpstr>
      <vt:lpstr>Office Theme</vt:lpstr>
      <vt:lpstr>WBL_GOES_VIRTUAL  Trainingsprogramm</vt:lpstr>
      <vt:lpstr>AGENDA</vt:lpstr>
      <vt:lpstr>AGENDA</vt:lpstr>
      <vt:lpstr>WAS IST DER VORTEIL DES DIGITALEN LERNENS? </vt:lpstr>
      <vt:lpstr>WAS IST DIGITALES LERNEN?  </vt:lpstr>
      <vt:lpstr>VORTEILE DES DIGITALEN LERNENS</vt:lpstr>
      <vt:lpstr>WELCHE VERSCHIEDENEN ARTEN VON DIGITALER LERNTECHNOLOGIE-SOFTWARE (DLTS) GIBT ES? </vt:lpstr>
      <vt:lpstr>VERSCHIEDENE TYPEN VON DLTS IM ÜBERBLICK: KATEGORIE I-IV </vt:lpstr>
      <vt:lpstr>DLT SOFTWARE KATEGORIE I - VIRTUELLE KOMMUNIKATION</vt:lpstr>
      <vt:lpstr>DLT SOFTWARE KATEGORIE II –  LMS </vt:lpstr>
      <vt:lpstr>DLT SOFTWARE KATEGORIE III – TUTORIALERSTELLUNG</vt:lpstr>
      <vt:lpstr>DLT SOFTWARE KATEGORIE IV –  VR/AR SOFTWARE</vt:lpstr>
      <vt:lpstr>DLT SOFTWARE KATEGORIE IV –  VR/AR SOFTWARE</vt:lpstr>
      <vt:lpstr>DLT SOFTWARE KATEGORIE IV –  VR/AR SOFTWARE</vt:lpstr>
      <vt:lpstr>Einführung in digitale Lerntechnologie-Software </vt:lpstr>
      <vt:lpstr>WELCHES SIND DIE RICHTIGEN DLTS FÜR IHRE ANFORDERUNGEN? </vt:lpstr>
      <vt:lpstr>THEORETISCHER HINTERGRUND</vt:lpstr>
      <vt:lpstr>THEORETISCHER HINTERGRUND</vt:lpstr>
      <vt:lpstr>EINZELÜBUNG</vt:lpstr>
      <vt:lpstr>Kategorien der WBL_GOES_VIRTUAL Toolbox</vt:lpstr>
      <vt:lpstr>TOOLBOX FÜR UNTERNEHMEN  UND PERSONAL</vt:lpstr>
      <vt:lpstr>WBL_GOES_VIRTUAL TOOLBOX</vt:lpstr>
      <vt:lpstr>WBL_GOES_VIRTUAL TOOLBOX</vt:lpstr>
      <vt:lpstr>VERSCHIEDENE TYPEN VON DLTS IM ÜBERBLICK: KATEGORIE I-IV </vt:lpstr>
      <vt:lpstr>TIEFERES EINTAUCHEN IN DIE DLTS – KATEGORIE I</vt:lpstr>
      <vt:lpstr>DLT SOFTWARE KATEGORIE I - VIRTUELLE KOMMUNIKATION</vt:lpstr>
      <vt:lpstr>DLT SOFTWARE KATEGORIE I - VIRTUELLE KOMMUNIKATION</vt:lpstr>
      <vt:lpstr>DLT SOFTWARE KATEGORIE I - VIRTUELLE KOMMUNIKATION</vt:lpstr>
      <vt:lpstr>DLT SOFTWARE KATEGORIE I - VIRTUELLE KOMMUNIKATION</vt:lpstr>
      <vt:lpstr>TIEFERES EINTAUCHEN IN DIE DLTS – KATEGORIE II</vt:lpstr>
      <vt:lpstr>DLT SOFTWARE  KATEGORIE II – LMS</vt:lpstr>
      <vt:lpstr>DLT SOFTWARE  KATEGORIE II – LMS</vt:lpstr>
      <vt:lpstr>DLT SOFTWARE  KATEGORIE II – LMS</vt:lpstr>
      <vt:lpstr>DLT SOFTWARE  KATEGORIE II – LMS</vt:lpstr>
      <vt:lpstr>TIEFERES EINTAUCHEN IN DIE DLTS – KATEGORIE III</vt:lpstr>
      <vt:lpstr>DLT SOFTWARE KATEGORIE III – TUTORIALERSTELLUNG</vt:lpstr>
      <vt:lpstr>DLT SOFTWARE KATEGORIE III – TUTORIALERSTELLUNG</vt:lpstr>
      <vt:lpstr>DLT SOFTWARE KATEGORIE III – TUTORIALERSTELLUNG</vt:lpstr>
      <vt:lpstr>DLT SOFTWARE KATEGORIE III – TUTORIALERSTELLUNG</vt:lpstr>
      <vt:lpstr>DLT SOFTWARE KATEGORIE III – TUTORIALERSTELLUNG</vt:lpstr>
      <vt:lpstr>DLT SOFTWARE KATEGORIE III – TUTORIALERSTELLUNG</vt:lpstr>
      <vt:lpstr>TIEFERES EINTAUCHEN IN DIE DLTS – KATEGORIE IV</vt:lpstr>
      <vt:lpstr>DLT SOFTWARE KATEGORIE IV –  VR/AR SOFTWARE</vt:lpstr>
      <vt:lpstr>DLT SOFTWARE KATEGORIE IV –  VR/AR SOFTWARE</vt:lpstr>
      <vt:lpstr>DLT SOFTWARE KATEGORIE IV –  VR/AR SOFTWARE</vt:lpstr>
      <vt:lpstr>DLT SOFTWARE KATEGORIE IV –  VR/AR SOFTWARE</vt:lpstr>
      <vt:lpstr>DLT SOFTWARE KATEGORIE IV –  VR/AR SOFTWARE</vt:lpstr>
      <vt:lpstr>Personalisierung der Toolbox</vt:lpstr>
      <vt:lpstr>WBL_GOES_VIRTUAL TOOLBOX UND IHRE KATEGORIEN</vt:lpstr>
      <vt:lpstr>TOOLAUSWAHL</vt:lpstr>
      <vt:lpstr>EINZELÜBUNG</vt:lpstr>
      <vt:lpstr> DLTS konfigurieren und Netiquette</vt:lpstr>
      <vt:lpstr>KONFIGURIEREN UND ANPASSEN IHRER DTLS</vt:lpstr>
      <vt:lpstr>KONFIGURIEREN UND ANPASSEN IHRER DTLS</vt:lpstr>
      <vt:lpstr>KONFIGURIEREN UND ANPASSEN IHRER DTLS</vt:lpstr>
      <vt:lpstr>BEISPIELE</vt:lpstr>
      <vt:lpstr>BEISPIELE</vt:lpstr>
      <vt:lpstr>DIGITALE „NETTIQUETTE“</vt:lpstr>
      <vt:lpstr>„NETTIQUETTE“ - ÜBERSICHT  </vt:lpstr>
      <vt:lpstr>„NETTIQUETTE“ –  LIVE-ÜBERTRAGUNGEN</vt:lpstr>
      <vt:lpstr>„NETTIQUETTE“ – PARTIZIPATION</vt:lpstr>
      <vt:lpstr>„NETTIQUETTE“ – AUFMERKSAMKEIT</vt:lpstr>
      <vt:lpstr>„NETTIQUETTE“ –  GRENZEN SETZEN</vt:lpstr>
      <vt:lpstr>EINZELÜBUNG</vt:lpstr>
      <vt:lpstr>GRUPPENDISKUSSION</vt:lpstr>
      <vt:lpstr>„NETTIQUETTE“ – REGELN FÜR LERNENDE </vt:lpstr>
      <vt:lpstr>EINZELÜBUNG</vt:lpstr>
      <vt:lpstr>VIELEN DANK FÜR IHRE AUFMERKSAMKEIT!</vt:lpstr>
      <vt:lpstr>QUELLEN</vt:lpstr>
      <vt:lpstr>QUELLEN </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Carina Posch</dc:creator>
  <cp:lastModifiedBy>Anna-Carina Mohrholz</cp:lastModifiedBy>
  <cp:revision>121</cp:revision>
  <dcterms:created xsi:type="dcterms:W3CDTF">2021-06-23T06:50:06Z</dcterms:created>
  <dcterms:modified xsi:type="dcterms:W3CDTF">2022-03-24T14:22:11Z</dcterms:modified>
</cp:coreProperties>
</file>