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74"/>
  </p:notesMasterIdLst>
  <p:handoutMasterIdLst>
    <p:handoutMasterId r:id="rId75"/>
  </p:handoutMasterIdLst>
  <p:sldIdLst>
    <p:sldId id="284" r:id="rId2"/>
    <p:sldId id="257" r:id="rId3"/>
    <p:sldId id="357" r:id="rId4"/>
    <p:sldId id="260" r:id="rId5"/>
    <p:sldId id="267" r:id="rId6"/>
    <p:sldId id="278" r:id="rId7"/>
    <p:sldId id="258" r:id="rId8"/>
    <p:sldId id="266" r:id="rId9"/>
    <p:sldId id="268" r:id="rId10"/>
    <p:sldId id="270" r:id="rId11"/>
    <p:sldId id="271" r:id="rId12"/>
    <p:sldId id="276" r:id="rId13"/>
    <p:sldId id="272" r:id="rId14"/>
    <p:sldId id="277" r:id="rId15"/>
    <p:sldId id="280" r:id="rId16"/>
    <p:sldId id="281" r:id="rId17"/>
    <p:sldId id="282" r:id="rId18"/>
    <p:sldId id="283" r:id="rId19"/>
    <p:sldId id="358" r:id="rId20"/>
    <p:sldId id="256" r:id="rId21"/>
    <p:sldId id="290" r:id="rId22"/>
    <p:sldId id="287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85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60" r:id="rId65"/>
    <p:sldId id="361" r:id="rId66"/>
    <p:sldId id="333" r:id="rId67"/>
    <p:sldId id="359" r:id="rId68"/>
    <p:sldId id="279" r:id="rId69"/>
    <p:sldId id="288" r:id="rId70"/>
    <p:sldId id="274" r:id="rId71"/>
    <p:sldId id="275" r:id="rId72"/>
    <p:sldId id="291" r:id="rId7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254"/>
    <a:srgbClr val="1A1A1A"/>
    <a:srgbClr val="42ACE6"/>
    <a:srgbClr val="1982BD"/>
    <a:srgbClr val="9DCFE2"/>
    <a:srgbClr val="81DDFC"/>
    <a:srgbClr val="42AB3F"/>
    <a:srgbClr val="57BD87"/>
    <a:srgbClr val="BFE38F"/>
    <a:srgbClr val="88D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80443" autoAdjust="0"/>
  </p:normalViewPr>
  <p:slideViewPr>
    <p:cSldViewPr snapToGrid="0">
      <p:cViewPr varScale="1">
        <p:scale>
          <a:sx n="59" d="100"/>
          <a:sy n="59" d="100"/>
        </p:scale>
        <p:origin x="84" y="7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A04DD6-C26F-4C09-8D3E-498219316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B5BF1-F438-47D7-B2C0-7835FD0A89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5DBD-DAAC-48AD-8D30-F70205E5F437}" type="datetimeFigureOut">
              <a:rPr lang="de-AT" smtClean="0"/>
              <a:pPr/>
              <a:t>25.03.2022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88FB3-E94A-4AEE-A622-6D13AD1B3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6C5CA-E03D-40A4-8B04-C8455053D7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3AC4B-F3DF-48A6-AD1D-514BE1ABE2D3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1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51E32-8A46-467F-9D37-670F4C8129D5}" type="datetimeFigureOut">
              <a:rPr lang="de-DE" smtClean="0"/>
              <a:pPr/>
              <a:t>25.03.2022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09DDF-2BB1-4D3D-8D3F-C5C1359DA1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13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i="1" dirty="0">
                <a:latin typeface="proxima_nova"/>
              </a:rPr>
              <a:t>- Se te ofrece una directriz sobre cómo crear material de aprendizaje en el capítulo 3</a:t>
            </a:r>
          </a:p>
          <a:p>
            <a:r>
              <a:rPr lang="de-DE" dirty="0"/>
              <a:t>- Puedes alojar tus tutoriales en tu plataforma SGA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09DDF-2BB1-4D3D-8D3F-C5C1359DA19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64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09DDF-2BB1-4D3D-8D3F-C5C1359DA19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18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>
                <a:latin typeface="proxima_nova"/>
              </a:rPr>
              <a:t>La</a:t>
            </a:r>
            <a:r>
              <a:rPr lang="de-DE" sz="1200" baseline="0" dirty="0">
                <a:latin typeface="proxima_nova"/>
              </a:rPr>
              <a:t> RV también se puede utilizar en otras partes de la empresa para el desarrollo y la innovación y así ahorrar materiales y costes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aseline="0" dirty="0">
                <a:latin typeface="proxima_nova"/>
              </a:rPr>
              <a:t>La RA utilizada en otras áreas de la empresa puede apoyar el marketing para hacer más visibles los productos de tu empresa.</a:t>
            </a:r>
            <a:endParaRPr lang="de-DE" sz="1200" dirty="0">
              <a:latin typeface="proxima_nova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09DDF-2BB1-4D3D-8D3F-C5C1359DA19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70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Google Drive (una herramiente para compartir documentos, que puede editar</a:t>
            </a:r>
            <a:r>
              <a:rPr lang="de-DE" baseline="0" dirty="0"/>
              <a:t> un grupo entero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512B4-B6A8-4BC6-98E9-5FD4F2ECA60B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1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09DDF-2BB1-4D3D-8D3F-C5C1359DA19C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69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Aplicaciones existentes: calendarios, email, redes sociales</a:t>
            </a:r>
          </a:p>
          <a:p>
            <a:pPr marL="171450" indent="-171450">
              <a:buFontTx/>
              <a:buChar char="-"/>
            </a:pPr>
            <a:r>
              <a:rPr lang="de-DE" dirty="0"/>
              <a:t>Gestión de talentos: apoyo de RRHH en la selección, gestión de desempeño y nóminas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63E70-B19F-4E4A-B700-9DFF35B21A4C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208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98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C06E-3663-4558-938B-980DAB67C4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230" y="1041400"/>
            <a:ext cx="6824474" cy="2387600"/>
          </a:xfrm>
        </p:spPr>
        <p:txBody>
          <a:bodyPr anchor="b">
            <a:noAutofit/>
          </a:bodyPr>
          <a:lstStyle>
            <a:lvl1pPr algn="l">
              <a:defRPr lang="de-AT" sz="6000" b="1" kern="1200" dirty="0">
                <a:ln>
                  <a:solidFill>
                    <a:srgbClr val="BFE38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CF2BB-37B8-4956-B49C-8182BBF89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230" y="3706583"/>
            <a:ext cx="6824474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0CE14-B241-49A4-ABD6-0824BE11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25.03.2022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961EE-C2AE-4D22-A6A3-B025740F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Project N° 2020-1-AT01-KA226-VET-092549)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BA2CB-652B-4FCA-A7A4-089CD44E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547AEC-2357-4DDC-9DD8-7FC7BE426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9" y="5610197"/>
            <a:ext cx="2578262" cy="1142541"/>
          </a:xfrm>
          <a:prstGeom prst="rect">
            <a:avLst/>
          </a:prstGeom>
        </p:spPr>
      </p:pic>
      <p:pic>
        <p:nvPicPr>
          <p:cNvPr id="13" name="Grafik 15">
            <a:extLst>
              <a:ext uri="{FF2B5EF4-FFF2-40B4-BE49-F238E27FC236}">
                <a16:creationId xmlns:a16="http://schemas.microsoft.com/office/drawing/2014/main" id="{9E441092-B87B-44C3-9562-42E922299F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15" y="5919316"/>
            <a:ext cx="1828959" cy="5243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C65D30-1BAC-4353-8A3D-2C402B617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6" r="20742" b="17676"/>
          <a:stretch/>
        </p:blipFill>
        <p:spPr>
          <a:xfrm>
            <a:off x="3009900" y="-1"/>
            <a:ext cx="9182100" cy="68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10D4-FAC0-4A20-A41A-868424F0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2EDC6-E025-4423-B60D-3055F3A36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7BE6D-858E-40BF-BFB0-B3B00E02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25.03.2022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692B-DAC5-46BA-8BDA-6DA7D7EA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ECC1-9032-49B7-BB14-EF3BEAF5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971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21266-1F8A-4702-82B1-90814DC8F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86D77-5FB9-4C9A-8CB7-4855136E4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CDD92-0FAC-4DCA-BEFA-99367C7A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25.03.2022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EB073-0974-4BF3-BF65-D5640EA3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27165-8EAC-4D1B-BDD8-D72D9ED4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912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579753-788E-4DE5-9DC0-02CDBAF763FC}"/>
              </a:ext>
            </a:extLst>
          </p:cNvPr>
          <p:cNvSpPr/>
          <p:nvPr userDrawn="1"/>
        </p:nvSpPr>
        <p:spPr>
          <a:xfrm>
            <a:off x="0" y="-68825"/>
            <a:ext cx="12192000" cy="1759513"/>
          </a:xfrm>
          <a:prstGeom prst="rect">
            <a:avLst/>
          </a:prstGeom>
          <a:gradFill flip="none" rotWithShape="1">
            <a:gsLst>
              <a:gs pos="30000">
                <a:srgbClr val="42ACE6"/>
              </a:gs>
              <a:gs pos="0">
                <a:srgbClr val="819DCD"/>
              </a:gs>
              <a:gs pos="56000">
                <a:srgbClr val="81DDFF"/>
              </a:gs>
              <a:gs pos="79000">
                <a:srgbClr val="90D68F"/>
              </a:gs>
              <a:gs pos="100000">
                <a:srgbClr val="CFE7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30976-F296-4395-A8A6-D471791FE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9851"/>
            <a:ext cx="10515600" cy="1523544"/>
          </a:xfrm>
        </p:spPr>
        <p:txBody>
          <a:bodyPr>
            <a:noAutofit/>
          </a:bodyPr>
          <a:lstStyle>
            <a:lvl1pPr>
              <a:defRPr lang="de-AT" sz="4800" b="1" kern="1200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90EE-B694-4578-892B-BE7C46E733B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55600" indent="-355600">
              <a:buClr>
                <a:srgbClr val="42ACE6"/>
              </a:buClr>
              <a:buFont typeface="Wingdings 3" panose="05040102010807070707" pitchFamily="18" charset="2"/>
              <a:buChar char=""/>
              <a:defRPr/>
            </a:lvl1pPr>
            <a:lvl2pPr marL="812800" indent="-355600">
              <a:buClr>
                <a:srgbClr val="81DDFF"/>
              </a:buClr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CFE78F"/>
              </a:buClr>
              <a:buFont typeface="Calibri" panose="020F0502020204030204" pitchFamily="34" charset="0"/>
              <a:buChar char="•"/>
              <a:defRPr/>
            </a:lvl3pPr>
            <a:lvl4pPr marL="1600200" indent="-228600">
              <a:buClr>
                <a:srgbClr val="90D68F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rgbClr val="90D68F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2F8C0-CA2B-4704-9C0D-E541851B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25.03.2022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F7288-B9CB-478B-8159-F07C5737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DFCCB-823F-45D0-A981-DAF0CCAA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1A460F-4265-467A-9DDC-469B37BB0D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27" name="Grafik 15">
            <a:extLst>
              <a:ext uri="{FF2B5EF4-FFF2-40B4-BE49-F238E27FC236}">
                <a16:creationId xmlns:a16="http://schemas.microsoft.com/office/drawing/2014/main" id="{3700B635-63C8-4BBD-B16A-96ABCCEC1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494B3D6-1640-4467-98AD-F5E8C0DF24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26933" r="19690" b="352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5F5290-B7AE-450C-8010-5C0AD8A32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07" y="1309829"/>
            <a:ext cx="10515600" cy="2317513"/>
          </a:xfrm>
          <a:solidFill>
            <a:srgbClr val="FFFFFF">
              <a:alpha val="85098"/>
            </a:srgbClr>
          </a:solidFill>
        </p:spPr>
        <p:txBody>
          <a:bodyPr anchor="ctr" anchorCtr="0">
            <a:normAutofit/>
          </a:bodyPr>
          <a:lstStyle>
            <a:lvl1pPr algn="l">
              <a:defRPr lang="de-AT" sz="6000" b="1" kern="1200" dirty="0">
                <a:ln>
                  <a:solidFill>
                    <a:srgbClr val="BFE38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70475-9180-4217-B831-26D2D1C9E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80640"/>
            <a:ext cx="10515600" cy="1500187"/>
          </a:xfrm>
          <a:solidFill>
            <a:srgbClr val="FFFFFF">
              <a:alpha val="85098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3200" dirty="0" smtClean="0"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43E63-CEA4-4A36-BEAE-52DAAAB8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25.03.2022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1060C-20E2-4042-BA95-37130463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37A62-BBAF-49A1-9063-BFA5A8AF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7" name="Grafik 15">
            <a:extLst>
              <a:ext uri="{FF2B5EF4-FFF2-40B4-BE49-F238E27FC236}">
                <a16:creationId xmlns:a16="http://schemas.microsoft.com/office/drawing/2014/main" id="{C94612BA-980C-48E3-ADFE-063B53109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C89244C-2328-4F95-8379-1EE1DE504A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4" y="5705490"/>
            <a:ext cx="2578262" cy="11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3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3DA14-FDCC-4AEB-8E70-F8B45795A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>
            <a:lvl1pPr marL="452438" indent="-452438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26198-C8F6-4E4E-8E52-F3F7C289F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D270D-A412-4F63-8A8E-6EA60B04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25.03.2022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AE600-62CE-4D33-AE51-999D5E1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09521-205E-46B9-8E31-9F58BC2F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CCD6CA-0160-4384-9DE5-59F5225BEAE1}"/>
              </a:ext>
            </a:extLst>
          </p:cNvPr>
          <p:cNvSpPr/>
          <p:nvPr userDrawn="1"/>
        </p:nvSpPr>
        <p:spPr>
          <a:xfrm>
            <a:off x="0" y="-68825"/>
            <a:ext cx="12192000" cy="1759513"/>
          </a:xfrm>
          <a:prstGeom prst="rect">
            <a:avLst/>
          </a:prstGeom>
          <a:gradFill flip="none" rotWithShape="1">
            <a:gsLst>
              <a:gs pos="30000">
                <a:srgbClr val="42ACE6"/>
              </a:gs>
              <a:gs pos="0">
                <a:srgbClr val="819DCD"/>
              </a:gs>
              <a:gs pos="56000">
                <a:srgbClr val="81DDFF"/>
              </a:gs>
              <a:gs pos="79000">
                <a:srgbClr val="90D68F"/>
              </a:gs>
              <a:gs pos="100000">
                <a:srgbClr val="CFE7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BAEF37-66E7-4B54-8FC9-C90FDA105E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25" name="Grafik 15">
            <a:extLst>
              <a:ext uri="{FF2B5EF4-FFF2-40B4-BE49-F238E27FC236}">
                <a16:creationId xmlns:a16="http://schemas.microsoft.com/office/drawing/2014/main" id="{126F7B1D-2162-4A0D-89B4-FBC354F33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02BEB3BC-E1DB-4D7B-B391-24B26C29A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298"/>
            <a:ext cx="10515600" cy="1523544"/>
          </a:xfrm>
        </p:spPr>
        <p:txBody>
          <a:bodyPr>
            <a:noAutofit/>
          </a:bodyPr>
          <a:lstStyle>
            <a:lvl1pPr>
              <a:defRPr lang="de-AT" sz="4800" b="1" kern="1200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5728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BDBC5-50AB-4C93-8346-3BF2FF4F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latin typeface="AR BONNIE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1BF18-FA15-4E71-A4E0-714C7818B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5D327-70CB-4FB6-80B7-5D4E2F963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200" b="0" smtClean="0">
                <a:latin typeface="AR BONNIE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C8A66-0AF9-4241-92B1-54F69F0F6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DDFF"/>
              </a:buClr>
              <a:buFont typeface="Wingdings 3" panose="05040102010807070707" pitchFamily="18" charset="2"/>
              <a:buChar char="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E78F"/>
              </a:buClr>
              <a:buFont typeface="Calibri" panose="020F050202020403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0D68F"/>
              </a:buClr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2A4A0-5560-4BBE-AAB5-A10E4AD6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25.03.2022</a:t>
            </a:fld>
            <a:endParaRPr lang="de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3AD2C-3786-4867-BECF-1A6588A1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07110-6AFE-49A8-9BA8-F5041C94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64FB6A-0692-48FE-8149-32F442A89EBE}"/>
              </a:ext>
            </a:extLst>
          </p:cNvPr>
          <p:cNvSpPr/>
          <p:nvPr userDrawn="1"/>
        </p:nvSpPr>
        <p:spPr>
          <a:xfrm>
            <a:off x="0" y="-68825"/>
            <a:ext cx="12192000" cy="1759513"/>
          </a:xfrm>
          <a:prstGeom prst="rect">
            <a:avLst/>
          </a:prstGeom>
          <a:gradFill flip="none" rotWithShape="1">
            <a:gsLst>
              <a:gs pos="30000">
                <a:srgbClr val="42ACE6"/>
              </a:gs>
              <a:gs pos="0">
                <a:srgbClr val="819DCD"/>
              </a:gs>
              <a:gs pos="56000">
                <a:srgbClr val="81DDFF"/>
              </a:gs>
              <a:gs pos="79000">
                <a:srgbClr val="90D68F"/>
              </a:gs>
              <a:gs pos="100000">
                <a:srgbClr val="CFE7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7D91D3-317E-4450-B69F-86E691B59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14" name="Grafik 15">
            <a:extLst>
              <a:ext uri="{FF2B5EF4-FFF2-40B4-BE49-F238E27FC236}">
                <a16:creationId xmlns:a16="http://schemas.microsoft.com/office/drawing/2014/main" id="{53CC9ADD-244F-4096-A75F-4C4E8BA2ED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E7B0837-BCCF-4DE7-A221-1A76F2473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305"/>
            <a:ext cx="10515600" cy="1523544"/>
          </a:xfrm>
        </p:spPr>
        <p:txBody>
          <a:bodyPr>
            <a:noAutofit/>
          </a:bodyPr>
          <a:lstStyle>
            <a:lvl1pPr>
              <a:defRPr lang="de-AT" sz="4800" b="1" kern="1200" dirty="0">
                <a:ln>
                  <a:solidFill>
                    <a:srgbClr val="BFE38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018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69483C-9015-4E0E-AD5E-0B3B1DA3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25.03.2022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264ED-CD88-4EE0-A9A4-7C723827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35337-3D45-4B88-8C03-32B7D977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8615E-2EAE-427D-AFA4-E7292E188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7" name="Grafik 15">
            <a:extLst>
              <a:ext uri="{FF2B5EF4-FFF2-40B4-BE49-F238E27FC236}">
                <a16:creationId xmlns:a16="http://schemas.microsoft.com/office/drawing/2014/main" id="{E9D03F83-5E8F-4393-8C02-EDC31DA00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22D66E-0E03-4880-9E5E-4D456E53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2401"/>
            <a:ext cx="10515600" cy="1523544"/>
          </a:xfrm>
        </p:spPr>
        <p:txBody>
          <a:bodyPr>
            <a:noAutofit/>
          </a:bodyPr>
          <a:lstStyle>
            <a:lvl1pPr algn="ctr">
              <a:defRPr lang="de-AT" sz="6000" b="1" kern="1200" dirty="0">
                <a:ln>
                  <a:solidFill>
                    <a:srgbClr val="BFE38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689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28148-F792-4E4A-9A5B-0ADEC7AF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25.03.2022</a:t>
            </a:fld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C46EB-3932-4C4F-9C7C-7CBAC83F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Project N° 2020-1-AT01-KA226-VET-092549)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2693F-CC3D-46AA-8327-2745023F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93685-2743-4290-BF8E-0E15C0EB40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6038452"/>
            <a:ext cx="1700981" cy="753779"/>
          </a:xfrm>
          <a:prstGeom prst="rect">
            <a:avLst/>
          </a:prstGeom>
        </p:spPr>
      </p:pic>
      <p:pic>
        <p:nvPicPr>
          <p:cNvPr id="6" name="Grafik 15">
            <a:extLst>
              <a:ext uri="{FF2B5EF4-FFF2-40B4-BE49-F238E27FC236}">
                <a16:creationId xmlns:a16="http://schemas.microsoft.com/office/drawing/2014/main" id="{CE4B762C-8DF4-4F37-B896-F650DED9FA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48" y="6276761"/>
            <a:ext cx="1828959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2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64BD9-4527-415D-A268-E8623EDB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34DF4-5437-4091-BF8E-EDB29AA56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ACE6"/>
              </a:buClr>
              <a:buFont typeface="Wingdings 3" panose="05040102010807070707" pitchFamily="18" charset="2"/>
              <a:buChar char="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95440-316A-4A03-998B-B7E1343D0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0A148-6444-4E03-863B-ECE2D695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25.03.2022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3524-5C1B-4742-A188-D0E479C1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B8565-45AD-4788-8D05-0C7BFE08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47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D722-0243-42FC-A4A1-0F62332D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B21F22-A2AC-4A4B-9894-FE70B2407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CC996-4582-4098-8EE8-6160B0609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4E954-BE53-4FC9-AD3F-0A4624B4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384D-1A10-4715-AAD8-F603304139C1}" type="datetimeFigureOut">
              <a:rPr lang="de-AT" smtClean="0"/>
              <a:pPr/>
              <a:t>25.03.2022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BACB9-A3DA-49C9-AC55-4B945A1A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0D0E9-F6D1-43AD-84C1-7D07337C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EAA9-F0E8-465B-87C2-CBF38CF7C88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080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A9AC7F-49EE-429A-B438-048B1635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AAC54-1949-4160-ADBD-AAF616DF2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2FD4E-AB71-40E3-BF06-7B2756E15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384D-1A10-4715-AAD8-F603304139C1}" type="datetimeFigureOut">
              <a:rPr lang="de-AT" smtClean="0"/>
              <a:pPr/>
              <a:t>25.03.2022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4231E-EC34-4C22-86DE-5032A9959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Project N° 2020-1-AT01-KA226-VET-092549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CFE77-7C05-4DC7-89FD-A1325B972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DEAA9-F0E8-465B-87C2-CBF38CF7C888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873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-3VyQQ_wF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6o_6R2lbE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k_akgSjq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IsEZiP_Pw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edges.org/r-a-t-mode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indmeist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FAD-EvLiHw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hsmith.com/learn/tutorials/camtasia/how-to-create-training-video/" TargetMode="External"/><Relationship Id="rId13" Type="http://schemas.openxmlformats.org/officeDocument/2006/relationships/hyperlink" Target="https://www.onirix.com/learn-about-ar/marker-based-augmented-reality-with-targets/" TargetMode="External"/><Relationship Id="rId3" Type="http://schemas.openxmlformats.org/officeDocument/2006/relationships/hyperlink" Target="https://learn.trakstar.com/elearning-glossary/types-of-lms#:~:text=Another%20thing%20to%20look%20for%20in%20an%20LMS,on%20the%20differences%20between%20an%20LMS%20and%20LCMS%29." TargetMode="External"/><Relationship Id="rId7" Type="http://schemas.openxmlformats.org/officeDocument/2006/relationships/hyperlink" Target="https://www.techsmith.com/learn/tutorials/camtasia/how-to-make-a-video-tutorial/" TargetMode="External"/><Relationship Id="rId12" Type="http://schemas.openxmlformats.org/officeDocument/2006/relationships/hyperlink" Target="https://www.onirix.com/learn-about-ar/the-different-types-of-augmented-reality/" TargetMode="External"/><Relationship Id="rId2" Type="http://schemas.openxmlformats.org/officeDocument/2006/relationships/hyperlink" Target="https://getvoip.com/blog/2021/03/02/virtual-commun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chsmith.com/blog/microlearning-activities/" TargetMode="External"/><Relationship Id="rId11" Type="http://schemas.openxmlformats.org/officeDocument/2006/relationships/hyperlink" Target="https://heizenrader.com/the-3-types-of-virtual-reality/#:~:text=There%20are%203%20primary%20categories%20of%20virtual%20reality,simulations%20used%20today%3A%20non-immersive%2C%20semi-immersive%2C%20and%20fully-immersive%20simulations." TargetMode="External"/><Relationship Id="rId5" Type="http://schemas.openxmlformats.org/officeDocument/2006/relationships/hyperlink" Target="https://www.techsmith.com/blog/types-of-instructional-videos/" TargetMode="External"/><Relationship Id="rId15" Type="http://schemas.openxmlformats.org/officeDocument/2006/relationships/hyperlink" Target="https://www.wired.co.uk/article/ikea-studio-ar-app" TargetMode="External"/><Relationship Id="rId10" Type="http://schemas.openxmlformats.org/officeDocument/2006/relationships/hyperlink" Target="https://www.techsmith.com/blog/lecture-capture/" TargetMode="External"/><Relationship Id="rId4" Type="http://schemas.openxmlformats.org/officeDocument/2006/relationships/hyperlink" Target="https://www.elucidat.com/blog/elearning-authoring-tools/#:~:text=What%20is%20an%20authoring%20tool%3F%20An%20authoring%20tools,manipulate%20multimedia%20objects%20for%20the%20content%E2%80%99s%20intended%20purpose." TargetMode="External"/><Relationship Id="rId9" Type="http://schemas.openxmlformats.org/officeDocument/2006/relationships/hyperlink" Target="https://www.techsmith.com/blog/what-is-screencasting/" TargetMode="External"/><Relationship Id="rId14" Type="http://schemas.openxmlformats.org/officeDocument/2006/relationships/hyperlink" Target="https://www.onirix.com/learn-about-ar/geolocation-based-augmented-reality-with-place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s://leaderonomics.org/en/resources/article/228-types-of-digital-learning" TargetMode="External"/><Relationship Id="rId3" Type="http://schemas.openxmlformats.org/officeDocument/2006/relationships/hyperlink" Target="https://web.archive.org/web/20140824102458/http:/www.astd.org/~/media/Files/Publications/LMS_fieldguide_20091" TargetMode="External"/><Relationship Id="rId7" Type="http://schemas.openxmlformats.org/officeDocument/2006/relationships/hyperlink" Target="https://thinkmobiles.com/blog/what-is-augmented-reality/#:~:text=Augmented%20reality%20is%20the%20technology%20that%20expands%20our,environment%20and%20adds%20sounds%2C%20videos%2C%20graphics%20to%20it." TargetMode="External"/><Relationship Id="rId2" Type="http://schemas.openxmlformats.org/officeDocument/2006/relationships/hyperlink" Target="https://www.nextiva.com/blog/virtual-team-communica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rs.org.uk/virtual-reality/what-is-virtual-reality.html" TargetMode="External"/><Relationship Id="rId5" Type="http://schemas.openxmlformats.org/officeDocument/2006/relationships/hyperlink" Target="http://www.imperial.ac.uk/electrical-engineering/study/current-students-course-handbook/tutorials/" TargetMode="External"/><Relationship Id="rId10" Type="http://schemas.openxmlformats.org/officeDocument/2006/relationships/hyperlink" Target="https://www.objectcode.de/blog/zeigen-sie-innovation/" TargetMode="External"/><Relationship Id="rId4" Type="http://schemas.openxmlformats.org/officeDocument/2006/relationships/hyperlink" Target="http://www.astd.org/~/media/Files/Publications/LMS_fieldguide_20091" TargetMode="External"/><Relationship Id="rId9" Type="http://schemas.openxmlformats.org/officeDocument/2006/relationships/hyperlink" Target="https://smallbusiness.co.uk/virtual-reality-can-used-drive-new-business-2540683/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edges.org/r-a-t-model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l.ac.uk/teaching-learning/education-planning-2020-21/online-teaching-guidance-tips-and-platforms/netiquette-good-online#Staff%20guidance" TargetMode="External"/><Relationship Id="rId3" Type="http://schemas.openxmlformats.org/officeDocument/2006/relationships/hyperlink" Target="https://support.google.com/youtube/answer/3027950?hl=en" TargetMode="External"/><Relationship Id="rId7" Type="http://schemas.openxmlformats.org/officeDocument/2006/relationships/hyperlink" Target="https://support.visme.co/customizing-backgrounds/" TargetMode="External"/><Relationship Id="rId2" Type="http://schemas.openxmlformats.org/officeDocument/2006/relationships/hyperlink" Target="https://productimize.com/blog/benefits-of-product-customiz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visme.co/creating-your-own-custom-blocks/" TargetMode="External"/><Relationship Id="rId5" Type="http://schemas.openxmlformats.org/officeDocument/2006/relationships/hyperlink" Target="https://moodle.com/workplace/features/" TargetMode="External"/><Relationship Id="rId4" Type="http://schemas.openxmlformats.org/officeDocument/2006/relationships/hyperlink" Target="https://www.mindmeister.com/pages/features/#styli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x8HM3g1N0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2CAA-2692-4ED1-A6BC-8719AA19A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48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WBL_GOES_VIRTUAL</a:t>
            </a:r>
            <a:br>
              <a:rPr lang="de-DE" sz="48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</a:br>
            <a:br>
              <a:rPr lang="de-DE" sz="48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</a:br>
            <a:r>
              <a:rPr lang="de-DE" sz="48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Programa Formativo</a:t>
            </a:r>
            <a:endParaRPr lang="de-AT" sz="48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8940-8DCE-41A1-AB0A-0C8208CEC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28" y="3706583"/>
            <a:ext cx="6615776" cy="165576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Módulo 2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Tecnología Sofware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de Aprendizaje Digital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9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STAD CATEGORÍA II - SGA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Categoría II: Sistemas de Gestión de Aprendizaje (SGA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457200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„Un 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Sistema de Gestión de Aprendizaje (SGA)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un Software para la administración, documentación, seguimiento, automatización e impartición de cursos, formación, programas de aprendizaje y desarrollo.“</a:t>
            </a:r>
            <a:r>
              <a:rPr lang="de-DE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Las herramientas de la categoría „</a:t>
            </a:r>
            <a:r>
              <a:rPr lang="de-DE" i="1" u="sng" dirty="0">
                <a:latin typeface="Arial" panose="020B0604020202020204" pitchFamily="34" charset="0"/>
                <a:cs typeface="Arial" panose="020B0604020202020204" pitchFamily="34" charset="0"/>
              </a:rPr>
              <a:t>Sistema de Gestión del Aprendizaje (SGA)</a:t>
            </a:r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“ pueden ofrecerte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La oportunidad de digitalizar y estructurar experiencias prácticas en la vida laboral diaria.</a:t>
            </a:r>
          </a:p>
          <a:p>
            <a:pPr marL="787400" lvl="2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Tareas escritas o visuales compartidas y estructura para seguir la interacción de tu alumnado con las tareas.</a:t>
            </a:r>
          </a:p>
          <a:p>
            <a:pPr marL="787400" lvl="2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Breve video que te ayuda a profundizar en esta categoría:</a:t>
            </a:r>
          </a:p>
          <a:p>
            <a:pPr marL="457200" lvl="1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What is an LMS? A Guide to Learning Management Systems - YouTube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70"/>
            <a:ext cx="10515600" cy="1523544"/>
          </a:xfrm>
        </p:spPr>
        <p:txBody>
          <a:bodyPr/>
          <a:lstStyle/>
          <a:p>
            <a:r>
              <a:rPr lang="de-AT" sz="4000" dirty="0"/>
              <a:t>STAD CATEGORÍA III – HERRAMIENTAS DE REALIZACIÓN DE TUTORIALES </a:t>
            </a:r>
            <a:endParaRPr lang="de-AT" sz="40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Categoría III: Herramientas de Realización de Tutoriales</a:t>
            </a:r>
            <a:endParaRPr lang="de-DE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„Un tutorial es un método para transferir conocimientos, que es más interactivo y específico que un libro o una clase magistral y busca enseñar con el ejemplo y ofrecer información para completar una tarea concreta.“</a:t>
            </a:r>
            <a:r>
              <a:rPr lang="de-DE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1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  <a:t>Herramientas que la categoría </a:t>
            </a:r>
            <a:r>
              <a:rPr lang="de-DE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Herramientas para la Realización de Tutoriales </a:t>
            </a: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  <a:t>te puede ofrecer: </a:t>
            </a:r>
            <a:b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Posibilidad de personalizar las interacciones de WBL para el alumnado diseñando un material de aprendizaje único y perfectamente adaptado. Amplio espectro de herramientas para registrar impresiones vocales y visuales, un proceso guiado paso a paso para crear tu propio tutorial.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Breve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video para profundizar en esta categoría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     How to make a GREAT Tutorial - YouTube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7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851"/>
            <a:ext cx="10943492" cy="1523544"/>
          </a:xfrm>
        </p:spPr>
        <p:txBody>
          <a:bodyPr/>
          <a:lstStyle/>
          <a:p>
            <a:r>
              <a:rPr lang="de-AT" sz="4000" dirty="0"/>
              <a:t>STAD CATEGORÍA IV – SOFTWARE Y HERRAMIENTAS RV/RA</a:t>
            </a:r>
            <a:endParaRPr lang="de-AT" sz="40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2308"/>
          </a:xfrm>
        </p:spPr>
        <p:txBody>
          <a:bodyPr>
            <a:normAutofit/>
          </a:bodyPr>
          <a:lstStyle/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Categoría IV: </a:t>
            </a:r>
            <a:r>
              <a:rPr lang="de-DE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Software y Herramientas RV/RA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Cuál es la diferencia entre el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Software y Herramientas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RV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/RA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RV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Realidad virtual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): „</a:t>
            </a: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realidad virtual es la creación de un entorno virtual que se presenta a nuestros sentidos de manera que lo experimentamos como si estuviéramos realmente allí. Utiliza un servidor de tecnologías para lograr este objetivo</a:t>
            </a:r>
            <a:r>
              <a:rPr lang="es-ES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9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AE45AA6-88A4-4186-80C2-B1BA2226D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45" y="4515330"/>
            <a:ext cx="2942911" cy="2207183"/>
          </a:xfrm>
          <a:prstGeom prst="rect">
            <a:avLst/>
          </a:prstGeom>
        </p:spPr>
      </p:pic>
      <p:pic>
        <p:nvPicPr>
          <p:cNvPr id="11" name="Grafik 10" descr="Ein Bild, das Text, Hand enthält.&#10;&#10;Automatisch generierte Beschreibung">
            <a:extLst>
              <a:ext uri="{FF2B5EF4-FFF2-40B4-BE49-F238E27FC236}">
                <a16:creationId xmlns:a16="http://schemas.microsoft.com/office/drawing/2014/main" id="{0B8F1FA0-7D58-486A-8AEF-7B2CEEBD4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81" y="4526505"/>
            <a:ext cx="4179004" cy="21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1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851"/>
            <a:ext cx="10978662" cy="1523544"/>
          </a:xfrm>
        </p:spPr>
        <p:txBody>
          <a:bodyPr/>
          <a:lstStyle/>
          <a:p>
            <a:r>
              <a:rPr lang="de-AT" sz="4000" dirty="0"/>
              <a:t>STAD CATEGORÍA IV – SOFTWARE Y HERRAMIENTAS RV/RA</a:t>
            </a:r>
            <a:endParaRPr lang="de-A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0508"/>
          </a:xfrm>
        </p:spPr>
        <p:txBody>
          <a:bodyPr>
            <a:normAutofit fontScale="85000" lnSpcReduction="20000"/>
          </a:bodyPr>
          <a:lstStyle/>
          <a:p>
            <a:r>
              <a:rPr lang="es-ES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Categoría IV: Software y Herramientas </a:t>
            </a:r>
            <a:r>
              <a:rPr lang="es-ES" sz="3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RV</a:t>
            </a:r>
            <a:r>
              <a:rPr lang="es-ES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/RA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s-ES" sz="3100" dirty="0">
                <a:latin typeface="Arial" panose="020B0604020202020204" pitchFamily="34" charset="0"/>
                <a:cs typeface="Arial" panose="020B0604020202020204" pitchFamily="34" charset="0"/>
              </a:rPr>
              <a:t>¿Cuál es la diferencia entre </a:t>
            </a:r>
            <a:r>
              <a:rPr lang="es-ES" sz="3100" i="1" dirty="0">
                <a:latin typeface="Arial" panose="020B0604020202020204" pitchFamily="34" charset="0"/>
                <a:cs typeface="Arial" panose="020B0604020202020204" pitchFamily="34" charset="0"/>
              </a:rPr>
              <a:t>Software y Herramientas </a:t>
            </a:r>
            <a:r>
              <a:rPr lang="es-ES" sz="3100" i="1" dirty="0" err="1">
                <a:latin typeface="Arial" panose="020B0604020202020204" pitchFamily="34" charset="0"/>
                <a:cs typeface="Arial" panose="020B0604020202020204" pitchFamily="34" charset="0"/>
              </a:rPr>
              <a:t>RV</a:t>
            </a:r>
            <a:r>
              <a:rPr lang="es-ES" sz="3100" i="1" dirty="0">
                <a:latin typeface="Arial" panose="020B0604020202020204" pitchFamily="34" charset="0"/>
                <a:cs typeface="Arial" panose="020B0604020202020204" pitchFamily="34" charset="0"/>
              </a:rPr>
              <a:t>/RA</a:t>
            </a:r>
            <a:r>
              <a:rPr lang="es-ES" sz="3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u="sng" dirty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100" i="1" dirty="0">
                <a:latin typeface="Arial" panose="020B0604020202020204" pitchFamily="34" charset="0"/>
                <a:cs typeface="Arial" panose="020B0604020202020204" pitchFamily="34" charset="0"/>
              </a:rPr>
              <a:t>(Realidad aumentada):</a:t>
            </a:r>
            <a:r>
              <a:rPr lang="en-US" sz="3100" b="0" i="1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i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ES" sz="31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tecnología que expande nuestro mundo físico, añadiendo capas de información digital al mismo. La RA aparece en la visión directa de un entorno existente y añade sonidos, videos, gráficos al mismo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r>
              <a:rPr lang="en-US" sz="31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0" i="0" baseline="3000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br>
              <a:rPr lang="en-US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D2ECB8-812C-4370-A01C-719586770B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76" y="4259246"/>
            <a:ext cx="3947239" cy="2069117"/>
          </a:xfrm>
          <a:prstGeom prst="rect">
            <a:avLst/>
          </a:prstGeom>
        </p:spPr>
      </p:pic>
      <p:pic>
        <p:nvPicPr>
          <p:cNvPr id="7" name="Grafik 6" descr="Ein Bild, das Text, Mann, Person, tragen enthält.&#10;&#10;Automatisch generierte Beschreibung">
            <a:extLst>
              <a:ext uri="{FF2B5EF4-FFF2-40B4-BE49-F238E27FC236}">
                <a16:creationId xmlns:a16="http://schemas.microsoft.com/office/drawing/2014/main" id="{82DD151A-69BD-4D2A-A6E0-BD0018222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23" y="4259246"/>
            <a:ext cx="3601846" cy="20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7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851"/>
            <a:ext cx="10925908" cy="1523544"/>
          </a:xfrm>
        </p:spPr>
        <p:txBody>
          <a:bodyPr/>
          <a:lstStyle/>
          <a:p>
            <a:r>
              <a:rPr lang="de-AT" sz="4000" dirty="0"/>
              <a:t>STAD CATEGORÍA IV – SOFTWARE Y HERRAMIENTAS RV/RA</a:t>
            </a:r>
            <a:endParaRPr lang="de-A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Categoría 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IV: Software y herramientas RV/RA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Herramientas que te puede ofrecer la categoría Software y Herramientas de </a:t>
            </a:r>
            <a:r>
              <a:rPr lang="es-E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RV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(Realidad Virtual):</a:t>
            </a:r>
            <a:b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Simulaciones de situaciones críticas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WBL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en las que se requiere gran cantidad de material o que contengan riesgos para la seguridad del formador/a y el alumno/a. Es posible utilizarlas para tareas que incluyan la “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gamificación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” para aumentar el interés del alumnado.</a:t>
            </a:r>
          </a:p>
          <a:p>
            <a:pPr lvl="1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Breve video para profundizar en esta categoría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Why Microsoft Uses Virtual Reality Headsets To Train Workers – YouTube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 Herramientas que te puede ofrecer la categoría Software y Herramientas de RA (Realidad Aumentada):</a:t>
            </a:r>
            <a:b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Simulaciones de trabajo de mantenimiento, control de calidad y de procesos y gestión de almacén, para transformar la teoría en una experiencia laboral práctica. Añadir elementos de gamificación para aumentar el interés del alumando.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Breve video para profundizar en esta categoría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4 Amazing Examples Of How AR Is Used In Business To Create A Better Customer Experience - YouTube</a:t>
            </a:r>
            <a:endParaRPr lang="en-US" sz="160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35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2CAA-2692-4ED1-A6BC-8719AA19A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Introducción a la </a:t>
            </a:r>
            <a:r>
              <a:rPr lang="de-DE" sz="4400" dirty="0"/>
              <a:t>Tecnología Software </a:t>
            </a:r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de Aprendizaje Digital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8940-8DCE-41A1-AB0A-0C8208CEC7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¿Cuáles son los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STAD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adecuados para tus requisitos?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1501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¿CUÁLES SON LOS STAD ADECUADOS PARA TUS REQUISITOS?  </a:t>
            </a:r>
            <a:endParaRPr lang="de-AT" sz="5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Pasemos de la teoría a la práctica</a:t>
            </a:r>
          </a:p>
        </p:txBody>
      </p:sp>
    </p:spTree>
    <p:extLst>
      <p:ext uri="{BB962C8B-B14F-4D97-AF65-F5344CB8AC3E}">
        <p14:creationId xmlns:p14="http://schemas.microsoft.com/office/powerpoint/2010/main" val="385946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6464"/>
            <a:ext cx="10515600" cy="4612497"/>
          </a:xfrm>
        </p:spPr>
        <p:txBody>
          <a:bodyPr>
            <a:normAutofit/>
          </a:bodyPr>
          <a:lstStyle/>
          <a:p>
            <a:r>
              <a:rPr lang="de-DE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Reemplazar, Amplificar y Transformar</a:t>
            </a:r>
            <a:r>
              <a:rPr lang="de-DE" sz="2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			El modelo R.A.T. 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RAT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 un marco de evaluación para comprender el papel de la tecnología en la enseñanza, aprendizaje y prácticas curriculares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E197EE-B58A-43CB-9F53-C7D4450C0F59}"/>
              </a:ext>
            </a:extLst>
          </p:cNvPr>
          <p:cNvGrpSpPr/>
          <p:nvPr/>
        </p:nvGrpSpPr>
        <p:grpSpPr>
          <a:xfrm>
            <a:off x="2092158" y="3055345"/>
            <a:ext cx="8643014" cy="3272196"/>
            <a:chOff x="2047109" y="2994509"/>
            <a:chExt cx="8643014" cy="32721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11F693-590D-4AE8-9266-178DE74B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109" y="3043848"/>
              <a:ext cx="3955184" cy="3222857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64AF670-82B8-47BA-88C6-251A58C74C0B}"/>
                </a:ext>
              </a:extLst>
            </p:cNvPr>
            <p:cNvGrpSpPr/>
            <p:nvPr/>
          </p:nvGrpSpPr>
          <p:grpSpPr>
            <a:xfrm>
              <a:off x="5118495" y="2994509"/>
              <a:ext cx="5571628" cy="3230935"/>
              <a:chOff x="5118495" y="2994509"/>
              <a:chExt cx="5571628" cy="323093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5B8CDF-2DF5-4442-B008-EDF69C5FC47C}"/>
                  </a:ext>
                </a:extLst>
              </p:cNvPr>
              <p:cNvSpPr/>
              <p:nvPr/>
            </p:nvSpPr>
            <p:spPr>
              <a:xfrm>
                <a:off x="5118495" y="2994509"/>
                <a:ext cx="5571628" cy="1011663"/>
              </a:xfrm>
              <a:prstGeom prst="roundRect">
                <a:avLst/>
              </a:prstGeom>
              <a:solidFill>
                <a:srgbClr val="FFFFFF">
                  <a:alpha val="40000"/>
                </a:srgb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F99299D-DC3A-4890-BFB0-1CBA1C89C7A0}"/>
                  </a:ext>
                </a:extLst>
              </p:cNvPr>
              <p:cNvSpPr/>
              <p:nvPr/>
            </p:nvSpPr>
            <p:spPr>
              <a:xfrm>
                <a:off x="5118495" y="4104145"/>
                <a:ext cx="5571628" cy="1011663"/>
              </a:xfrm>
              <a:prstGeom prst="roundRect">
                <a:avLst/>
              </a:prstGeom>
              <a:solidFill>
                <a:srgbClr val="FFFFFF">
                  <a:alpha val="40000"/>
                </a:srgb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F5B5912-5928-4C12-BFFC-C1CB421303A2}"/>
                  </a:ext>
                </a:extLst>
              </p:cNvPr>
              <p:cNvSpPr/>
              <p:nvPr/>
            </p:nvSpPr>
            <p:spPr>
              <a:xfrm>
                <a:off x="5118495" y="5213781"/>
                <a:ext cx="5571628" cy="1011663"/>
              </a:xfrm>
              <a:prstGeom prst="roundRect">
                <a:avLst/>
              </a:prstGeom>
              <a:solidFill>
                <a:srgbClr val="FFFFFF">
                  <a:alpha val="40000"/>
                </a:srgb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ANTECEDENTES TEÓRICOS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B37B8B-7BC6-4DFF-8F2B-01C83FFBBEFA}"/>
              </a:ext>
            </a:extLst>
          </p:cNvPr>
          <p:cNvSpPr txBox="1"/>
          <p:nvPr/>
        </p:nvSpPr>
        <p:spPr>
          <a:xfrm>
            <a:off x="4688378" y="6229595"/>
            <a:ext cx="237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Fuente: 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R.A.T. Model | Dr. Joan E. Hughes |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TechEdges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| Technology Integration Research</a:t>
            </a:r>
            <a:endParaRPr lang="de-DE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8D929-F698-4C39-AE1C-553F78E9638E}"/>
              </a:ext>
            </a:extLst>
          </p:cNvPr>
          <p:cNvSpPr txBox="1"/>
          <p:nvPr/>
        </p:nvSpPr>
        <p:spPr>
          <a:xfrm>
            <a:off x="5118495" y="3055345"/>
            <a:ext cx="5616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R</a:t>
            </a:r>
            <a:r>
              <a:rPr lang="de-AT" sz="1600" dirty="0"/>
              <a:t>eemplazar</a:t>
            </a:r>
          </a:p>
          <a:p>
            <a:r>
              <a:rPr lang="de-AT" sz="1600" dirty="0"/>
              <a:t>La tecnología sirve a distintos medios (digitales) para las mismas prácticas de enseñanza.</a:t>
            </a:r>
          </a:p>
          <a:p>
            <a:endParaRPr lang="de-AT" sz="1600" dirty="0"/>
          </a:p>
          <a:p>
            <a:r>
              <a:rPr lang="es-ES" sz="2400" b="1" dirty="0"/>
              <a:t>A</a:t>
            </a:r>
            <a:r>
              <a:rPr lang="es-ES" sz="1600" dirty="0"/>
              <a:t>mplificación</a:t>
            </a:r>
          </a:p>
          <a:p>
            <a:r>
              <a:rPr lang="es-ES" sz="1600" dirty="0"/>
              <a:t>La tecnología aumenta la eficacia, eficiencia y productividad de las mismas prácticas de enseñanza</a:t>
            </a:r>
            <a:r>
              <a:rPr lang="de-AT" sz="1600" dirty="0"/>
              <a:t>.</a:t>
            </a:r>
          </a:p>
          <a:p>
            <a:endParaRPr lang="de-AT" sz="1600" dirty="0"/>
          </a:p>
          <a:p>
            <a:r>
              <a:rPr lang="de-AT" sz="2400" b="1" dirty="0"/>
              <a:t>T</a:t>
            </a:r>
            <a:r>
              <a:rPr lang="de-AT" sz="1600" dirty="0"/>
              <a:t>ransformación</a:t>
            </a:r>
          </a:p>
          <a:p>
            <a:r>
              <a:rPr lang="de-AT" sz="1600" dirty="0"/>
              <a:t>La tecnología inventa nuevas instrucciones, aprendizajes o currículos. </a:t>
            </a:r>
          </a:p>
          <a:p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665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ANTECEDENTES TEÓRICOS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</a:rPr>
              <a:t>Corto y simple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Veamos algunos ejemplos para cada una de estas categorías</a:t>
            </a:r>
          </a:p>
          <a:p>
            <a:pPr lvl="1"/>
            <a:r>
              <a:rPr lang="de-DE" sz="2600" u="sng" dirty="0">
                <a:latin typeface="Arial" panose="020B0604020202020204" pitchFamily="34" charset="0"/>
                <a:cs typeface="Arial" panose="020B0604020202020204" pitchFamily="34" charset="0"/>
              </a:rPr>
              <a:t>Reemplazar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esto significa una simple sustitución por un equivalente digital, como utilizar un e-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en lugar de un libro en papel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600" u="sng" dirty="0">
                <a:latin typeface="Arial" panose="020B0604020202020204" pitchFamily="34" charset="0"/>
                <a:cs typeface="Arial" panose="020B0604020202020204" pitchFamily="34" charset="0"/>
              </a:rPr>
              <a:t>Amplificación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el uso de herramientas digitales está añadiendo valor al proceso de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WBL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. Un ejemplo es la colaboración en Google Drive – así la interacción con otros y el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de la persona formadora están mejorando la experiencia de aprendizaje.</a:t>
            </a:r>
          </a:p>
          <a:p>
            <a:pPr lvl="1"/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600" u="sng" dirty="0">
                <a:latin typeface="Arial" panose="020B0604020202020204" pitchFamily="34" charset="0"/>
                <a:cs typeface="Arial" panose="020B0604020202020204" pitchFamily="34" charset="0"/>
              </a:rPr>
              <a:t>Transformación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En este caso, el uso de herramientas digitales presenta oportunidades de aprendizaje que no se podrían ofrecer sin ellas en el proceso de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WBL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, como una simulación de una situación de riesgo de seguridad en el lugar de trabajo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98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B449-9D06-4642-B19D-4C403C74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ACTIVIDAD INDIVIDUAL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4D9EA-CE1D-4193-8E40-68247B992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94519" cy="435133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Piensa en tu vida diaria y en tu contexto laboral.</a:t>
            </a:r>
          </a:p>
          <a:p>
            <a:r>
              <a:rPr lang="es-ES" dirty="0"/>
              <a:t>¿Para qué necesitas el DLTS? </a:t>
            </a:r>
          </a:p>
          <a:p>
            <a:r>
              <a:rPr lang="es-ES" dirty="0"/>
              <a:t>¿Qué características debe tener (desde las más importantes hasta las que estaría bien tener)? </a:t>
            </a:r>
          </a:p>
          <a:p>
            <a:r>
              <a:rPr lang="es-ES" dirty="0"/>
              <a:t>¿Quién lo utilizará principalmente? </a:t>
            </a:r>
          </a:p>
          <a:p>
            <a:r>
              <a:rPr lang="es-ES" dirty="0"/>
              <a:t>¿En qué configuración técnica debe integrarse? </a:t>
            </a:r>
          </a:p>
          <a:p>
            <a:r>
              <a:rPr lang="es-ES" dirty="0"/>
              <a:t>Echa un vistazo al modelo R:A:T. y describe una situación WBL por categoría (sustitución, ampliación, transformación) en la que puedas utilizar el DLTS y por qué.</a:t>
            </a:r>
          </a:p>
          <a:p>
            <a:endParaRPr lang="de-AT" dirty="0"/>
          </a:p>
        </p:txBody>
      </p:sp>
      <p:sp>
        <p:nvSpPr>
          <p:cNvPr id="4" name="Pravokotnik 4">
            <a:extLst>
              <a:ext uri="{FF2B5EF4-FFF2-40B4-BE49-F238E27FC236}">
                <a16:creationId xmlns:a16="http://schemas.microsoft.com/office/drawing/2014/main" id="{24DAA97B-11B6-43E1-B3E0-E3F4DA220CEE}"/>
              </a:ext>
            </a:extLst>
          </p:cNvPr>
          <p:cNvSpPr/>
          <p:nvPr/>
        </p:nvSpPr>
        <p:spPr>
          <a:xfrm>
            <a:off x="9707880" y="2343061"/>
            <a:ext cx="1996243" cy="2171878"/>
          </a:xfrm>
          <a:prstGeom prst="rect">
            <a:avLst/>
          </a:prstGeom>
          <a:solidFill>
            <a:schemeClr val="bg1"/>
          </a:solidFill>
          <a:ln w="127000" cmpd="dbl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6243"/>
                      <a:gd name="connsiteY0" fmla="*/ 0 h 2171878"/>
                      <a:gd name="connsiteX1" fmla="*/ 499061 w 1996243"/>
                      <a:gd name="connsiteY1" fmla="*/ 0 h 2171878"/>
                      <a:gd name="connsiteX2" fmla="*/ 1018084 w 1996243"/>
                      <a:gd name="connsiteY2" fmla="*/ 0 h 2171878"/>
                      <a:gd name="connsiteX3" fmla="*/ 1457257 w 1996243"/>
                      <a:gd name="connsiteY3" fmla="*/ 0 h 2171878"/>
                      <a:gd name="connsiteX4" fmla="*/ 1996243 w 1996243"/>
                      <a:gd name="connsiteY4" fmla="*/ 0 h 2171878"/>
                      <a:gd name="connsiteX5" fmla="*/ 1996243 w 1996243"/>
                      <a:gd name="connsiteY5" fmla="*/ 564688 h 2171878"/>
                      <a:gd name="connsiteX6" fmla="*/ 1996243 w 1996243"/>
                      <a:gd name="connsiteY6" fmla="*/ 1064220 h 2171878"/>
                      <a:gd name="connsiteX7" fmla="*/ 1996243 w 1996243"/>
                      <a:gd name="connsiteY7" fmla="*/ 1607190 h 2171878"/>
                      <a:gd name="connsiteX8" fmla="*/ 1996243 w 1996243"/>
                      <a:gd name="connsiteY8" fmla="*/ 2171878 h 2171878"/>
                      <a:gd name="connsiteX9" fmla="*/ 1557070 w 1996243"/>
                      <a:gd name="connsiteY9" fmla="*/ 2171878 h 2171878"/>
                      <a:gd name="connsiteX10" fmla="*/ 1038046 w 1996243"/>
                      <a:gd name="connsiteY10" fmla="*/ 2171878 h 2171878"/>
                      <a:gd name="connsiteX11" fmla="*/ 578910 w 1996243"/>
                      <a:gd name="connsiteY11" fmla="*/ 2171878 h 2171878"/>
                      <a:gd name="connsiteX12" fmla="*/ 0 w 1996243"/>
                      <a:gd name="connsiteY12" fmla="*/ 2171878 h 2171878"/>
                      <a:gd name="connsiteX13" fmla="*/ 0 w 1996243"/>
                      <a:gd name="connsiteY13" fmla="*/ 1650627 h 2171878"/>
                      <a:gd name="connsiteX14" fmla="*/ 0 w 1996243"/>
                      <a:gd name="connsiteY14" fmla="*/ 1107658 h 2171878"/>
                      <a:gd name="connsiteX15" fmla="*/ 0 w 1996243"/>
                      <a:gd name="connsiteY15" fmla="*/ 542970 h 2171878"/>
                      <a:gd name="connsiteX16" fmla="*/ 0 w 1996243"/>
                      <a:gd name="connsiteY16" fmla="*/ 0 h 2171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96243" h="2171878" fill="none" extrusionOk="0">
                        <a:moveTo>
                          <a:pt x="0" y="0"/>
                        </a:moveTo>
                        <a:cubicBezTo>
                          <a:pt x="229536" y="-36942"/>
                          <a:pt x="344347" y="534"/>
                          <a:pt x="499061" y="0"/>
                        </a:cubicBezTo>
                        <a:cubicBezTo>
                          <a:pt x="653775" y="-534"/>
                          <a:pt x="806056" y="17712"/>
                          <a:pt x="1018084" y="0"/>
                        </a:cubicBezTo>
                        <a:cubicBezTo>
                          <a:pt x="1230112" y="-17712"/>
                          <a:pt x="1278027" y="7526"/>
                          <a:pt x="1457257" y="0"/>
                        </a:cubicBezTo>
                        <a:cubicBezTo>
                          <a:pt x="1636487" y="-7526"/>
                          <a:pt x="1862759" y="51881"/>
                          <a:pt x="1996243" y="0"/>
                        </a:cubicBezTo>
                        <a:cubicBezTo>
                          <a:pt x="2001327" y="206249"/>
                          <a:pt x="1989318" y="384930"/>
                          <a:pt x="1996243" y="564688"/>
                        </a:cubicBezTo>
                        <a:cubicBezTo>
                          <a:pt x="2003168" y="744446"/>
                          <a:pt x="1996100" y="950148"/>
                          <a:pt x="1996243" y="1064220"/>
                        </a:cubicBezTo>
                        <a:cubicBezTo>
                          <a:pt x="1996386" y="1178292"/>
                          <a:pt x="1990902" y="1423205"/>
                          <a:pt x="1996243" y="1607190"/>
                        </a:cubicBezTo>
                        <a:cubicBezTo>
                          <a:pt x="2001584" y="1791175"/>
                          <a:pt x="1971514" y="2051411"/>
                          <a:pt x="1996243" y="2171878"/>
                        </a:cubicBezTo>
                        <a:cubicBezTo>
                          <a:pt x="1904119" y="2186678"/>
                          <a:pt x="1725647" y="2139808"/>
                          <a:pt x="1557070" y="2171878"/>
                        </a:cubicBezTo>
                        <a:cubicBezTo>
                          <a:pt x="1388493" y="2203948"/>
                          <a:pt x="1209158" y="2147366"/>
                          <a:pt x="1038046" y="2171878"/>
                        </a:cubicBezTo>
                        <a:cubicBezTo>
                          <a:pt x="866934" y="2196390"/>
                          <a:pt x="717350" y="2130206"/>
                          <a:pt x="578910" y="2171878"/>
                        </a:cubicBezTo>
                        <a:cubicBezTo>
                          <a:pt x="440470" y="2213550"/>
                          <a:pt x="137248" y="2120102"/>
                          <a:pt x="0" y="2171878"/>
                        </a:cubicBezTo>
                        <a:cubicBezTo>
                          <a:pt x="-21558" y="1922067"/>
                          <a:pt x="26327" y="1863632"/>
                          <a:pt x="0" y="1650627"/>
                        </a:cubicBezTo>
                        <a:cubicBezTo>
                          <a:pt x="-26327" y="1437622"/>
                          <a:pt x="6686" y="1227488"/>
                          <a:pt x="0" y="1107658"/>
                        </a:cubicBezTo>
                        <a:cubicBezTo>
                          <a:pt x="-6686" y="987828"/>
                          <a:pt x="47052" y="745294"/>
                          <a:pt x="0" y="542970"/>
                        </a:cubicBezTo>
                        <a:cubicBezTo>
                          <a:pt x="-47052" y="340646"/>
                          <a:pt x="22765" y="215579"/>
                          <a:pt x="0" y="0"/>
                        </a:cubicBezTo>
                        <a:close/>
                      </a:path>
                      <a:path w="1996243" h="2171878" stroke="0" extrusionOk="0">
                        <a:moveTo>
                          <a:pt x="0" y="0"/>
                        </a:moveTo>
                        <a:cubicBezTo>
                          <a:pt x="120862" y="-48847"/>
                          <a:pt x="324987" y="3236"/>
                          <a:pt x="479098" y="0"/>
                        </a:cubicBezTo>
                        <a:cubicBezTo>
                          <a:pt x="633209" y="-3236"/>
                          <a:pt x="749987" y="33124"/>
                          <a:pt x="918272" y="0"/>
                        </a:cubicBezTo>
                        <a:cubicBezTo>
                          <a:pt x="1086557" y="-33124"/>
                          <a:pt x="1284096" y="1703"/>
                          <a:pt x="1457257" y="0"/>
                        </a:cubicBezTo>
                        <a:cubicBezTo>
                          <a:pt x="1630419" y="-1703"/>
                          <a:pt x="1865561" y="17890"/>
                          <a:pt x="1996243" y="0"/>
                        </a:cubicBezTo>
                        <a:cubicBezTo>
                          <a:pt x="2027834" y="188155"/>
                          <a:pt x="1934007" y="370477"/>
                          <a:pt x="1996243" y="521251"/>
                        </a:cubicBezTo>
                        <a:cubicBezTo>
                          <a:pt x="2058479" y="672025"/>
                          <a:pt x="1984968" y="841734"/>
                          <a:pt x="1996243" y="1020783"/>
                        </a:cubicBezTo>
                        <a:cubicBezTo>
                          <a:pt x="2007518" y="1199832"/>
                          <a:pt x="1984010" y="1399750"/>
                          <a:pt x="1996243" y="1563752"/>
                        </a:cubicBezTo>
                        <a:cubicBezTo>
                          <a:pt x="2008476" y="1727754"/>
                          <a:pt x="1973186" y="2041042"/>
                          <a:pt x="1996243" y="2171878"/>
                        </a:cubicBezTo>
                        <a:cubicBezTo>
                          <a:pt x="1871556" y="2220849"/>
                          <a:pt x="1701929" y="2167497"/>
                          <a:pt x="1537107" y="2171878"/>
                        </a:cubicBezTo>
                        <a:cubicBezTo>
                          <a:pt x="1372285" y="2176259"/>
                          <a:pt x="1253368" y="2146409"/>
                          <a:pt x="1038046" y="2171878"/>
                        </a:cubicBezTo>
                        <a:cubicBezTo>
                          <a:pt x="822724" y="2197347"/>
                          <a:pt x="649878" y="2165629"/>
                          <a:pt x="538986" y="2171878"/>
                        </a:cubicBezTo>
                        <a:cubicBezTo>
                          <a:pt x="428094" y="2178127"/>
                          <a:pt x="194899" y="2168901"/>
                          <a:pt x="0" y="2171878"/>
                        </a:cubicBezTo>
                        <a:cubicBezTo>
                          <a:pt x="-59069" y="2023366"/>
                          <a:pt x="26406" y="1845023"/>
                          <a:pt x="0" y="1585471"/>
                        </a:cubicBezTo>
                        <a:cubicBezTo>
                          <a:pt x="-26406" y="1325919"/>
                          <a:pt x="58614" y="1271817"/>
                          <a:pt x="0" y="999064"/>
                        </a:cubicBezTo>
                        <a:cubicBezTo>
                          <a:pt x="-58614" y="726311"/>
                          <a:pt x="111185" y="4693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Graphic 357">
            <a:extLst>
              <a:ext uri="{FF2B5EF4-FFF2-40B4-BE49-F238E27FC236}">
                <a16:creationId xmlns:a16="http://schemas.microsoft.com/office/drawing/2014/main" id="{ECB65D56-1DCB-47C1-B47F-47E518C70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83042" y="2343061"/>
            <a:ext cx="1645920" cy="1645920"/>
          </a:xfrm>
          <a:prstGeom prst="rect">
            <a:avLst/>
          </a:prstGeom>
        </p:spPr>
      </p:pic>
      <p:sp>
        <p:nvSpPr>
          <p:cNvPr id="6" name="PoljeZBesedilom 6">
            <a:extLst>
              <a:ext uri="{FF2B5EF4-FFF2-40B4-BE49-F238E27FC236}">
                <a16:creationId xmlns:a16="http://schemas.microsoft.com/office/drawing/2014/main" id="{43115B79-A78C-47D3-A87A-899BF90698FD}"/>
              </a:ext>
            </a:extLst>
          </p:cNvPr>
          <p:cNvSpPr txBox="1"/>
          <p:nvPr/>
        </p:nvSpPr>
        <p:spPr>
          <a:xfrm>
            <a:off x="9837131" y="3988981"/>
            <a:ext cx="1752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  <a:latin typeface="+mj-lt"/>
              </a:rPr>
              <a:t>20</a:t>
            </a:r>
            <a:r>
              <a:rPr lang="sl-SI" dirty="0">
                <a:solidFill>
                  <a:srgbClr val="002060"/>
                </a:solidFill>
                <a:latin typeface="+mj-lt"/>
              </a:rPr>
              <a:t> MINUTES</a:t>
            </a:r>
          </a:p>
        </p:txBody>
      </p:sp>
      <p:pic>
        <p:nvPicPr>
          <p:cNvPr id="7" name="Graphic 357">
            <a:extLst>
              <a:ext uri="{FF2B5EF4-FFF2-40B4-BE49-F238E27FC236}">
                <a16:creationId xmlns:a16="http://schemas.microsoft.com/office/drawing/2014/main" id="{DC0569AF-84C8-4914-9801-196D661B0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707880" y="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AGENDA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¿Cuál es la ventaja del aprendizaje digital?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¿Cuáles son los distintos tipos de Tecnología Software de Aprendizaje Digital (STAD)?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¿Qué STAD son adecuados para ti?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La Caja de Herramientas de WBL GOES VIRTUAL para empresas y plantilla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Categoría I: Comunicación Virtual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Categoría II: Sistemas de Gestión de Aprendizaje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Categoría III: Herramientas de Realización de Tutoriales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Categoría IV: Software y Herramientas de RV/RA</a:t>
            </a: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8056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2CAA-2692-4ED1-A6BC-8719AA19A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Categorías y Caja de Herramientas </a:t>
            </a:r>
            <a:r>
              <a:rPr lang="es-ES" sz="4800" dirty="0" err="1">
                <a:latin typeface="Arial" panose="020B0604020202020204" pitchFamily="34" charset="0"/>
                <a:cs typeface="Arial" panose="020B0604020202020204" pitchFamily="34" charset="0"/>
              </a:rPr>
              <a:t>WBL</a:t>
            </a: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dirty="0" err="1"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 virtual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8940-8DCE-41A1-AB0A-0C8208CEC7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Profundizando en las categorías de STAD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73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Clr>
                <a:schemeClr val="dk1"/>
              </a:buClr>
              <a:buSzPts val="6000"/>
            </a:pP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Caja de Herramientas de WBL goes virtual para empresas y trabajadores/as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Selección recomendada y pre-ensayada de Herramientas STAD</a:t>
            </a:r>
          </a:p>
        </p:txBody>
      </p:sp>
    </p:spTree>
    <p:extLst>
      <p:ext uri="{BB962C8B-B14F-4D97-AF65-F5344CB8AC3E}">
        <p14:creationId xmlns:p14="http://schemas.microsoft.com/office/powerpoint/2010/main" val="3826568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Caja de Herramientas de WBL goes virtual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Caja de Herramientas de WBL goes virtual para empresas y trabajadores/as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Acompañada de: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Guía para las empresas para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virtualizar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el aprendizaje basado en el trabajo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Desarrollo de caja de herramientas en un proceso de selección en dos pasos: </a:t>
            </a:r>
          </a:p>
          <a:p>
            <a:pPr lvl="2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1. Recogida y puntuación de las herramientas de todas las categorías y evaluación por los socios del proyecto. </a:t>
            </a:r>
          </a:p>
          <a:p>
            <a:pPr lvl="2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2. Feedback y confirmación de las herramientas por profesionales de WBL. </a:t>
            </a:r>
          </a:p>
          <a:p>
            <a:pPr lvl="2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06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Caja de Herramientas de WBL goes virtual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Caja de Herramientas de WBL goes virtual para empresas y trabajadores/as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¿Qué vas a encontrar en la Caja de Herramientas de WBL para empresas y trabajadores/as?</a:t>
            </a:r>
          </a:p>
          <a:p>
            <a:pPr marL="541338" lvl="2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En las cuatro categorías que discutimos, encontrarás herramientas pre-ensayadas y recomendadas que te pueden ayudar al virtualizar tu proceso WBL. </a:t>
            </a:r>
          </a:p>
          <a:p>
            <a:pPr marL="457200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DE" i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de-DE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adress</a:t>
            </a:r>
            <a:r>
              <a:rPr lang="de-DE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i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screenshoot</a:t>
            </a:r>
            <a:r>
              <a:rPr lang="de-DE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toolbox</a:t>
            </a:r>
            <a:r>
              <a:rPr lang="de-DE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de-AT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09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Distintos tipos de STAD Resumen: Categorías I-IV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3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s-ES" b="1" i="1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Categoría I: Herramientas de Comunicación Virtual</a:t>
            </a:r>
          </a:p>
          <a:p>
            <a:pPr marL="457200" lvl="1" indent="0">
              <a:buNone/>
            </a:pPr>
            <a:r>
              <a:rPr lang="es-ES" sz="1600" b="0" i="1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 categoría te ofrece un escenario básico para la colaboración remota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0" i="1" dirty="0">
              <a:solidFill>
                <a:srgbClr val="4242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b="1" i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Categoría II: Sistemas de Gestión de Aprendizaje</a:t>
            </a:r>
          </a:p>
          <a:p>
            <a:pPr marL="457200" lvl="1" indent="0">
              <a:buNone/>
            </a:pPr>
            <a:r>
              <a:rPr lang="es-ES" sz="1600" i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categoría contiene Soluciones de Gestión de Aprendizaje ya existentes, que puedes adaptar y aplicar.</a:t>
            </a:r>
          </a:p>
          <a:p>
            <a:pPr marL="457200" lvl="1" indent="0">
              <a:buNone/>
            </a:pPr>
            <a:endParaRPr lang="es-ES" sz="1600" i="1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b="1" i="1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Categoría III: Herramientas de Realización de Tutoriales</a:t>
            </a:r>
          </a:p>
          <a:p>
            <a:pPr marL="457200" lvl="1" indent="0">
              <a:buNone/>
            </a:pPr>
            <a:r>
              <a:rPr lang="es-ES" sz="1600" i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categoría contiene herramientas que te ayudan a crear tus propios contenidos.</a:t>
            </a:r>
          </a:p>
          <a:p>
            <a:pPr marL="457200" lvl="1" indent="0">
              <a:buNone/>
            </a:pPr>
            <a:endParaRPr lang="es-ES" sz="1600" b="0" i="0" dirty="0">
              <a:solidFill>
                <a:srgbClr val="4242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b="1" i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Categoría IV: Software y Herramientas </a:t>
            </a:r>
            <a:r>
              <a:rPr lang="es-ES" b="1" i="1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</a:t>
            </a:r>
            <a:r>
              <a:rPr lang="es-ES" b="1" i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/RA</a:t>
            </a:r>
          </a:p>
          <a:p>
            <a:pPr marL="457200" lvl="1" indent="0">
              <a:buNone/>
            </a:pPr>
            <a:r>
              <a:rPr lang="es-ES" sz="160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te ayudará a hacer tu proceso </a:t>
            </a:r>
            <a:r>
              <a:rPr lang="es-ES" sz="160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WBL</a:t>
            </a:r>
            <a:r>
              <a:rPr lang="es-ES" sz="160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incluso más tangible</a:t>
            </a:r>
            <a:r>
              <a:rPr lang="en-US" sz="160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93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dk1"/>
              </a:buClr>
              <a:buSzPts val="6000"/>
            </a:pP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Profundizando en el STAD-Categoría I  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Herramientas de Comunicación Virtual</a:t>
            </a:r>
          </a:p>
        </p:txBody>
      </p:sp>
    </p:spTree>
    <p:extLst>
      <p:ext uri="{BB962C8B-B14F-4D97-AF65-F5344CB8AC3E}">
        <p14:creationId xmlns:p14="http://schemas.microsoft.com/office/powerpoint/2010/main" val="259927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STAD CATEGORÍA I – COMUNICACIÓN VIRTUAL</a:t>
            </a:r>
            <a:endParaRPr lang="de-A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 de Videoconferencia: </a:t>
            </a:r>
          </a:p>
          <a:p>
            <a:pPr lvl="1"/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de las soluciones más simples</a:t>
            </a:r>
          </a:p>
          <a:p>
            <a:pPr lvl="1"/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permite dirigir reuniones en directo</a:t>
            </a:r>
          </a:p>
          <a:p>
            <a:pPr lvl="1"/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Envía audio y video entre dos terminales</a:t>
            </a:r>
          </a:p>
          <a:p>
            <a:pPr lvl="1"/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Sustituye a las reuniones en persona</a:t>
            </a:r>
          </a:p>
          <a:p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de Comunicación en Equipo: </a:t>
            </a:r>
          </a:p>
          <a:p>
            <a:pPr lvl="1"/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Enviar mensajes instantáneos al alumnado</a:t>
            </a:r>
          </a:p>
          <a:p>
            <a:pPr lvl="1"/>
            <a:r>
              <a:rPr lang="es-ES" b="0" i="0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Realizar preguntas rápidas</a:t>
            </a:r>
          </a:p>
          <a:p>
            <a:pPr lvl="1"/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Seguir el ritmo con una comunicación amigable y más coloquial.</a:t>
            </a:r>
            <a:endParaRPr lang="es-ES" b="0" i="0" dirty="0">
              <a:solidFill>
                <a:srgbClr val="2F2F2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 de Gestión de Proyectos: </a:t>
            </a:r>
          </a:p>
          <a:p>
            <a:pPr lvl="1"/>
            <a:r>
              <a:rPr lang="es-ES" b="0" i="0" dirty="0">
                <a:solidFill>
                  <a:srgbClr val="2F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Organizar tareas</a:t>
            </a:r>
          </a:p>
          <a:p>
            <a:pPr lvl="1"/>
            <a:r>
              <a:rPr lang="es-ES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Delegar trabajo</a:t>
            </a:r>
          </a:p>
          <a:p>
            <a:pPr lvl="1"/>
            <a:r>
              <a:rPr lang="es-ES" b="0" i="0" dirty="0">
                <a:solidFill>
                  <a:srgbClr val="2F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Gestionar y supervisar tarea</a:t>
            </a:r>
            <a:r>
              <a:rPr lang="en-US" b="0" i="0" dirty="0">
                <a:solidFill>
                  <a:srgbClr val="2F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83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/>
              <a:t>STAD CATEGORÍA I – COMUNICACIÓN VIRTUAL</a:t>
            </a:r>
            <a:endParaRPr lang="de-A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i="1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Herramientas de Videoconferencia</a:t>
            </a:r>
            <a:r>
              <a:rPr lang="en-US" b="1" i="1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Zoom</a:t>
            </a:r>
            <a:endParaRPr lang="en-US" b="1" i="0" dirty="0">
              <a:solidFill>
                <a:srgbClr val="4242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conocido reproductor online con alto reconocimiento</a:t>
            </a:r>
          </a:p>
          <a:p>
            <a:pPr algn="l"/>
            <a:r>
              <a:rPr lang="es-ES" b="0" i="0" dirty="0">
                <a:solidFill>
                  <a:srgbClr val="2F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Experiencia de reunión por video con chat, conferencias web, conferencias y archivos compartidos</a:t>
            </a:r>
          </a:p>
          <a:p>
            <a:pPr algn="l"/>
            <a:r>
              <a:rPr lang="es-ES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Características: se puede silenciar participantes, integrar PowerPoint, reuniones protegidas por contraseña</a:t>
            </a:r>
            <a:r>
              <a:rPr lang="en-US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3AFD4A-9839-48C5-AF81-6394E0650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216" y="1976341"/>
            <a:ext cx="1973577" cy="10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30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/>
              <a:t>STAD CATEGORÍA I – COMUNICACIÓN VIRTUAL</a:t>
            </a:r>
            <a:endParaRPr lang="de-A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Software de Chat de </a:t>
            </a:r>
            <a:r>
              <a:rPr lang="es-ES" b="1" i="1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lang="en-US" b="1" i="1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Slack</a:t>
            </a:r>
            <a:br>
              <a:rPr lang="en-U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b="0" i="0" dirty="0">
                <a:solidFill>
                  <a:srgbClr val="2F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Enviar mensajes directos o en grupo al alumnado</a:t>
            </a:r>
          </a:p>
          <a:p>
            <a:pPr algn="l"/>
            <a:r>
              <a:rPr lang="es-ES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designados para temas específicos o charla informal</a:t>
            </a:r>
          </a:p>
          <a:p>
            <a:pPr algn="l"/>
            <a:r>
              <a:rPr lang="es-ES" b="0" i="0" dirty="0">
                <a:solidFill>
                  <a:srgbClr val="2F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Más de 2,200 integraciones e incluso permite a los usuarios saltar entre video y llamadas de voz</a:t>
            </a:r>
          </a:p>
          <a:p>
            <a:pPr algn="l"/>
            <a:r>
              <a:rPr lang="es-ES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de fijar mensajes con un pin</a:t>
            </a:r>
          </a:p>
          <a:p>
            <a:pPr algn="l"/>
            <a:r>
              <a:rPr lang="es-ES" b="0" i="0" dirty="0">
                <a:solidFill>
                  <a:srgbClr val="2F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Datos compartidos de manera segura</a:t>
            </a:r>
          </a:p>
          <a:p>
            <a:pPr algn="l"/>
            <a:r>
              <a:rPr lang="es-ES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Notificaciones y tiempos de “no molesten”</a:t>
            </a:r>
            <a:endParaRPr lang="es-ES" b="0" i="0" dirty="0">
              <a:solidFill>
                <a:srgbClr val="2F2F2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A682AE-84DB-44BF-B3CB-AC9FC1BD9B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864" y="1958865"/>
            <a:ext cx="2189438" cy="11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77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/>
              <a:t>STAD CATEGORÍA I – COMUNICACIÓN VIRTUAL</a:t>
            </a:r>
            <a:endParaRPr lang="de-A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i="1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Software de Gestión de Proyectos: </a:t>
            </a:r>
            <a:r>
              <a:rPr lang="es-ES" b="1" i="1" dirty="0" err="1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Asana</a:t>
            </a:r>
            <a:endParaRPr lang="es-ES" b="1" i="1" dirty="0">
              <a:solidFill>
                <a:srgbClr val="4242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proyectos en marcha a vista de pájaro</a:t>
            </a:r>
          </a:p>
          <a:p>
            <a:r>
              <a:rPr lang="es-ES" b="0" i="0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Mostrar las tareas de todo el alumnado</a:t>
            </a:r>
          </a:p>
          <a:p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100 integraciones para agrupar todas las tareas</a:t>
            </a:r>
          </a:p>
          <a:p>
            <a:r>
              <a:rPr lang="es-ES" b="0" i="0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Etiquetar proyectos para permanecer organizado</a:t>
            </a:r>
          </a:p>
          <a:p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fechas debidas y directrices claras</a:t>
            </a:r>
          </a:p>
          <a:p>
            <a:r>
              <a:rPr lang="es-ES" b="0" i="0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Herramienta muy flexible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7C8EC1-0F31-4ABF-A69C-5BF973FE3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719" y="1992405"/>
            <a:ext cx="1833075" cy="94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4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AGENDA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Haz tuya la Caja de Herramientas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Configuración del STAD y Netiqueta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Tu plan de Configuración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Tu plan de enseñanza con STAD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Opinión sobre la fase de Aprendizaje AutoDirigido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2541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dk1"/>
              </a:buClr>
              <a:buSzPts val="6000"/>
            </a:pP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Profundizando en STAD – Categoría II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Sistemas de Gestión de Aprendizaje (SGA)</a:t>
            </a:r>
          </a:p>
        </p:txBody>
      </p:sp>
    </p:spTree>
    <p:extLst>
      <p:ext uri="{BB962C8B-B14F-4D97-AF65-F5344CB8AC3E}">
        <p14:creationId xmlns:p14="http://schemas.microsoft.com/office/powerpoint/2010/main" val="348368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8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STAD </a:t>
            </a:r>
            <a:br>
              <a:rPr lang="de-AT" sz="48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de-AT" sz="48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CATEGORÍA II - SGA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Categoría II: 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Sistemas de Gestión del Aprendizaje (SGA) </a:t>
            </a:r>
          </a:p>
          <a:p>
            <a:pPr marL="457200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BD8A7F-8C38-4E18-9145-15E1DFFA7B08}"/>
              </a:ext>
            </a:extLst>
          </p:cNvPr>
          <p:cNvGrpSpPr/>
          <p:nvPr/>
        </p:nvGrpSpPr>
        <p:grpSpPr>
          <a:xfrm>
            <a:off x="2822535" y="2397966"/>
            <a:ext cx="5690093" cy="4311697"/>
            <a:chOff x="3175397" y="2769937"/>
            <a:chExt cx="4108554" cy="3113278"/>
          </a:xfrm>
        </p:grpSpPr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6B5AF76B-56B3-4787-B9B6-B873A5A721B3}"/>
                </a:ext>
              </a:extLst>
            </p:cNvPr>
            <p:cNvSpPr/>
            <p:nvPr/>
          </p:nvSpPr>
          <p:spPr>
            <a:xfrm>
              <a:off x="3885032" y="3065222"/>
              <a:ext cx="2665014" cy="2665015"/>
            </a:xfrm>
            <a:prstGeom prst="donut">
              <a:avLst>
                <a:gd name="adj" fmla="val 5062"/>
              </a:avLst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00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2588790-EC1B-42A5-96B1-F109F0AB2CC7}"/>
                </a:ext>
              </a:extLst>
            </p:cNvPr>
            <p:cNvSpPr/>
            <p:nvPr/>
          </p:nvSpPr>
          <p:spPr>
            <a:xfrm>
              <a:off x="4382129" y="3710915"/>
              <a:ext cx="1644576" cy="1291953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000" dirty="0"/>
                <a:t>Sistema de Gestión del Aprendizaje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0909DEA-0B72-46F3-B2C4-A52DAF11ABD6}"/>
                </a:ext>
              </a:extLst>
            </p:cNvPr>
            <p:cNvSpPr/>
            <p:nvPr/>
          </p:nvSpPr>
          <p:spPr>
            <a:xfrm>
              <a:off x="4572095" y="2769937"/>
              <a:ext cx="1298350" cy="703069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0000">
                  <a:srgbClr val="C00000"/>
                </a:gs>
                <a:gs pos="100000">
                  <a:srgbClr val="9E0000"/>
                </a:gs>
              </a:gsLst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200" dirty="0"/>
                <a:t>Estudiantes e instructores/as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22BAA2-DDA4-421F-BC15-076A4FE05A8F}"/>
                </a:ext>
              </a:extLst>
            </p:cNvPr>
            <p:cNvSpPr/>
            <p:nvPr/>
          </p:nvSpPr>
          <p:spPr>
            <a:xfrm>
              <a:off x="5808872" y="3276019"/>
              <a:ext cx="1154260" cy="70306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200" dirty="0"/>
                <a:t>Cursos Master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A8C76D9-2E6D-4E89-97B6-402B3A9836B8}"/>
                </a:ext>
              </a:extLst>
            </p:cNvPr>
            <p:cNvSpPr/>
            <p:nvPr/>
          </p:nvSpPr>
          <p:spPr>
            <a:xfrm>
              <a:off x="6129691" y="4237615"/>
              <a:ext cx="1154260" cy="703069"/>
            </a:xfrm>
            <a:prstGeom prst="ellipse">
              <a:avLst/>
            </a:prstGeom>
            <a:gradFill>
              <a:gsLst>
                <a:gs pos="0">
                  <a:srgbClr val="A365D1"/>
                </a:gs>
                <a:gs pos="50000">
                  <a:srgbClr val="7030A0"/>
                </a:gs>
                <a:gs pos="100000">
                  <a:srgbClr val="4F2270"/>
                </a:gs>
              </a:gsLst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200" dirty="0"/>
                <a:t>Impartición de contenidos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1884BA-AE23-4756-8011-0E1646AAC344}"/>
                </a:ext>
              </a:extLst>
            </p:cNvPr>
            <p:cNvSpPr/>
            <p:nvPr/>
          </p:nvSpPr>
          <p:spPr>
            <a:xfrm>
              <a:off x="5395786" y="5124658"/>
              <a:ext cx="1154260" cy="703069"/>
            </a:xfrm>
            <a:prstGeom prst="ellipse">
              <a:avLst/>
            </a:prstGeom>
            <a:gradFill>
              <a:gsLst>
                <a:gs pos="0">
                  <a:srgbClr val="81DDFC"/>
                </a:gs>
                <a:gs pos="50000">
                  <a:srgbClr val="00B0F0"/>
                </a:gs>
                <a:gs pos="100000">
                  <a:srgbClr val="1982BD"/>
                </a:gs>
              </a:gsLst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200" dirty="0"/>
                <a:t>Colaboración en cursos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A23943-E907-4873-816F-BF797A44DCEE}"/>
                </a:ext>
              </a:extLst>
            </p:cNvPr>
            <p:cNvSpPr/>
            <p:nvPr/>
          </p:nvSpPr>
          <p:spPr>
            <a:xfrm>
              <a:off x="3974103" y="5180146"/>
              <a:ext cx="1154260" cy="70306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200" dirty="0"/>
                <a:t>Seguimiento de procesos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EF01EC-410B-4EEA-A227-71203832BB64}"/>
                </a:ext>
              </a:extLst>
            </p:cNvPr>
            <p:cNvSpPr/>
            <p:nvPr/>
          </p:nvSpPr>
          <p:spPr>
            <a:xfrm>
              <a:off x="3175397" y="4351556"/>
              <a:ext cx="1154260" cy="703069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0000">
                  <a:srgbClr val="C00000"/>
                </a:gs>
                <a:gs pos="100000">
                  <a:srgbClr val="9E0000"/>
                </a:gs>
              </a:gsLst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200" dirty="0"/>
                <a:t>Tareas 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1F8560-2835-40D3-92DA-D043B09360A9}"/>
                </a:ext>
              </a:extLst>
            </p:cNvPr>
            <p:cNvSpPr/>
            <p:nvPr/>
          </p:nvSpPr>
          <p:spPr>
            <a:xfrm>
              <a:off x="3447967" y="3358835"/>
              <a:ext cx="1154260" cy="70306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200" dirty="0"/>
                <a:t>Prácticas y Exámenes</a:t>
              </a:r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838200" y="3146221"/>
            <a:ext cx="18309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Círculo de </a:t>
            </a:r>
          </a:p>
          <a:p>
            <a:r>
              <a:rPr lang="es-ES" sz="2400" b="1" dirty="0"/>
              <a:t>S</a:t>
            </a:r>
            <a:r>
              <a:rPr lang="es-ES" sz="2400" dirty="0"/>
              <a:t>istema de </a:t>
            </a:r>
          </a:p>
          <a:p>
            <a:r>
              <a:rPr lang="es-ES" sz="2400" b="1" dirty="0"/>
              <a:t>G</a:t>
            </a:r>
            <a:r>
              <a:rPr lang="es-ES" sz="2400" dirty="0"/>
              <a:t>estión del</a:t>
            </a:r>
          </a:p>
          <a:p>
            <a:r>
              <a:rPr lang="es-ES" sz="2400" b="1" dirty="0"/>
              <a:t>A</a:t>
            </a:r>
            <a:r>
              <a:rPr lang="es-ES" sz="2400" dirty="0"/>
              <a:t>prendizaje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343188" y="2961693"/>
            <a:ext cx="3699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¿Para qué tema de tu proceso </a:t>
            </a:r>
            <a:r>
              <a:rPr lang="es-ES" sz="2400" i="1" dirty="0" err="1"/>
              <a:t>WBL</a:t>
            </a:r>
            <a:r>
              <a:rPr lang="es-ES" sz="2400" i="1" dirty="0"/>
              <a:t> te gustaría utilizar </a:t>
            </a:r>
            <a:r>
              <a:rPr lang="es-ES" sz="2400" i="1" dirty="0" err="1"/>
              <a:t>SGA</a:t>
            </a:r>
            <a:r>
              <a:rPr lang="es-ES" sz="2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469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STAD </a:t>
            </a:r>
            <a:br>
              <a:rPr lang="de-AT" dirty="0"/>
            </a:br>
            <a:r>
              <a:rPr lang="de-AT" dirty="0"/>
              <a:t>CATEGORÍA II - SGA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¿Qué es importante tener en cuenta en la elección de tu SGA? </a:t>
            </a:r>
            <a:endParaRPr lang="de-DE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9A09A00-CE64-438E-B192-B21719EA5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117537"/>
              </p:ext>
            </p:extLst>
          </p:nvPr>
        </p:nvGraphicFramePr>
        <p:xfrm>
          <a:off x="1242290" y="2665004"/>
          <a:ext cx="9871188" cy="2834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396">
                  <a:extLst>
                    <a:ext uri="{9D8B030D-6E8A-4147-A177-3AD203B41FA5}">
                      <a16:colId xmlns:a16="http://schemas.microsoft.com/office/drawing/2014/main" val="2166629189"/>
                    </a:ext>
                  </a:extLst>
                </a:gridCol>
                <a:gridCol w="3290396">
                  <a:extLst>
                    <a:ext uri="{9D8B030D-6E8A-4147-A177-3AD203B41FA5}">
                      <a16:colId xmlns:a16="http://schemas.microsoft.com/office/drawing/2014/main" val="1207396359"/>
                    </a:ext>
                  </a:extLst>
                </a:gridCol>
                <a:gridCol w="3290396">
                  <a:extLst>
                    <a:ext uri="{9D8B030D-6E8A-4147-A177-3AD203B41FA5}">
                      <a16:colId xmlns:a16="http://schemas.microsoft.com/office/drawing/2014/main" val="1355908040"/>
                    </a:ext>
                  </a:extLst>
                </a:gridCol>
              </a:tblGrid>
              <a:tr h="573151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SGA gratuito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SGA de</a:t>
                      </a: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pago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SGA integrado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83476"/>
                  </a:ext>
                </a:extLst>
              </a:tr>
              <a:tr h="22611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Gratuito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fuente abierta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Modificable, altamente personalizable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menudo, menos complicado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Sistema/plantilla de apoyo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facil de desplegar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Instalado o de opción en la nube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Integrado con aplicaciones existentes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Combinación con gestión de talento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32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160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STAD </a:t>
            </a:r>
            <a:br>
              <a:rPr lang="de-AT" dirty="0"/>
            </a:br>
            <a:r>
              <a:rPr lang="de-AT" dirty="0"/>
              <a:t>CATEGORÍA II - SGA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900" b="1" dirty="0">
                <a:latin typeface="Arial" panose="020B0604020202020204" pitchFamily="34" charset="0"/>
                <a:cs typeface="Arial" panose="020B0604020202020204" pitchFamily="34" charset="0"/>
              </a:rPr>
              <a:t>Creación de Cursos y Autoría</a:t>
            </a:r>
          </a:p>
          <a:p>
            <a:pPr lvl="1"/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Característica adicional para crear cursos propios</a:t>
            </a:r>
          </a:p>
          <a:p>
            <a:pPr lvl="1"/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Contenidos formativos únicos frente a simple distribución de contenidos de curso creados en otro lugar</a:t>
            </a:r>
          </a:p>
          <a:p>
            <a:pPr lvl="1"/>
            <a:endParaRPr lang="en-US" b="0" i="0" dirty="0">
              <a:solidFill>
                <a:srgbClr val="4950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Herramienta de Autoría</a:t>
            </a:r>
            <a:br>
              <a:rPr lang="en-US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 software que permite la creación de contenidos digitales</a:t>
            </a:r>
            <a:endParaRPr lang="es-ES" b="1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s-ES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Tan sencilla como crear un documento de Microsof</a:t>
            </a:r>
            <a:r>
              <a:rPr lang="es-ES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Word, o tan complejo como una herramienta de diseño gráfico</a:t>
            </a:r>
          </a:p>
          <a:p>
            <a:pPr lvl="2"/>
            <a:r>
              <a:rPr lang="es-ES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 y manipula objetos multimedia con propósito definido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864AE221-25F0-4B03-99A2-228072E26FA7}"/>
              </a:ext>
            </a:extLst>
          </p:cNvPr>
          <p:cNvSpPr/>
          <p:nvPr/>
        </p:nvSpPr>
        <p:spPr>
          <a:xfrm>
            <a:off x="4413738" y="3715544"/>
            <a:ext cx="518746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002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STAD </a:t>
            </a:r>
            <a:br>
              <a:rPr lang="de-AT" dirty="0"/>
            </a:br>
            <a:r>
              <a:rPr lang="de-AT" dirty="0"/>
              <a:t>CATEGORÍA II - SGA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Ejemplo de Creación de Curso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Moodle (I) </a:t>
            </a: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Basado en la pedagogía social constructivista: la comunicación tiene un espacio en la construcción de contenidos. Objetivo: generar una experiencia de aprendizaje enriquecedora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F29B26-2C83-4DD5-A01C-75243434E6E0}"/>
              </a:ext>
            </a:extLst>
          </p:cNvPr>
          <p:cNvGrpSpPr/>
          <p:nvPr/>
        </p:nvGrpSpPr>
        <p:grpSpPr>
          <a:xfrm>
            <a:off x="2438400" y="3413925"/>
            <a:ext cx="6801397" cy="3444076"/>
            <a:chOff x="2689940" y="3135843"/>
            <a:chExt cx="5015982" cy="364796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DDAECAE-8DC0-497F-92DE-0D46DD10C42A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V="1">
              <a:off x="5055529" y="3698875"/>
              <a:ext cx="0" cy="3024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2D42A36-1EB9-42D1-8B3A-592B269A670F}"/>
                </a:ext>
              </a:extLst>
            </p:cNvPr>
            <p:cNvCxnSpPr>
              <a:cxnSpLocks/>
            </p:cNvCxnSpPr>
            <p:nvPr/>
          </p:nvCxnSpPr>
          <p:spPr>
            <a:xfrm>
              <a:off x="5865962" y="4756105"/>
              <a:ext cx="3248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AE34FF4-7C3D-461D-A3DA-96F45EB44BBB}"/>
                </a:ext>
              </a:extLst>
            </p:cNvPr>
            <p:cNvCxnSpPr>
              <a:cxnSpLocks/>
            </p:cNvCxnSpPr>
            <p:nvPr/>
          </p:nvCxnSpPr>
          <p:spPr>
            <a:xfrm>
              <a:off x="5050766" y="5497977"/>
              <a:ext cx="0" cy="3135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C282663-BE39-4EFF-841A-9A53406C1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1600" y="4756103"/>
              <a:ext cx="32397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B736751E-CDCD-4326-B01E-8A0B3EA18710}"/>
                </a:ext>
              </a:extLst>
            </p:cNvPr>
            <p:cNvSpPr/>
            <p:nvPr/>
          </p:nvSpPr>
          <p:spPr>
            <a:xfrm>
              <a:off x="4240333" y="4001294"/>
              <a:ext cx="1630392" cy="1509622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DC8B69-5C0D-4DB3-A796-26571C916359}"/>
                </a:ext>
              </a:extLst>
            </p:cNvPr>
            <p:cNvSpPr txBox="1"/>
            <p:nvPr/>
          </p:nvSpPr>
          <p:spPr>
            <a:xfrm>
              <a:off x="4105697" y="3135843"/>
              <a:ext cx="1810226" cy="97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Contenidos y materiales de apoyo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51E1C1-EE70-43CA-8A38-12606842FC06}"/>
                </a:ext>
              </a:extLst>
            </p:cNvPr>
            <p:cNvSpPr txBox="1"/>
            <p:nvPr/>
          </p:nvSpPr>
          <p:spPr>
            <a:xfrm>
              <a:off x="4261420" y="5805813"/>
              <a:ext cx="1578694" cy="977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/>
                <a:t>Sistemas de</a:t>
              </a:r>
            </a:p>
            <a:p>
              <a:pPr algn="ctr"/>
              <a:r>
                <a:rPr lang="es-ES" b="1" dirty="0"/>
                <a:t>Evaluación</a:t>
              </a:r>
              <a:br>
                <a:rPr lang="es-ES" b="1" dirty="0"/>
              </a:br>
              <a:endParaRPr lang="es-ES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0AFF63-4D3B-466F-BA2B-425FD74558D9}"/>
                </a:ext>
              </a:extLst>
            </p:cNvPr>
            <p:cNvSpPr txBox="1"/>
            <p:nvPr/>
          </p:nvSpPr>
          <p:spPr>
            <a:xfrm>
              <a:off x="2689940" y="4525270"/>
              <a:ext cx="1525808" cy="684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Actividades</a:t>
              </a:r>
              <a:br>
                <a:rPr lang="de-AT" b="1" dirty="0"/>
              </a:br>
              <a:r>
                <a:rPr lang="de-AT" b="1" dirty="0"/>
                <a:t>prácticas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30900D-00DE-4B72-947C-8FFBD95C1DF1}"/>
                </a:ext>
              </a:extLst>
            </p:cNvPr>
            <p:cNvSpPr txBox="1"/>
            <p:nvPr/>
          </p:nvSpPr>
          <p:spPr>
            <a:xfrm>
              <a:off x="5876010" y="4525269"/>
              <a:ext cx="1829912" cy="684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err="1"/>
                <a:t>feedback</a:t>
              </a:r>
              <a:endParaRPr lang="es-ES" b="1" dirty="0"/>
            </a:p>
            <a:p>
              <a:pPr algn="ctr"/>
              <a:r>
                <a:rPr lang="es-ES" b="1" dirty="0"/>
                <a:t>Comunicación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903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Profundizando en STAD-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Categoría III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Herramientas de Realización de Tutoriales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80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851"/>
            <a:ext cx="10651958" cy="1523544"/>
          </a:xfrm>
        </p:spPr>
        <p:txBody>
          <a:bodyPr/>
          <a:lstStyle/>
          <a:p>
            <a:r>
              <a:rPr lang="de-AT" sz="36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STAD CATEGORÍA III – HERRAMIENTA DE REALIZACIÓN DE TUTORIALES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tipos de videos educativos y cuándo utilizarlos</a:t>
            </a:r>
            <a:br>
              <a:rPr lang="es-ES" b="1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b="1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elección y realización del tipo adecuado de video para la tarea te permite enseñar cualquier cosa a cualquiera: </a:t>
            </a:r>
            <a:r>
              <a:rPr lang="es-E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demuestra un proceso técnico para una clase online o enseña a tu abuela cómo usar su email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b="1" i="0" dirty="0">
              <a:solidFill>
                <a:srgbClr val="1D21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1. Microvideo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2. Video Tutorial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3. Video Formativo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4. Videografía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5. Captura de Presentación y Clase magistral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84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STAD CATEGORÍA III – HERRAMIENTA DE REALIZACIÓN DE TUTORIALES</a:t>
            </a:r>
            <a:endParaRPr lang="de-A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>
                <a:solidFill>
                  <a:srgbClr val="1D2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e-DE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Microvideo:</a:t>
            </a:r>
            <a:endParaRPr lang="de-DE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Breves videos educativos centrados en enseñar un tema sencillo, estrecho</a:t>
            </a:r>
          </a:p>
          <a:p>
            <a:pPr lvl="1"/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Normalmente de menos de un minuto de duración</a:t>
            </a:r>
          </a:p>
          <a:p>
            <a:pPr lvl="1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Atrae a los consumidores/as de medios actuales con sus periodos de corta atención</a:t>
            </a:r>
          </a:p>
          <a:p>
            <a:pPr lvl="1"/>
            <a:endParaRPr lang="es-E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Cuándo usarlo:</a:t>
            </a:r>
            <a:r>
              <a:rPr lang="es-ES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cualquier momento en el que necesites enseñar un concepto sencillo en unos pocos pasos</a:t>
            </a:r>
          </a:p>
          <a:p>
            <a:pPr lvl="1"/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Enseñando una nueva característica de software</a:t>
            </a:r>
          </a:p>
          <a:p>
            <a:pPr lvl="1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Series de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microvideos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conceptos más complejos, divididos en grupos lógicos</a:t>
            </a:r>
          </a:p>
          <a:p>
            <a:pPr lvl="1"/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se requiera la implicación del alumnado</a:t>
            </a:r>
          </a:p>
          <a:p>
            <a:pPr lvl="1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Cuando es importante controlar el ritmo de aprendizaje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88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STAD CATEGORÍA III – HERRAMIENTA DE REALIZACIÓN DE TUTORIALES</a:t>
            </a:r>
            <a:endParaRPr lang="de-A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2. Video tutorial:</a:t>
            </a:r>
          </a:p>
          <a:p>
            <a:pPr lvl="1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Enseñar un proceso o caminar a través de los pasos necesarios para realizar una tarea</a:t>
            </a:r>
          </a:p>
          <a:p>
            <a:pPr lvl="1"/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Normalmente de 2-10 minutos de duración</a:t>
            </a:r>
          </a:p>
          <a:p>
            <a:pPr lvl="1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Utiliza múltiples métodos educativos: instrucción directa, orientación de tipo acompañamiento, elementos de pruebas e interactivos</a:t>
            </a:r>
          </a:p>
          <a:p>
            <a:pPr lvl="1"/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se conoce como videos de “cómo hacer”: planificados cuidadosamente y alta calidad de producción</a:t>
            </a:r>
          </a:p>
          <a:p>
            <a:pPr lvl="1"/>
            <a:endParaRPr lang="es-ES" b="0" i="1" u="sng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Cuándo usarlo</a:t>
            </a:r>
          </a:p>
          <a:p>
            <a:pPr lvl="1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Puede enseñar sobre cualquier cosa</a:t>
            </a:r>
          </a:p>
          <a:p>
            <a:pPr lvl="1"/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el tema o proceso se enseña mejor mediante video</a:t>
            </a:r>
          </a:p>
          <a:p>
            <a:pPr lvl="1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Cuando el tema debe ser comunicado visualmente</a:t>
            </a:r>
          </a:p>
          <a:p>
            <a:pPr lvl="1"/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las expectativas de contenidos requieren video</a:t>
            </a:r>
            <a:endParaRPr lang="es-E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73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STAD CATEGORÍA III – HERRAMIENTA DE REALIZACIÓN DE TUTORIALES</a:t>
            </a:r>
            <a:endParaRPr lang="de-A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3. Video formativo:</a:t>
            </a:r>
          </a:p>
          <a:p>
            <a:pPr lvl="1"/>
            <a:r>
              <a:rPr lang="es-E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Diseñado para mejorar las habilidades laborales de los empleados/as</a:t>
            </a:r>
          </a:p>
          <a:p>
            <a:pPr lvl="1"/>
            <a:r>
              <a:rPr lang="es-E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Normalmente cubren temas interpersonales (formación sobre cumplimiento y acoso), o temas relacionados con el puesto (formación en hardware y software)</a:t>
            </a:r>
          </a:p>
          <a:p>
            <a:pPr lvl="1"/>
            <a:r>
              <a:rPr lang="es-E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 múltiples métodos educativos: instrucción directa, orientación de tipo acompañamiento, elementos de pruebas e interactivos</a:t>
            </a:r>
          </a:p>
          <a:p>
            <a:pPr lvl="1"/>
            <a:r>
              <a:rPr lang="es-E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menudo utiliza grabaciones de personas reales para ayudar a apoyar la conexión entre el formador/a y el alumnado.</a:t>
            </a:r>
          </a:p>
          <a:p>
            <a:pPr lvl="1"/>
            <a:endParaRPr lang="en-US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2000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Cuándo utilizarlo:</a:t>
            </a:r>
            <a:r>
              <a:rPr lang="es-E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s-E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enseñar sobre cualquier proceso</a:t>
            </a:r>
          </a:p>
          <a:p>
            <a:pPr lvl="1"/>
            <a:r>
              <a:rPr lang="es-E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Cuando la situación se presta al video en directo</a:t>
            </a:r>
          </a:p>
          <a:p>
            <a:pPr lvl="1"/>
            <a:r>
              <a:rPr lang="es-E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la conexión interpersonal mejorará la retención de los contenidos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2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¿CÚAL ES LA VENTAJA DEL APRENDIZAJE DIGITAL?  </a:t>
            </a:r>
            <a:endParaRPr lang="de-AT" sz="5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virtualización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WBL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3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. Screencast (videografía): </a:t>
            </a:r>
          </a:p>
          <a:p>
            <a:pPr lvl="1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Principalmente, grabaciones de pantallas diseñadas para enseñar a alguien a desempeñar una tarea o compartir conocimientos</a:t>
            </a:r>
          </a:p>
          <a:p>
            <a:pPr lvl="1"/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Rápida, informal, normalmente destinada a una audiencia más pequeña que la de los videos tutoriales</a:t>
            </a:r>
          </a:p>
          <a:p>
            <a:pPr lvl="1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Enseñanza justo a tiempo para responder una cuestión o aclarar un concepto problemático</a:t>
            </a:r>
          </a:p>
          <a:p>
            <a:pPr lvl="1"/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menudo considerada como “desechable”: realizada rápidamente, con bajo valor de producción, para un fin específico, con poca vida útil</a:t>
            </a:r>
          </a:p>
          <a:p>
            <a:pPr lvl="1"/>
            <a:endParaRPr lang="es-E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Cuándo usarla: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Cuando se requiere una instrucción rápida informal</a:t>
            </a:r>
          </a:p>
          <a:p>
            <a:pPr lvl="1"/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la audiencia es pequeña y la participación es baja</a:t>
            </a:r>
          </a:p>
          <a:p>
            <a:pPr lvl="1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Cuando una idea se tiene que comunicar visualmente o resolver una cuestión/problema rápidamente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E41D56-5718-4F16-9163-ED231B56C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851"/>
            <a:ext cx="10515600" cy="1523544"/>
          </a:xfrm>
        </p:spPr>
        <p:txBody>
          <a:bodyPr/>
          <a:lstStyle/>
          <a:p>
            <a:r>
              <a:rPr lang="de-AT" sz="3600" dirty="0"/>
              <a:t>STAD CATEGORÍA III – HERRAMIENTA DE REALIZACIÓN DE TUTORIALES</a:t>
            </a:r>
            <a:endParaRPr lang="de-A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53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STAD CATEGORÍA III – HERRAMIENTA DE REALIZACIÓN DE TUTORIALES</a:t>
            </a:r>
            <a:endParaRPr lang="de-A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. Captura de Presentación y Clase magistral: </a:t>
            </a:r>
          </a:p>
          <a:p>
            <a:pPr lvl="1"/>
            <a:r>
              <a:rPr lang="es-E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Grabación de una clase magistral o presentación para consumirla más tarde</a:t>
            </a:r>
          </a:p>
          <a:p>
            <a:pPr lvl="1"/>
            <a:r>
              <a:rPr lang="es-E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Varía desde la grabación solo del sonido para una presentación hasta grabar dispositivas de PowerPoint, una cámara web y un micrófono independiente al unísono</a:t>
            </a:r>
          </a:p>
          <a:p>
            <a:pPr lvl="1"/>
            <a:r>
              <a:rPr lang="es-E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Tiende a ser más larga que un video tutorial: periodo de la duración de la clase o presentación</a:t>
            </a:r>
          </a:p>
          <a:p>
            <a:pPr lvl="1"/>
            <a:r>
              <a:rPr lang="es-E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Más intensiva en el tiempo de consume</a:t>
            </a:r>
          </a:p>
          <a:p>
            <a:pPr lvl="1"/>
            <a:r>
              <a:rPr lang="es-E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Requiere mayor nivel de implicación de la audiencia</a:t>
            </a:r>
            <a:endParaRPr lang="es-ES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2000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Cuándo utilizarla:</a:t>
            </a:r>
            <a:r>
              <a:rPr lang="es-E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s-E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Cuando la presentación o lección debe estar disponible para una revisión posterior</a:t>
            </a:r>
          </a:p>
          <a:p>
            <a:pPr lvl="1"/>
            <a:r>
              <a:rPr lang="es-E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la presentación debe estar disponible para una audiencia que no puede asistir al evento en vivo.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28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dk1"/>
              </a:buClr>
              <a:buSzPts val="6000"/>
            </a:pP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Profundizando en STAD – Categoría IV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Software y Herramientas RV/RA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119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/>
              <a:t>STAD CATEGORÍA IV – SOFTWARE Y HERRAMIENTAS RV/RA</a:t>
            </a:r>
            <a:endParaRPr lang="de-A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2308"/>
          </a:xfrm>
        </p:spPr>
        <p:txBody>
          <a:bodyPr>
            <a:normAutofit lnSpcReduction="10000"/>
          </a:bodyPr>
          <a:lstStyle/>
          <a:p>
            <a:r>
              <a:rPr lang="en-US" b="1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b="1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categorías de simulaciones de realidad virtual</a:t>
            </a:r>
            <a:r>
              <a:rPr lang="es-ES" b="1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s-ES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inmersiva</a:t>
            </a:r>
            <a:endParaRPr lang="es-ES" b="0" i="0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 err="1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</a:t>
            </a:r>
            <a:r>
              <a:rPr lang="es-ES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inmersiva</a:t>
            </a:r>
            <a:endParaRPr lang="es-ES" dirty="0">
              <a:solidFill>
                <a:srgbClr val="1A1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Completamente </a:t>
            </a:r>
            <a:r>
              <a:rPr lang="es-ES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inmersiva</a:t>
            </a:r>
            <a:endParaRPr lang="es-ES" b="1" u="sng" dirty="0">
              <a:solidFill>
                <a:srgbClr val="1A1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i="0" u="sng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b="1" i="0" u="sng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inmersiva</a:t>
            </a:r>
            <a:endParaRPr lang="es-ES" b="1" u="sng" dirty="0">
              <a:solidFill>
                <a:srgbClr val="1A1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menudo ignorada como categoría de la realidad virtual debido a que ya se utiliza muy comúnmente en la vida cotidiana</a:t>
            </a:r>
          </a:p>
          <a:p>
            <a:pPr lvl="1"/>
            <a:r>
              <a:rPr lang="es-ES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 un entorno generado por ordenador, pero permite al usuario permanecer atento y mantener el control de su entorno físico</a:t>
            </a:r>
          </a:p>
          <a:p>
            <a:pPr lvl="1"/>
            <a:r>
              <a:rPr lang="es-ES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basa en ordenadores o consolas de videojuegos, dispositivos de exposición o de entrada como teclados, ratones y controles</a:t>
            </a:r>
          </a:p>
          <a:p>
            <a:pPr lvl="1"/>
            <a:r>
              <a:rPr lang="es-ES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Ejemplo: video juego</a:t>
            </a:r>
          </a:p>
        </p:txBody>
      </p:sp>
    </p:spTree>
    <p:extLst>
      <p:ext uri="{BB962C8B-B14F-4D97-AF65-F5344CB8AC3E}">
        <p14:creationId xmlns:p14="http://schemas.microsoft.com/office/powerpoint/2010/main" val="3191808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/>
              <a:t>STAD CATEGORÍA IV – SOFTWARE Y HERRAMIENTAS RV/RA</a:t>
            </a:r>
            <a:endParaRPr lang="de-A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2308"/>
          </a:xfrm>
        </p:spPr>
        <p:txBody>
          <a:bodyPr>
            <a:normAutofit/>
          </a:bodyPr>
          <a:lstStyle/>
          <a:p>
            <a:r>
              <a:rPr lang="en-US" b="1" i="0" u="sng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Semi-</a:t>
            </a:r>
            <a:r>
              <a:rPr lang="en-US" b="1" i="0" u="sng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immersiva</a:t>
            </a:r>
            <a:endParaRPr lang="en-US" b="1" i="0" u="sng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 a los usuarios un entorno parcialmente virtual</a:t>
            </a:r>
          </a:p>
          <a:p>
            <a:pPr lvl="1"/>
            <a:r>
              <a:rPr lang="es-ES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Ofrece percepción de estar en una realidad diferente, pero permite a los usuarios/as permanecer conectados/as con el entorno físico</a:t>
            </a:r>
          </a:p>
          <a:p>
            <a:pPr lvl="1"/>
            <a:r>
              <a:rPr lang="es-ES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 realismo a través de gráficos 3D: profundidad de realidad vertical</a:t>
            </a:r>
          </a:p>
          <a:p>
            <a:pPr lvl="1"/>
            <a:r>
              <a:rPr lang="es-ES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gráficos más detallados llevan a una sensación más </a:t>
            </a:r>
            <a:r>
              <a:rPr lang="es-ES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inmersiva</a:t>
            </a:r>
            <a:endParaRPr lang="es-ES" b="0" i="0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menudo utilizada con fines educativos o formativos</a:t>
            </a:r>
          </a:p>
          <a:p>
            <a:pPr lvl="1"/>
            <a:r>
              <a:rPr lang="es-ES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basa en pantallas de alta resolución, potentes ordenadores, proyectores o simuladores que replican el diseño y funcionalidad de mecanismos del mundo real</a:t>
            </a:r>
          </a:p>
          <a:p>
            <a:pPr lvl="1"/>
            <a:r>
              <a:rPr lang="es-ES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Ejemplo: educación, industria automovilística.</a:t>
            </a:r>
            <a:endParaRPr lang="es-ES" b="0" i="0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78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/>
              <a:t>STAD CATEGORÍA IV – SOFTWARE Y HERRAMIENTAS RV/RA</a:t>
            </a:r>
            <a:endParaRPr lang="de-A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2308"/>
          </a:xfrm>
        </p:spPr>
        <p:txBody>
          <a:bodyPr>
            <a:normAutofit/>
          </a:bodyPr>
          <a:lstStyle/>
          <a:p>
            <a:r>
              <a:rPr lang="es-ES" b="1" i="0" u="sng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Completamente </a:t>
            </a:r>
            <a:r>
              <a:rPr lang="es-ES" b="1" i="0" u="sng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inmersiva</a:t>
            </a:r>
            <a:endParaRPr lang="es-ES" b="1" i="0" u="sng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Experiencia de simulación más realista, completa con imagen y sonido</a:t>
            </a:r>
          </a:p>
          <a:p>
            <a:pPr lvl="1"/>
            <a:r>
              <a:rPr lang="es-ES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Necesarias gafas de </a:t>
            </a:r>
            <a:r>
              <a:rPr lang="es-ES" dirty="0" err="1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</a:t>
            </a:r>
            <a:r>
              <a:rPr lang="es-ES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Casco de realidad virtual (</a:t>
            </a:r>
            <a:r>
              <a:rPr lang="es-ES" dirty="0" err="1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HMD</a:t>
            </a:r>
            <a:r>
              <a:rPr lang="es-ES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-Head </a:t>
            </a:r>
            <a:r>
              <a:rPr lang="es-ES" dirty="0" err="1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Mounted</a:t>
            </a:r>
            <a:r>
              <a:rPr lang="es-ES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  <a:r>
              <a:rPr lang="es-ES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s-ES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Contenido de alta resolución con un amplio campo de visión: efecto estetoscopio 3D y rastreo de entrada</a:t>
            </a:r>
          </a:p>
          <a:p>
            <a:pPr lvl="1"/>
            <a:r>
              <a:rPr lang="es-ES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Utilización creciente en educación</a:t>
            </a:r>
          </a:p>
          <a:p>
            <a:pPr lvl="1"/>
            <a:r>
              <a:rPr lang="es-ES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Ejemplo: para fines de juego y entretenimiento</a:t>
            </a:r>
          </a:p>
          <a:p>
            <a:pPr marL="457200" lvl="1" indent="0">
              <a:buNone/>
            </a:pPr>
            <a:endParaRPr lang="en-US" dirty="0">
              <a:solidFill>
                <a:srgbClr val="1A1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01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/>
              <a:t>STAD CATEGORÍA IV – SOFTWARE Y HERRAMIENTAS RV/RA</a:t>
            </a:r>
            <a:endParaRPr lang="de-A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0508"/>
          </a:xfrm>
        </p:spPr>
        <p:txBody>
          <a:bodyPr>
            <a:normAutofit fontScale="92500" lnSpcReduction="10000"/>
          </a:bodyPr>
          <a:lstStyle/>
          <a:p>
            <a:r>
              <a:rPr lang="es-ES" sz="2800" b="0" i="0" dirty="0">
                <a:solidFill>
                  <a:srgbClr val="21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Distintos tipos de Software de Realidad Aumentada</a:t>
            </a:r>
            <a:endParaRPr lang="es-ES" sz="3200" b="0" i="0" dirty="0">
              <a:solidFill>
                <a:srgbClr val="21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b="0" i="0" dirty="0">
                <a:solidFill>
                  <a:srgbClr val="21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 marcadores</a:t>
            </a:r>
          </a:p>
          <a:p>
            <a:pPr lvl="1"/>
            <a:r>
              <a:rPr lang="es-ES" b="0" i="0" dirty="0">
                <a:solidFill>
                  <a:srgbClr val="21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Basada en imágenes</a:t>
            </a:r>
          </a:p>
          <a:p>
            <a:pPr lvl="1"/>
            <a:r>
              <a:rPr lang="es-ES" dirty="0">
                <a:solidFill>
                  <a:srgbClr val="21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basada en la ubicación</a:t>
            </a:r>
            <a:endParaRPr lang="es-ES" sz="2400" dirty="0">
              <a:solidFill>
                <a:srgbClr val="21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u="sng" dirty="0">
                <a:solidFill>
                  <a:srgbClr val="21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sin marcadores: </a:t>
            </a:r>
          </a:p>
          <a:p>
            <a:pPr lvl="1"/>
            <a:r>
              <a:rPr lang="es-ES" b="0" i="0" dirty="0">
                <a:solidFill>
                  <a:srgbClr val="21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Experiencia de espacios</a:t>
            </a:r>
          </a:p>
          <a:p>
            <a:pPr lvl="1"/>
            <a:r>
              <a:rPr lang="es-ES" dirty="0">
                <a:solidFill>
                  <a:srgbClr val="21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Requiere un modelo detallado 3D de una ubicación de la vida real</a:t>
            </a:r>
          </a:p>
          <a:p>
            <a:pPr lvl="1"/>
            <a:r>
              <a:rPr lang="es-ES" b="0" i="0" dirty="0">
                <a:solidFill>
                  <a:srgbClr val="21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contenido de la RA se puede posicionar en este modelo con muy alta precisión</a:t>
            </a:r>
          </a:p>
          <a:p>
            <a:pPr lvl="1"/>
            <a:r>
              <a:rPr lang="es-ES" dirty="0">
                <a:solidFill>
                  <a:srgbClr val="21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Experiencias complejas como el reconocimiento de escenas sin necesidad de una imagen o muy preciso seguimiento de localización (tecnología </a:t>
            </a:r>
            <a:r>
              <a:rPr lang="es-ES" dirty="0" err="1">
                <a:solidFill>
                  <a:srgbClr val="21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SLAM</a:t>
            </a:r>
            <a:r>
              <a:rPr lang="es-ES" dirty="0">
                <a:solidFill>
                  <a:srgbClr val="21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b="0" i="0" dirty="0">
              <a:solidFill>
                <a:srgbClr val="21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Ejemplo: la App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IKEA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113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/>
              <a:t>STAD CATEGORÍA IV – SOFTWARE Y HERRAMIENTAS RV/RA</a:t>
            </a:r>
            <a:endParaRPr lang="de-A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0508"/>
          </a:xfrm>
        </p:spPr>
        <p:txBody>
          <a:bodyPr>
            <a:normAutofit fontScale="85000" lnSpcReduction="20000"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AR basada en imágenes:</a:t>
            </a:r>
          </a:p>
          <a:p>
            <a:pPr lvl="1"/>
            <a:r>
              <a:rPr lang="es-ES" b="0" i="0" dirty="0">
                <a:solidFill>
                  <a:srgbClr val="21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Imagen como un ancla que conecta el mundo virtual con el mundo real: puede ser una imagen o una forma</a:t>
            </a:r>
          </a:p>
          <a:p>
            <a:pPr lvl="1"/>
            <a:r>
              <a:rPr lang="es-ES" dirty="0">
                <a:solidFill>
                  <a:srgbClr val="21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la imagen es reconocida por la aplicación, el contenido se puede colocar encima</a:t>
            </a:r>
          </a:p>
          <a:p>
            <a:pPr lvl="1"/>
            <a:r>
              <a:rPr lang="es-ES" dirty="0">
                <a:solidFill>
                  <a:srgbClr val="21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aplicaciones también pueden detectar superficies y utilizarlas como imágenes</a:t>
            </a:r>
          </a:p>
          <a:p>
            <a:pPr lvl="1"/>
            <a:r>
              <a:rPr lang="es-ES" b="0" i="0" dirty="0">
                <a:solidFill>
                  <a:srgbClr val="21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Ejemplo: inmobiliarias (muestran casas en 3D incluso antes de construirlas</a:t>
            </a:r>
            <a:r>
              <a:rPr lang="en-US" b="0" i="0" dirty="0">
                <a:solidFill>
                  <a:srgbClr val="21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en-US" sz="2400" b="0" i="0" dirty="0">
              <a:solidFill>
                <a:srgbClr val="21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u="sng" dirty="0">
                <a:solidFill>
                  <a:srgbClr val="21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s-ES" b="1" i="0" u="sng" dirty="0">
                <a:solidFill>
                  <a:srgbClr val="21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basada en ubicación: </a:t>
            </a:r>
          </a:p>
          <a:p>
            <a:pPr lvl="1"/>
            <a:r>
              <a:rPr lang="es-ES" b="0" i="0" dirty="0">
                <a:solidFill>
                  <a:srgbClr val="21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Contenido de RA ligado a ubicación específica</a:t>
            </a:r>
          </a:p>
          <a:p>
            <a:pPr lvl="1"/>
            <a:r>
              <a:rPr lang="es-ES" dirty="0">
                <a:solidFill>
                  <a:srgbClr val="21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Normalmente utilizada en exteriores</a:t>
            </a:r>
          </a:p>
          <a:p>
            <a:pPr lvl="1"/>
            <a:r>
              <a:rPr lang="es-ES" b="0" i="0" dirty="0">
                <a:solidFill>
                  <a:srgbClr val="21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Ofrece información contextualizada sobre el entorno</a:t>
            </a:r>
          </a:p>
          <a:p>
            <a:pPr lvl="1"/>
            <a:r>
              <a:rPr lang="es-ES" dirty="0">
                <a:solidFill>
                  <a:srgbClr val="21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conocer la ubicación del usuario/a en un mapa y su dirección de visión</a:t>
            </a:r>
          </a:p>
          <a:p>
            <a:pPr lvl="1"/>
            <a:r>
              <a:rPr lang="es-ES" b="0" i="0" dirty="0">
                <a:solidFill>
                  <a:srgbClr val="21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Utilizada para guiar a usuarios a través de ciertas áreas o con fines en los que la ubicación es importante.</a:t>
            </a:r>
          </a:p>
          <a:p>
            <a:pPr lvl="1"/>
            <a:r>
              <a:rPr lang="es-ES" dirty="0">
                <a:solidFill>
                  <a:srgbClr val="21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Ejemplo: turismo (guía a través de puntos de referencia)</a:t>
            </a:r>
            <a:endParaRPr lang="es-ES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14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2CAA-2692-4ED1-A6BC-8719AA19A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Haz tuya la caja de herramientas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8940-8DCE-41A1-AB0A-0C8208CEC7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Selecciona las herramientas más atractivas y utilizables</a:t>
            </a:r>
          </a:p>
        </p:txBody>
      </p:sp>
    </p:spTree>
    <p:extLst>
      <p:ext uri="{BB962C8B-B14F-4D97-AF65-F5344CB8AC3E}">
        <p14:creationId xmlns:p14="http://schemas.microsoft.com/office/powerpoint/2010/main" val="2450824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851"/>
            <a:ext cx="11181347" cy="1523544"/>
          </a:xfrm>
        </p:spPr>
        <p:txBody>
          <a:bodyPr/>
          <a:lstStyle/>
          <a:p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CAJA DE HERRAMIENTAS WBL GOES VIRTUAL Y SUS CATEGORÍAS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Diseñada para ayudarte a virtualizar tus contenidos de WBL</a:t>
            </a:r>
          </a:p>
          <a:p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Categorías</a:t>
            </a:r>
          </a:p>
          <a:p>
            <a:pPr lvl="1"/>
            <a:r>
              <a:rPr lang="es-ES" sz="2200" b="1" i="1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Categoría I: Herramientas de Comunicación Virtual</a:t>
            </a:r>
          </a:p>
          <a:p>
            <a:pPr marL="457200" lvl="1" indent="0">
              <a:buNone/>
            </a:pPr>
            <a:r>
              <a:rPr lang="es-ES" sz="2600" b="0" i="1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 categoría te ofrece un escenario básico para la colaboración remota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0" i="1" dirty="0">
              <a:solidFill>
                <a:srgbClr val="4242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2200" b="1" i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Categoría II: Sistemas de Gestión de Aprendizaje</a:t>
            </a:r>
          </a:p>
          <a:p>
            <a:pPr marL="457200" lvl="1" indent="0">
              <a:buNone/>
            </a:pPr>
            <a:r>
              <a:rPr lang="es-ES" sz="2600" i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categoría contiene Soluciones de Gestión de Aprendizaje ya existentes, que puedes adaptar y aplicar</a:t>
            </a:r>
            <a:r>
              <a:rPr lang="es-ES" sz="2200" i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s-ES" sz="1600" i="1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2100" b="1" i="1" dirty="0">
                <a:solidFill>
                  <a:srgbClr val="424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Categoría III: Herramientas de Realización de Tutoriales</a:t>
            </a:r>
          </a:p>
          <a:p>
            <a:pPr marL="457200" lvl="1" indent="0">
              <a:buNone/>
            </a:pPr>
            <a:r>
              <a:rPr lang="es-ES" sz="2600" i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categoría contiene herramientas que te ayudan a crear tus propios contenidos</a:t>
            </a:r>
            <a:r>
              <a:rPr lang="es-ES" i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s-ES" sz="1600" b="0" i="0" dirty="0">
              <a:solidFill>
                <a:srgbClr val="4242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2100" b="1" i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Categoría IV: Software y Herramientas </a:t>
            </a:r>
            <a:r>
              <a:rPr lang="es-ES" sz="2100" b="1" i="1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</a:t>
            </a:r>
            <a:r>
              <a:rPr lang="es-ES" sz="2100" b="1" i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/RA</a:t>
            </a:r>
          </a:p>
          <a:p>
            <a:pPr marL="457200" lvl="1" indent="0">
              <a:buNone/>
            </a:pPr>
            <a:r>
              <a:rPr lang="es-ES" sz="260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te ayudará a hacer tu proceso WBL incluso más real</a:t>
            </a:r>
            <a:r>
              <a:rPr lang="en-U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6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851"/>
            <a:ext cx="11213592" cy="1523544"/>
          </a:xfrm>
        </p:spPr>
        <p:txBody>
          <a:bodyPr/>
          <a:lstStyle/>
          <a:p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¿QUÉ ES EL APRENDIZAJE DIGITAL?  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Aprendizaje Digital es un término utilizado para describir el uso de la tecnología que se aplica al proceso de aprendizaje. La tecnología puede ser adaptativa, aumentativa, personalizada y/o virtual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C38449-2C76-4516-A616-00D1D22E4B4C}"/>
              </a:ext>
            </a:extLst>
          </p:cNvPr>
          <p:cNvGrpSpPr/>
          <p:nvPr/>
        </p:nvGrpSpPr>
        <p:grpSpPr>
          <a:xfrm>
            <a:off x="2347912" y="3353039"/>
            <a:ext cx="7496176" cy="2653433"/>
            <a:chOff x="2347912" y="3353039"/>
            <a:chExt cx="7496176" cy="2521540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F7D2739-17B5-4B5C-9937-76FEF457C500}"/>
                </a:ext>
              </a:extLst>
            </p:cNvPr>
            <p:cNvSpPr txBox="1"/>
            <p:nvPr/>
          </p:nvSpPr>
          <p:spPr>
            <a:xfrm>
              <a:off x="6309214" y="5669844"/>
              <a:ext cx="1412631" cy="20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Fuente: leaderonomics.org</a:t>
              </a:r>
              <a:endParaRPr lang="de-DE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FB5A96E-7B45-45A1-9E91-65A99FA64CB5}"/>
                </a:ext>
              </a:extLst>
            </p:cNvPr>
            <p:cNvGrpSpPr/>
            <p:nvPr/>
          </p:nvGrpSpPr>
          <p:grpSpPr>
            <a:xfrm>
              <a:off x="2347912" y="3353039"/>
              <a:ext cx="7496176" cy="2521540"/>
              <a:chOff x="1952624" y="3589460"/>
              <a:chExt cx="7496176" cy="2521540"/>
            </a:xfrm>
            <a:solidFill>
              <a:srgbClr val="F3E254"/>
            </a:solidFill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7B117-90A8-45CB-8BDA-950BB29E54B6}"/>
                  </a:ext>
                </a:extLst>
              </p:cNvPr>
              <p:cNvSpPr txBox="1"/>
              <p:nvPr/>
            </p:nvSpPr>
            <p:spPr>
              <a:xfrm>
                <a:off x="1952625" y="4112680"/>
                <a:ext cx="7496175" cy="1998320"/>
              </a:xfrm>
              <a:prstGeom prst="rect">
                <a:avLst/>
              </a:prstGeom>
              <a:grpFill/>
            </p:spPr>
            <p:txBody>
              <a:bodyPr wrap="square" numCol="2" rtlCol="0"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600" i="1" dirty="0">
                    <a:latin typeface="Arial Narrow" panose="020B0606020202030204" pitchFamily="34" charset="0"/>
                  </a:rPr>
                  <a:t>Aprendizaje adaptativo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600" i="1" dirty="0">
                    <a:latin typeface="Arial Narrow" panose="020B0606020202030204" pitchFamily="34" charset="0"/>
                  </a:rPr>
                  <a:t>Insignias y gamificación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600" i="1" dirty="0">
                    <a:latin typeface="Arial Narrow" panose="020B0606020202030204" pitchFamily="34" charset="0"/>
                  </a:rPr>
                  <a:t>Aprendizaje semipresencial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600" i="1" dirty="0">
                    <a:latin typeface="Arial Narrow" panose="020B0606020202030204" pitchFamily="34" charset="0"/>
                  </a:rPr>
                  <a:t>Tecnologías de aula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600" i="1" dirty="0">
                    <a:latin typeface="Arial Narrow" panose="020B0606020202030204" pitchFamily="34" charset="0"/>
                  </a:rPr>
                  <a:t>Libros de texto electrónicos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600" i="1" dirty="0">
                    <a:latin typeface="Arial Narrow" panose="020B0606020202030204" pitchFamily="34" charset="0"/>
                  </a:rPr>
                  <a:t>Analíticas de aprendizaje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600" i="1" dirty="0">
                    <a:latin typeface="Arial Narrow" panose="020B0606020202030204" pitchFamily="34" charset="0"/>
                  </a:rPr>
                  <a:t>Objetos de aprendizaje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600" i="1" dirty="0">
                    <a:latin typeface="Arial Narrow" panose="020B0606020202030204" pitchFamily="34" charset="0"/>
                  </a:rPr>
                  <a:t>Aprendizaje personalizado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600" i="1" dirty="0">
                    <a:latin typeface="Arial Narrow" panose="020B0606020202030204" pitchFamily="34" charset="0"/>
                  </a:rPr>
                  <a:t>Aprendizaje online (o e-learning)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600" i="1" dirty="0">
                    <a:latin typeface="Arial Narrow" panose="020B0606020202030204" pitchFamily="34" charset="0"/>
                  </a:rPr>
                  <a:t>Recursos educativos abiertos (REA)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600" i="1" dirty="0">
                    <a:latin typeface="Arial Narrow" panose="020B0606020202030204" pitchFamily="34" charset="0"/>
                  </a:rPr>
                  <a:t>Tecnología – enseñanza y aprendizaje aumentados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600" i="1" dirty="0">
                    <a:latin typeface="Arial Narrow" panose="020B0606020202030204" pitchFamily="34" charset="0"/>
                  </a:rPr>
                  <a:t>Realidad Virtual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600" i="1" dirty="0">
                    <a:latin typeface="Arial Narrow" panose="020B0606020202030204" pitchFamily="34" charset="0"/>
                  </a:rPr>
                  <a:t>Realidad Aumentada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600" i="1" dirty="0">
                    <a:latin typeface="Arial Narrow" panose="020B0606020202030204" pitchFamily="34" charset="0"/>
                  </a:rPr>
                  <a:t>Aprendizaje móvil</a:t>
                </a:r>
              </a:p>
              <a:p>
                <a:pPr lvl="1"/>
                <a:endParaRPr lang="de-AT" sz="1600" i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4BFE25-3173-4385-914F-B4FB048B20E3}"/>
                  </a:ext>
                </a:extLst>
              </p:cNvPr>
              <p:cNvSpPr txBox="1"/>
              <p:nvPr/>
            </p:nvSpPr>
            <p:spPr>
              <a:xfrm>
                <a:off x="1952624" y="3589460"/>
                <a:ext cx="7496175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dirty="0">
                    <a:latin typeface="Mistral" panose="03090702030407020403" pitchFamily="66" charset="0"/>
                  </a:rPr>
                  <a:t>HERRAMIENTAS COMUNES DE APRENDIZAJE DIGITAL</a:t>
                </a:r>
              </a:p>
            </p:txBody>
          </p:sp>
        </p:grpSp>
      </p:grpSp>
      <p:sp>
        <p:nvSpPr>
          <p:cNvPr id="9" name="Textfeld 4">
            <a:extLst>
              <a:ext uri="{FF2B5EF4-FFF2-40B4-BE49-F238E27FC236}">
                <a16:creationId xmlns:a16="http://schemas.microsoft.com/office/drawing/2014/main" id="{4F7D2739-17B5-4B5C-9937-76FEF457C500}"/>
              </a:ext>
            </a:extLst>
          </p:cNvPr>
          <p:cNvSpPr txBox="1"/>
          <p:nvPr/>
        </p:nvSpPr>
        <p:spPr>
          <a:xfrm>
            <a:off x="6309214" y="5669844"/>
            <a:ext cx="1412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Fuente: leaderonomics.org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dk1"/>
              </a:buClr>
              <a:buSzPts val="6000"/>
            </a:pP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SELECCIONA TU PROPIA CAJA DE HERRAMIENTAS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Más adecuada para tu trabajo</a:t>
            </a:r>
          </a:p>
        </p:txBody>
      </p:sp>
    </p:spTree>
    <p:extLst>
      <p:ext uri="{BB962C8B-B14F-4D97-AF65-F5344CB8AC3E}">
        <p14:creationId xmlns:p14="http://schemas.microsoft.com/office/powerpoint/2010/main" val="524866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TAREA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501743" cy="474252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Navega por la Caja de Herramientas de WBL  </a:t>
            </a:r>
            <a:r>
              <a:rPr lang="es-ES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 y selecciona las cinco herramientas que te parezcan más notables y utilizables </a:t>
            </a:r>
            <a:r>
              <a:rPr lang="en-U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(15min).</a:t>
            </a:r>
          </a:p>
          <a:p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</a:t>
            </a:r>
            <a:r>
              <a:rPr lang="en-U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Mindmeister (</a:t>
            </a:r>
            <a:r>
              <a:rPr lang="de-DE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https://www.mindmeister.com/</a:t>
            </a:r>
            <a:r>
              <a:rPr lang="de-DE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detalla tus razones para elegir las herramientas y tus ideas de para qué utilizarlas (10min). </a:t>
            </a:r>
            <a:endParaRPr lang="en-US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 estas herramientas al grupo y explica (lo ideal, con un ejemplo específico) por qué y cómo las utilizarías (5min).</a:t>
            </a:r>
          </a:p>
        </p:txBody>
      </p:sp>
      <p:pic>
        <p:nvPicPr>
          <p:cNvPr id="4" name="Graphic 357">
            <a:extLst>
              <a:ext uri="{FF2B5EF4-FFF2-40B4-BE49-F238E27FC236}">
                <a16:creationId xmlns:a16="http://schemas.microsoft.com/office/drawing/2014/main" id="{F591D836-CEA0-48A6-8249-24AF748E2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07880" y="0"/>
            <a:ext cx="1645920" cy="1645920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F5DE276D-7065-4BA3-8F46-672EFF1BF8C8}"/>
              </a:ext>
            </a:extLst>
          </p:cNvPr>
          <p:cNvSpPr/>
          <p:nvPr/>
        </p:nvSpPr>
        <p:spPr>
          <a:xfrm>
            <a:off x="9707880" y="2343061"/>
            <a:ext cx="1996243" cy="2171878"/>
          </a:xfrm>
          <a:prstGeom prst="rect">
            <a:avLst/>
          </a:prstGeom>
          <a:solidFill>
            <a:schemeClr val="bg1"/>
          </a:solidFill>
          <a:ln w="127000" cmpd="dbl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6243"/>
                      <a:gd name="connsiteY0" fmla="*/ 0 h 2171878"/>
                      <a:gd name="connsiteX1" fmla="*/ 499061 w 1996243"/>
                      <a:gd name="connsiteY1" fmla="*/ 0 h 2171878"/>
                      <a:gd name="connsiteX2" fmla="*/ 1018084 w 1996243"/>
                      <a:gd name="connsiteY2" fmla="*/ 0 h 2171878"/>
                      <a:gd name="connsiteX3" fmla="*/ 1457257 w 1996243"/>
                      <a:gd name="connsiteY3" fmla="*/ 0 h 2171878"/>
                      <a:gd name="connsiteX4" fmla="*/ 1996243 w 1996243"/>
                      <a:gd name="connsiteY4" fmla="*/ 0 h 2171878"/>
                      <a:gd name="connsiteX5" fmla="*/ 1996243 w 1996243"/>
                      <a:gd name="connsiteY5" fmla="*/ 564688 h 2171878"/>
                      <a:gd name="connsiteX6" fmla="*/ 1996243 w 1996243"/>
                      <a:gd name="connsiteY6" fmla="*/ 1064220 h 2171878"/>
                      <a:gd name="connsiteX7" fmla="*/ 1996243 w 1996243"/>
                      <a:gd name="connsiteY7" fmla="*/ 1607190 h 2171878"/>
                      <a:gd name="connsiteX8" fmla="*/ 1996243 w 1996243"/>
                      <a:gd name="connsiteY8" fmla="*/ 2171878 h 2171878"/>
                      <a:gd name="connsiteX9" fmla="*/ 1557070 w 1996243"/>
                      <a:gd name="connsiteY9" fmla="*/ 2171878 h 2171878"/>
                      <a:gd name="connsiteX10" fmla="*/ 1038046 w 1996243"/>
                      <a:gd name="connsiteY10" fmla="*/ 2171878 h 2171878"/>
                      <a:gd name="connsiteX11" fmla="*/ 578910 w 1996243"/>
                      <a:gd name="connsiteY11" fmla="*/ 2171878 h 2171878"/>
                      <a:gd name="connsiteX12" fmla="*/ 0 w 1996243"/>
                      <a:gd name="connsiteY12" fmla="*/ 2171878 h 2171878"/>
                      <a:gd name="connsiteX13" fmla="*/ 0 w 1996243"/>
                      <a:gd name="connsiteY13" fmla="*/ 1650627 h 2171878"/>
                      <a:gd name="connsiteX14" fmla="*/ 0 w 1996243"/>
                      <a:gd name="connsiteY14" fmla="*/ 1107658 h 2171878"/>
                      <a:gd name="connsiteX15" fmla="*/ 0 w 1996243"/>
                      <a:gd name="connsiteY15" fmla="*/ 542970 h 2171878"/>
                      <a:gd name="connsiteX16" fmla="*/ 0 w 1996243"/>
                      <a:gd name="connsiteY16" fmla="*/ 0 h 2171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96243" h="2171878" fill="none" extrusionOk="0">
                        <a:moveTo>
                          <a:pt x="0" y="0"/>
                        </a:moveTo>
                        <a:cubicBezTo>
                          <a:pt x="229536" y="-36942"/>
                          <a:pt x="344347" y="534"/>
                          <a:pt x="499061" y="0"/>
                        </a:cubicBezTo>
                        <a:cubicBezTo>
                          <a:pt x="653775" y="-534"/>
                          <a:pt x="806056" y="17712"/>
                          <a:pt x="1018084" y="0"/>
                        </a:cubicBezTo>
                        <a:cubicBezTo>
                          <a:pt x="1230112" y="-17712"/>
                          <a:pt x="1278027" y="7526"/>
                          <a:pt x="1457257" y="0"/>
                        </a:cubicBezTo>
                        <a:cubicBezTo>
                          <a:pt x="1636487" y="-7526"/>
                          <a:pt x="1862759" y="51881"/>
                          <a:pt x="1996243" y="0"/>
                        </a:cubicBezTo>
                        <a:cubicBezTo>
                          <a:pt x="2001327" y="206249"/>
                          <a:pt x="1989318" y="384930"/>
                          <a:pt x="1996243" y="564688"/>
                        </a:cubicBezTo>
                        <a:cubicBezTo>
                          <a:pt x="2003168" y="744446"/>
                          <a:pt x="1996100" y="950148"/>
                          <a:pt x="1996243" y="1064220"/>
                        </a:cubicBezTo>
                        <a:cubicBezTo>
                          <a:pt x="1996386" y="1178292"/>
                          <a:pt x="1990902" y="1423205"/>
                          <a:pt x="1996243" y="1607190"/>
                        </a:cubicBezTo>
                        <a:cubicBezTo>
                          <a:pt x="2001584" y="1791175"/>
                          <a:pt x="1971514" y="2051411"/>
                          <a:pt x="1996243" y="2171878"/>
                        </a:cubicBezTo>
                        <a:cubicBezTo>
                          <a:pt x="1904119" y="2186678"/>
                          <a:pt x="1725647" y="2139808"/>
                          <a:pt x="1557070" y="2171878"/>
                        </a:cubicBezTo>
                        <a:cubicBezTo>
                          <a:pt x="1388493" y="2203948"/>
                          <a:pt x="1209158" y="2147366"/>
                          <a:pt x="1038046" y="2171878"/>
                        </a:cubicBezTo>
                        <a:cubicBezTo>
                          <a:pt x="866934" y="2196390"/>
                          <a:pt x="717350" y="2130206"/>
                          <a:pt x="578910" y="2171878"/>
                        </a:cubicBezTo>
                        <a:cubicBezTo>
                          <a:pt x="440470" y="2213550"/>
                          <a:pt x="137248" y="2120102"/>
                          <a:pt x="0" y="2171878"/>
                        </a:cubicBezTo>
                        <a:cubicBezTo>
                          <a:pt x="-21558" y="1922067"/>
                          <a:pt x="26327" y="1863632"/>
                          <a:pt x="0" y="1650627"/>
                        </a:cubicBezTo>
                        <a:cubicBezTo>
                          <a:pt x="-26327" y="1437622"/>
                          <a:pt x="6686" y="1227488"/>
                          <a:pt x="0" y="1107658"/>
                        </a:cubicBezTo>
                        <a:cubicBezTo>
                          <a:pt x="-6686" y="987828"/>
                          <a:pt x="47052" y="745294"/>
                          <a:pt x="0" y="542970"/>
                        </a:cubicBezTo>
                        <a:cubicBezTo>
                          <a:pt x="-47052" y="340646"/>
                          <a:pt x="22765" y="215579"/>
                          <a:pt x="0" y="0"/>
                        </a:cubicBezTo>
                        <a:close/>
                      </a:path>
                      <a:path w="1996243" h="2171878" stroke="0" extrusionOk="0">
                        <a:moveTo>
                          <a:pt x="0" y="0"/>
                        </a:moveTo>
                        <a:cubicBezTo>
                          <a:pt x="120862" y="-48847"/>
                          <a:pt x="324987" y="3236"/>
                          <a:pt x="479098" y="0"/>
                        </a:cubicBezTo>
                        <a:cubicBezTo>
                          <a:pt x="633209" y="-3236"/>
                          <a:pt x="749987" y="33124"/>
                          <a:pt x="918272" y="0"/>
                        </a:cubicBezTo>
                        <a:cubicBezTo>
                          <a:pt x="1086557" y="-33124"/>
                          <a:pt x="1284096" y="1703"/>
                          <a:pt x="1457257" y="0"/>
                        </a:cubicBezTo>
                        <a:cubicBezTo>
                          <a:pt x="1630419" y="-1703"/>
                          <a:pt x="1865561" y="17890"/>
                          <a:pt x="1996243" y="0"/>
                        </a:cubicBezTo>
                        <a:cubicBezTo>
                          <a:pt x="2027834" y="188155"/>
                          <a:pt x="1934007" y="370477"/>
                          <a:pt x="1996243" y="521251"/>
                        </a:cubicBezTo>
                        <a:cubicBezTo>
                          <a:pt x="2058479" y="672025"/>
                          <a:pt x="1984968" y="841734"/>
                          <a:pt x="1996243" y="1020783"/>
                        </a:cubicBezTo>
                        <a:cubicBezTo>
                          <a:pt x="2007518" y="1199832"/>
                          <a:pt x="1984010" y="1399750"/>
                          <a:pt x="1996243" y="1563752"/>
                        </a:cubicBezTo>
                        <a:cubicBezTo>
                          <a:pt x="2008476" y="1727754"/>
                          <a:pt x="1973186" y="2041042"/>
                          <a:pt x="1996243" y="2171878"/>
                        </a:cubicBezTo>
                        <a:cubicBezTo>
                          <a:pt x="1871556" y="2220849"/>
                          <a:pt x="1701929" y="2167497"/>
                          <a:pt x="1537107" y="2171878"/>
                        </a:cubicBezTo>
                        <a:cubicBezTo>
                          <a:pt x="1372285" y="2176259"/>
                          <a:pt x="1253368" y="2146409"/>
                          <a:pt x="1038046" y="2171878"/>
                        </a:cubicBezTo>
                        <a:cubicBezTo>
                          <a:pt x="822724" y="2197347"/>
                          <a:pt x="649878" y="2165629"/>
                          <a:pt x="538986" y="2171878"/>
                        </a:cubicBezTo>
                        <a:cubicBezTo>
                          <a:pt x="428094" y="2178127"/>
                          <a:pt x="194899" y="2168901"/>
                          <a:pt x="0" y="2171878"/>
                        </a:cubicBezTo>
                        <a:cubicBezTo>
                          <a:pt x="-59069" y="2023366"/>
                          <a:pt x="26406" y="1845023"/>
                          <a:pt x="0" y="1585471"/>
                        </a:cubicBezTo>
                        <a:cubicBezTo>
                          <a:pt x="-26406" y="1325919"/>
                          <a:pt x="58614" y="1271817"/>
                          <a:pt x="0" y="999064"/>
                        </a:cubicBezTo>
                        <a:cubicBezTo>
                          <a:pt x="-58614" y="726311"/>
                          <a:pt x="111185" y="4693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Graphic 357">
            <a:extLst>
              <a:ext uri="{FF2B5EF4-FFF2-40B4-BE49-F238E27FC236}">
                <a16:creationId xmlns:a16="http://schemas.microsoft.com/office/drawing/2014/main" id="{2E12FDEC-999B-4849-A8CB-1BACC574E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883042" y="2343061"/>
            <a:ext cx="1645920" cy="164592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0CD65DD-873C-4358-985F-07923B9DA59B}"/>
              </a:ext>
            </a:extLst>
          </p:cNvPr>
          <p:cNvSpPr txBox="1"/>
          <p:nvPr/>
        </p:nvSpPr>
        <p:spPr>
          <a:xfrm>
            <a:off x="9837131" y="3988981"/>
            <a:ext cx="1752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+mj-lt"/>
              </a:rPr>
              <a:t>20</a:t>
            </a:r>
            <a:r>
              <a:rPr lang="sl-SI" b="1" dirty="0">
                <a:solidFill>
                  <a:srgbClr val="002060"/>
                </a:solidFill>
                <a:latin typeface="+mj-lt"/>
              </a:rPr>
              <a:t> MINUTES</a:t>
            </a:r>
          </a:p>
        </p:txBody>
      </p:sp>
    </p:spTree>
    <p:extLst>
      <p:ext uri="{BB962C8B-B14F-4D97-AF65-F5344CB8AC3E}">
        <p14:creationId xmlns:p14="http://schemas.microsoft.com/office/powerpoint/2010/main" val="34517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2CAA-2692-4ED1-A6BC-8719AA19A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Configuración de STAD y„Netiqueta“ Digital</a:t>
            </a:r>
            <a:endParaRPr lang="de-A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8940-8DCE-41A1-AB0A-0C8208CEC7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82578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Clr>
                <a:schemeClr val="dk1"/>
              </a:buClr>
              <a:buSzPts val="6000"/>
            </a:pPr>
            <a:r>
              <a:rPr lang="de-DE" dirty="0">
                <a:latin typeface="Eras Bold ITC" panose="020B0907030504020204" pitchFamily="34" charset="0"/>
              </a:rPr>
              <a:t>CONFIGURACIÓN Y PERSONALIZACIÓN DE TU STAD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Da a tus herramientas tu propia imagen</a:t>
            </a:r>
          </a:p>
        </p:txBody>
      </p:sp>
    </p:spTree>
    <p:extLst>
      <p:ext uri="{BB962C8B-B14F-4D97-AF65-F5344CB8AC3E}">
        <p14:creationId xmlns:p14="http://schemas.microsoft.com/office/powerpoint/2010/main" val="15053031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CONFIGURAR Y PERSONALIZAR STAD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ACE6"/>
              </a:buClr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¿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Qué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configurar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personalizar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?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E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Cambiar ciertas características del </a:t>
            </a:r>
            <a:r>
              <a:rPr kumimoji="0" lang="es-ES" sz="24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STAD</a:t>
            </a:r>
            <a:r>
              <a:rPr kumimoji="0" lang="es-E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para que encajen en tus necesidades o la marca</a:t>
            </a:r>
            <a:r>
              <a:rPr kumimoji="0" lang="es-ES" sz="2400" b="0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de tu empresa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s-ES" baseline="0" dirty="0">
                <a:solidFill>
                  <a:srgbClr val="000000"/>
                </a:solidFill>
                <a:latin typeface="Helvetica Neue"/>
              </a:rPr>
              <a:t>Selección</a:t>
            </a:r>
            <a:r>
              <a:rPr lang="es-ES" dirty="0">
                <a:solidFill>
                  <a:srgbClr val="000000"/>
                </a:solidFill>
                <a:latin typeface="Helvetica Neue"/>
              </a:rPr>
              <a:t> individual de contenidos para cada alumno/a o clase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E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Las herramientas conservan la utilidad completa, pero tienen una imagen específica</a:t>
            </a:r>
            <a:endParaRPr lang="en-US" sz="24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790763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CONFIGURAR Y PERSONALIZAR STAD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</a:rPr>
              <a:t>¿Cuáles son los beneficios de configurar y personalizar</a:t>
            </a:r>
            <a:r>
              <a:rPr lang="es-ES" sz="2400" dirty="0">
                <a:solidFill>
                  <a:srgbClr val="000000"/>
                </a:solidFill>
                <a:latin typeface="Helvetica Neue"/>
              </a:rPr>
              <a:t>?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</a:rPr>
              <a:t>Hacen que tus contenidos destaquen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s-ES" dirty="0">
                <a:solidFill>
                  <a:srgbClr val="000000"/>
                </a:solidFill>
                <a:latin typeface="Helvetica Neue"/>
              </a:rPr>
              <a:t>Es más interesante participar si está a medida de las necesidades del alumnado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s-ES" dirty="0">
                <a:solidFill>
                  <a:srgbClr val="000000"/>
                </a:solidFill>
                <a:latin typeface="Helvetica Neue"/>
              </a:rPr>
              <a:t>Aumenta la fidelidad del alumnado y así su aprendizaje continuado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s-ES" dirty="0">
                <a:solidFill>
                  <a:srgbClr val="000000"/>
                </a:solidFill>
                <a:latin typeface="Helvetica Neue"/>
              </a:rPr>
              <a:t>Más atractivo para los </a:t>
            </a:r>
            <a:r>
              <a:rPr lang="es-ES" dirty="0" err="1">
                <a:solidFill>
                  <a:srgbClr val="000000"/>
                </a:solidFill>
                <a:latin typeface="Helvetica Neue"/>
              </a:rPr>
              <a:t>millennials</a:t>
            </a:r>
            <a:r>
              <a:rPr lang="es-ES" dirty="0">
                <a:solidFill>
                  <a:srgbClr val="000000"/>
                </a:solidFill>
                <a:latin typeface="Helvetica Neue"/>
              </a:rPr>
              <a:t>.</a:t>
            </a:r>
            <a:endParaRPr lang="en-US" sz="24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69324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EJEMPLOS DE CONFIGURAR Y PERSONALIZAR STAD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ACE6"/>
              </a:buClr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YouTube</a:t>
            </a:r>
            <a:endParaRPr lang="en-US" sz="2400" dirty="0">
              <a:solidFill>
                <a:srgbClr val="000000"/>
              </a:solidFill>
              <a:latin typeface="Helvetica Neue"/>
            </a:endParaRP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E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Personalizar tu canal.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s-ES" dirty="0">
                <a:solidFill>
                  <a:srgbClr val="000000"/>
                </a:solidFill>
                <a:latin typeface="Helvetica Neue"/>
              </a:rPr>
              <a:t>Diseño: organizar el anuncio del canal, video caracterizado y secciones de canal.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E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Marca: actualizar la imagen de perfil, imagen de banner,</a:t>
            </a:r>
            <a:r>
              <a:rPr kumimoji="0" lang="es-ES" sz="2400" b="0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y marca de agua del video.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s-ES" baseline="0" dirty="0">
                <a:solidFill>
                  <a:srgbClr val="000000"/>
                </a:solidFill>
                <a:latin typeface="Helvetica Neue"/>
              </a:rPr>
              <a:t>Información</a:t>
            </a:r>
            <a:r>
              <a:rPr lang="es-ES" dirty="0">
                <a:solidFill>
                  <a:srgbClr val="000000"/>
                </a:solidFill>
                <a:latin typeface="Helvetica Neue"/>
              </a:rPr>
              <a:t> básica: personalizar el nombre del canal, descripción y vínculos del sitio.</a:t>
            </a:r>
            <a:endParaRPr lang="en-US" sz="2400" dirty="0">
              <a:solidFill>
                <a:srgbClr val="000000"/>
              </a:solidFill>
              <a:latin typeface="Helvetica Neue"/>
            </a:endParaRP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Mindmeister</a:t>
            </a:r>
            <a:endParaRPr lang="en-US" sz="2400" dirty="0">
              <a:solidFill>
                <a:srgbClr val="000000"/>
              </a:solidFill>
              <a:latin typeface="Helvetica Neue"/>
            </a:endParaRP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E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Tema y estilismo de línea individuales: personalizar el color de relleno, forma y más.</a:t>
            </a:r>
          </a:p>
          <a:p>
            <a:pPr lvl="1">
              <a:defRPr/>
            </a:pPr>
            <a:r>
              <a:rPr lang="es-ES" dirty="0">
                <a:solidFill>
                  <a:srgbClr val="000000"/>
                </a:solidFill>
                <a:latin typeface="Helvetica Neue"/>
              </a:rPr>
              <a:t>Imágenes que se pueden colorear y emoticonos: cualquier imagen deseada y un panel de emoticonos.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E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Temas</a:t>
            </a:r>
            <a:r>
              <a:rPr kumimoji="0" lang="es-ES" sz="2400" b="0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posicionados libremente: colocar temas en cualquier lugar de tu mapa mental – adjuntos o flotantes. </a:t>
            </a:r>
            <a:endParaRPr lang="en-US" sz="24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80122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EJEMPLOS DE CONFIGURAR Y PERSONALIZAR STAD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ACE6"/>
              </a:buClr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Moodle Workplace</a:t>
            </a:r>
            <a:endParaRPr lang="en-US" sz="2400" dirty="0">
              <a:solidFill>
                <a:srgbClr val="000000"/>
              </a:solidFill>
              <a:latin typeface="Helvetica Neue"/>
            </a:endParaRP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E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Contenidos personalizados.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s-ES" noProof="0" dirty="0">
                <a:solidFill>
                  <a:srgbClr val="000000"/>
                </a:solidFill>
                <a:latin typeface="Helvetica Neue"/>
              </a:rPr>
              <a:t>Cursos personalizados con contenidos curados o integrados y programas para cada alumno/a.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E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El alumnado puede asignar cursos a medida de sus necesidades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s-ES" noProof="0" dirty="0">
                <a:solidFill>
                  <a:srgbClr val="000000"/>
                </a:solidFill>
                <a:latin typeface="Helvetica Neue"/>
              </a:rPr>
              <a:t>Arquitectura </a:t>
            </a:r>
            <a:r>
              <a:rPr lang="es-ES" noProof="0" dirty="0" err="1">
                <a:solidFill>
                  <a:srgbClr val="000000"/>
                </a:solidFill>
                <a:latin typeface="Helvetica Neue"/>
              </a:rPr>
              <a:t>multi-tenant</a:t>
            </a:r>
            <a:r>
              <a:rPr lang="es-ES" noProof="0" dirty="0">
                <a:solidFill>
                  <a:srgbClr val="000000"/>
                </a:solidFill>
                <a:latin typeface="Helvetica Neue"/>
              </a:rPr>
              <a:t>: plataforma SGA completa propia con permisos de cliente para cada una de tus divisiones.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endParaRPr lang="en-US" sz="2400" dirty="0">
              <a:solidFill>
                <a:srgbClr val="000000"/>
              </a:solidFill>
              <a:latin typeface="Helvetica Neue"/>
            </a:endParaRP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Visme</a:t>
            </a:r>
            <a:endParaRPr lang="en-US" sz="2400" dirty="0">
              <a:solidFill>
                <a:srgbClr val="000000"/>
              </a:solidFill>
              <a:latin typeface="Helvetica Neue"/>
            </a:endParaRP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E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Documentos con marca profesional.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s-ES" dirty="0">
                <a:solidFill>
                  <a:srgbClr val="000000"/>
                </a:solidFill>
                <a:latin typeface="Helvetica Neue"/>
              </a:rPr>
              <a:t>Bloques de contenidos de cliente: ciertos contenidos que desees incluir en todas las presentaciones se pueden guardar.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ES" sz="2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Fondos</a:t>
            </a:r>
            <a:r>
              <a:rPr kumimoji="0" lang="es-ES" sz="2400" b="0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personalizados, además de características de plantillas y diseño.</a:t>
            </a:r>
            <a:endParaRPr lang="en-US" sz="24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708071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dk1"/>
              </a:buClr>
              <a:buSzPts val="6000"/>
            </a:pPr>
            <a:r>
              <a:rPr lang="de-DE" dirty="0">
                <a:latin typeface="Eras Bold ITC" panose="020B0907030504020204" pitchFamily="34" charset="0"/>
              </a:rPr>
              <a:t>LA </a:t>
            </a:r>
            <a:r>
              <a:rPr lang="de-DE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„NETIQUETA“ DIGITAL</a:t>
            </a:r>
            <a:endParaRPr lang="de-AT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Las Normas para la Interacción Digital</a:t>
            </a:r>
          </a:p>
        </p:txBody>
      </p:sp>
    </p:spTree>
    <p:extLst>
      <p:ext uri="{BB962C8B-B14F-4D97-AF65-F5344CB8AC3E}">
        <p14:creationId xmlns:p14="http://schemas.microsoft.com/office/powerpoint/2010/main" val="2860540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LA </a:t>
            </a:r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„NETIQUETA“ DIGITAL - RESUMEN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 el cambio al Aprendizaje Conectado y mayor interacción online de este año, es importante que preparemos al alumnado para sistemas, plataformas y enfoques que puedan esperar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Impartir clases en directo</a:t>
            </a: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Equidad de la atención</a:t>
            </a: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Establecimiento de límites</a:t>
            </a: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Dignidad como una parte del aprendizaje”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(University College London)</a:t>
            </a:r>
            <a:endParaRPr lang="de-AT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El</a:t>
            </a:r>
            <a:r>
              <a:rPr lang="es-ES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WBL</a:t>
            </a:r>
            <a:r>
              <a:rPr lang="es-ES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virtualizado</a:t>
            </a:r>
            <a:r>
              <a:rPr lang="es-ES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necesita un conjunto de reglas para garantizar un entorno en el que todo el mundo se sienta bien recibido y pueda aprender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7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VENTAJAS DEL APRENDIZAJE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395"/>
            <a:ext cx="10515600" cy="4351338"/>
          </a:xfrm>
        </p:spPr>
        <p:txBody>
          <a:bodyPr>
            <a:normAutofit lnSpcReduction="10000"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ACE6"/>
              </a:buClr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Aprendizaje Digital es revolucionario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adapta a la realidad de vida del alumnado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Permite que continúe el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WBL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en tiempos de interrupción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Introduce nuevas medidas para apoyar el entendimiento y el aprendizaje</a:t>
            </a:r>
          </a:p>
          <a:p>
            <a:pPr marL="355600" marR="0" lvl="0" indent="-355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ACE6"/>
              </a:buClr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 permite controlar cómo, dónde y Cuándo aprende el alumnado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Supervisándolos fuera de la empresa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Ofreciéndoles tareas para ciertos tiempos y lugares</a:t>
            </a:r>
          </a:p>
          <a:p>
            <a:pPr marL="812800" marR="0" lvl="1" indent="-355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DDFF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Ofreciéndoles libertad para integrar el aprendizaje en sus vidas diarias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054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LA „NETIQUETA“ DIGITAL – IMPARTIR CLASES EN VIVO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normas básicas al principio y atenerse a ellas (ej. Levantar la mano o utilizar la función de chat si se quiere hablar).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Revisar el chat periódicamente y dejar tiempo para que lo utilicen.</a:t>
            </a:r>
          </a:p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tiempo a todo el mundo para hablar y mencionarlo claramente. Utilizar los nombres para que todo el mundo sepa de quién es el turno.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Considerar el desfase temporal al presentar en vivo. Comprobar regularmente con el alumnado si pueden seguir y ofrecer suficiente tiempo para comentar / hacer preguntas cuando surjan.</a:t>
            </a:r>
          </a:p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Apagar los micrófonos de los participantes o excluirlos de las sesiones si son molestos.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Esperar a que todos los alumnos/as se desconecten / abandonen la sesión cuando se ha terminado.</a:t>
            </a:r>
            <a:endParaRPr lang="en-US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501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LA „NETIQUETA“ DIGITAL – PARTICIPACIÓN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Ponerse en contacto individualmente con el alumnado que no está participando, para ver cómo se sienten.</a:t>
            </a:r>
          </a:p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consciente de los orígenes culturales que pueden influir en la participación.</a:t>
            </a:r>
          </a:p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consciente de que las sesiones que se graban pueden producir preocupación.</a:t>
            </a:r>
          </a:p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Averiguar por qué el alumnado no desea participar.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539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LA „NETIQUETA“ DIGITAL – EQUIDAD DE ATENCIÓN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Animar a la comunicación y las preguntas para asegurarse de que todo el alumnado está informado.</a:t>
            </a:r>
          </a:p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sentimientos de aislamiento o de abandono de los individuos valorando a todos/as los/as participantes.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Tratar de garantizar que las alabanzas no se reserven para un pequeño número de individuos constantemente.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659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LA „NETIQUETA“ DIGITAL – ESTABLECER LÍMITES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dar al alumnado detalles de contacto personal.</a:t>
            </a:r>
          </a:p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 dar a conocer la grabación.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Difuminar el fondo, o utilizar un fondo preparado.</a:t>
            </a:r>
          </a:p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Permitir el apagado de las cámaras si el alumnado tiene problemas con la privacidad.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352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48C6-3964-47D8-B149-073D7A3F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ACTIVIDAD </a:t>
            </a:r>
            <a:br>
              <a:rPr lang="de-AT" dirty="0"/>
            </a:br>
            <a:r>
              <a:rPr lang="de-AT" dirty="0"/>
              <a:t>INDIVIDUAL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38EB5-762D-488C-8EE4-D33BC585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20100" cy="4885418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Piensa en tu vida diaria y en tu contexto de trabajo.</a:t>
            </a:r>
          </a:p>
          <a:p>
            <a:endParaRPr lang="es-ES" dirty="0"/>
          </a:p>
          <a:p>
            <a:r>
              <a:rPr lang="es-ES" dirty="0"/>
              <a:t>Elige una herramienta que sea la más adecuada y escribe un plan (5 puntos clave) para personalizar o incluso configurar esta herramienta si es posible.</a:t>
            </a:r>
          </a:p>
          <a:p>
            <a:r>
              <a:rPr lang="es-ES" dirty="0"/>
              <a:t>Ten en cuenta también la netiqueta de la aplicación y la posibilidad de compartir tus progresos con los demás. </a:t>
            </a:r>
          </a:p>
          <a:p>
            <a:r>
              <a:rPr lang="es-ES" dirty="0"/>
              <a:t>En lugar de un papel, también puedes utilizar alguna de las herramientas como </a:t>
            </a:r>
            <a:r>
              <a:rPr lang="es-ES" dirty="0" err="1"/>
              <a:t>Canva</a:t>
            </a:r>
            <a:r>
              <a:rPr lang="es-ES" dirty="0"/>
              <a:t>, Prezi, Instagram, </a:t>
            </a:r>
            <a:r>
              <a:rPr lang="es-ES" dirty="0" err="1"/>
              <a:t>Quizlet</a:t>
            </a:r>
            <a:r>
              <a:rPr lang="es-ES" dirty="0"/>
              <a:t>, </a:t>
            </a:r>
            <a:r>
              <a:rPr lang="es-ES" dirty="0" err="1"/>
              <a:t>Creatly</a:t>
            </a:r>
            <a:r>
              <a:rPr lang="es-ES" dirty="0"/>
              <a:t>, </a:t>
            </a:r>
            <a:r>
              <a:rPr lang="es-ES" dirty="0" err="1"/>
              <a:t>Visme</a:t>
            </a:r>
            <a:r>
              <a:rPr lang="es-ES" dirty="0"/>
              <a:t>.</a:t>
            </a:r>
          </a:p>
          <a:p>
            <a:endParaRPr lang="es-ES" dirty="0"/>
          </a:p>
          <a:p>
            <a:pPr lvl="1"/>
            <a:r>
              <a:rPr lang="es-ES" dirty="0"/>
              <a:t>Netiqueta digital: El WBL virtualizado necesita un conjunto de normas para garantizar un entorno en el que todos se sientan bienvenidos y puedan aprender</a:t>
            </a:r>
          </a:p>
          <a:p>
            <a:pPr lvl="2"/>
            <a:r>
              <a:rPr lang="es-ES" dirty="0"/>
              <a:t>Impartir clases en directo </a:t>
            </a:r>
          </a:p>
          <a:p>
            <a:pPr lvl="2"/>
            <a:r>
              <a:rPr lang="es-ES" dirty="0"/>
              <a:t>Participación </a:t>
            </a:r>
          </a:p>
          <a:p>
            <a:pPr lvl="2"/>
            <a:r>
              <a:rPr lang="es-ES" dirty="0"/>
              <a:t>Equidad en la atención</a:t>
            </a:r>
          </a:p>
          <a:p>
            <a:pPr lvl="2"/>
            <a:r>
              <a:rPr lang="es-ES" dirty="0"/>
              <a:t>Establecimiento de límites</a:t>
            </a:r>
          </a:p>
          <a:p>
            <a:pPr lvl="2"/>
            <a:r>
              <a:rPr lang="es-ES" dirty="0"/>
              <a:t>La dignidad como parte del aprendizaje</a:t>
            </a:r>
          </a:p>
          <a:p>
            <a:endParaRPr lang="de-AT" dirty="0"/>
          </a:p>
        </p:txBody>
      </p:sp>
      <p:sp>
        <p:nvSpPr>
          <p:cNvPr id="4" name="Pravokotnik 4">
            <a:extLst>
              <a:ext uri="{FF2B5EF4-FFF2-40B4-BE49-F238E27FC236}">
                <a16:creationId xmlns:a16="http://schemas.microsoft.com/office/drawing/2014/main" id="{6FCF9D9B-112E-4296-A007-0D5279BD4253}"/>
              </a:ext>
            </a:extLst>
          </p:cNvPr>
          <p:cNvSpPr/>
          <p:nvPr/>
        </p:nvSpPr>
        <p:spPr>
          <a:xfrm>
            <a:off x="9707880" y="2343061"/>
            <a:ext cx="1996243" cy="2171878"/>
          </a:xfrm>
          <a:prstGeom prst="rect">
            <a:avLst/>
          </a:prstGeom>
          <a:solidFill>
            <a:schemeClr val="bg1"/>
          </a:solidFill>
          <a:ln w="127000" cmpd="dbl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6243"/>
                      <a:gd name="connsiteY0" fmla="*/ 0 h 2171878"/>
                      <a:gd name="connsiteX1" fmla="*/ 499061 w 1996243"/>
                      <a:gd name="connsiteY1" fmla="*/ 0 h 2171878"/>
                      <a:gd name="connsiteX2" fmla="*/ 1018084 w 1996243"/>
                      <a:gd name="connsiteY2" fmla="*/ 0 h 2171878"/>
                      <a:gd name="connsiteX3" fmla="*/ 1457257 w 1996243"/>
                      <a:gd name="connsiteY3" fmla="*/ 0 h 2171878"/>
                      <a:gd name="connsiteX4" fmla="*/ 1996243 w 1996243"/>
                      <a:gd name="connsiteY4" fmla="*/ 0 h 2171878"/>
                      <a:gd name="connsiteX5" fmla="*/ 1996243 w 1996243"/>
                      <a:gd name="connsiteY5" fmla="*/ 564688 h 2171878"/>
                      <a:gd name="connsiteX6" fmla="*/ 1996243 w 1996243"/>
                      <a:gd name="connsiteY6" fmla="*/ 1064220 h 2171878"/>
                      <a:gd name="connsiteX7" fmla="*/ 1996243 w 1996243"/>
                      <a:gd name="connsiteY7" fmla="*/ 1607190 h 2171878"/>
                      <a:gd name="connsiteX8" fmla="*/ 1996243 w 1996243"/>
                      <a:gd name="connsiteY8" fmla="*/ 2171878 h 2171878"/>
                      <a:gd name="connsiteX9" fmla="*/ 1557070 w 1996243"/>
                      <a:gd name="connsiteY9" fmla="*/ 2171878 h 2171878"/>
                      <a:gd name="connsiteX10" fmla="*/ 1038046 w 1996243"/>
                      <a:gd name="connsiteY10" fmla="*/ 2171878 h 2171878"/>
                      <a:gd name="connsiteX11" fmla="*/ 578910 w 1996243"/>
                      <a:gd name="connsiteY11" fmla="*/ 2171878 h 2171878"/>
                      <a:gd name="connsiteX12" fmla="*/ 0 w 1996243"/>
                      <a:gd name="connsiteY12" fmla="*/ 2171878 h 2171878"/>
                      <a:gd name="connsiteX13" fmla="*/ 0 w 1996243"/>
                      <a:gd name="connsiteY13" fmla="*/ 1650627 h 2171878"/>
                      <a:gd name="connsiteX14" fmla="*/ 0 w 1996243"/>
                      <a:gd name="connsiteY14" fmla="*/ 1107658 h 2171878"/>
                      <a:gd name="connsiteX15" fmla="*/ 0 w 1996243"/>
                      <a:gd name="connsiteY15" fmla="*/ 542970 h 2171878"/>
                      <a:gd name="connsiteX16" fmla="*/ 0 w 1996243"/>
                      <a:gd name="connsiteY16" fmla="*/ 0 h 2171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96243" h="2171878" fill="none" extrusionOk="0">
                        <a:moveTo>
                          <a:pt x="0" y="0"/>
                        </a:moveTo>
                        <a:cubicBezTo>
                          <a:pt x="229536" y="-36942"/>
                          <a:pt x="344347" y="534"/>
                          <a:pt x="499061" y="0"/>
                        </a:cubicBezTo>
                        <a:cubicBezTo>
                          <a:pt x="653775" y="-534"/>
                          <a:pt x="806056" y="17712"/>
                          <a:pt x="1018084" y="0"/>
                        </a:cubicBezTo>
                        <a:cubicBezTo>
                          <a:pt x="1230112" y="-17712"/>
                          <a:pt x="1278027" y="7526"/>
                          <a:pt x="1457257" y="0"/>
                        </a:cubicBezTo>
                        <a:cubicBezTo>
                          <a:pt x="1636487" y="-7526"/>
                          <a:pt x="1862759" y="51881"/>
                          <a:pt x="1996243" y="0"/>
                        </a:cubicBezTo>
                        <a:cubicBezTo>
                          <a:pt x="2001327" y="206249"/>
                          <a:pt x="1989318" y="384930"/>
                          <a:pt x="1996243" y="564688"/>
                        </a:cubicBezTo>
                        <a:cubicBezTo>
                          <a:pt x="2003168" y="744446"/>
                          <a:pt x="1996100" y="950148"/>
                          <a:pt x="1996243" y="1064220"/>
                        </a:cubicBezTo>
                        <a:cubicBezTo>
                          <a:pt x="1996386" y="1178292"/>
                          <a:pt x="1990902" y="1423205"/>
                          <a:pt x="1996243" y="1607190"/>
                        </a:cubicBezTo>
                        <a:cubicBezTo>
                          <a:pt x="2001584" y="1791175"/>
                          <a:pt x="1971514" y="2051411"/>
                          <a:pt x="1996243" y="2171878"/>
                        </a:cubicBezTo>
                        <a:cubicBezTo>
                          <a:pt x="1904119" y="2186678"/>
                          <a:pt x="1725647" y="2139808"/>
                          <a:pt x="1557070" y="2171878"/>
                        </a:cubicBezTo>
                        <a:cubicBezTo>
                          <a:pt x="1388493" y="2203948"/>
                          <a:pt x="1209158" y="2147366"/>
                          <a:pt x="1038046" y="2171878"/>
                        </a:cubicBezTo>
                        <a:cubicBezTo>
                          <a:pt x="866934" y="2196390"/>
                          <a:pt x="717350" y="2130206"/>
                          <a:pt x="578910" y="2171878"/>
                        </a:cubicBezTo>
                        <a:cubicBezTo>
                          <a:pt x="440470" y="2213550"/>
                          <a:pt x="137248" y="2120102"/>
                          <a:pt x="0" y="2171878"/>
                        </a:cubicBezTo>
                        <a:cubicBezTo>
                          <a:pt x="-21558" y="1922067"/>
                          <a:pt x="26327" y="1863632"/>
                          <a:pt x="0" y="1650627"/>
                        </a:cubicBezTo>
                        <a:cubicBezTo>
                          <a:pt x="-26327" y="1437622"/>
                          <a:pt x="6686" y="1227488"/>
                          <a:pt x="0" y="1107658"/>
                        </a:cubicBezTo>
                        <a:cubicBezTo>
                          <a:pt x="-6686" y="987828"/>
                          <a:pt x="47052" y="745294"/>
                          <a:pt x="0" y="542970"/>
                        </a:cubicBezTo>
                        <a:cubicBezTo>
                          <a:pt x="-47052" y="340646"/>
                          <a:pt x="22765" y="215579"/>
                          <a:pt x="0" y="0"/>
                        </a:cubicBezTo>
                        <a:close/>
                      </a:path>
                      <a:path w="1996243" h="2171878" stroke="0" extrusionOk="0">
                        <a:moveTo>
                          <a:pt x="0" y="0"/>
                        </a:moveTo>
                        <a:cubicBezTo>
                          <a:pt x="120862" y="-48847"/>
                          <a:pt x="324987" y="3236"/>
                          <a:pt x="479098" y="0"/>
                        </a:cubicBezTo>
                        <a:cubicBezTo>
                          <a:pt x="633209" y="-3236"/>
                          <a:pt x="749987" y="33124"/>
                          <a:pt x="918272" y="0"/>
                        </a:cubicBezTo>
                        <a:cubicBezTo>
                          <a:pt x="1086557" y="-33124"/>
                          <a:pt x="1284096" y="1703"/>
                          <a:pt x="1457257" y="0"/>
                        </a:cubicBezTo>
                        <a:cubicBezTo>
                          <a:pt x="1630419" y="-1703"/>
                          <a:pt x="1865561" y="17890"/>
                          <a:pt x="1996243" y="0"/>
                        </a:cubicBezTo>
                        <a:cubicBezTo>
                          <a:pt x="2027834" y="188155"/>
                          <a:pt x="1934007" y="370477"/>
                          <a:pt x="1996243" y="521251"/>
                        </a:cubicBezTo>
                        <a:cubicBezTo>
                          <a:pt x="2058479" y="672025"/>
                          <a:pt x="1984968" y="841734"/>
                          <a:pt x="1996243" y="1020783"/>
                        </a:cubicBezTo>
                        <a:cubicBezTo>
                          <a:pt x="2007518" y="1199832"/>
                          <a:pt x="1984010" y="1399750"/>
                          <a:pt x="1996243" y="1563752"/>
                        </a:cubicBezTo>
                        <a:cubicBezTo>
                          <a:pt x="2008476" y="1727754"/>
                          <a:pt x="1973186" y="2041042"/>
                          <a:pt x="1996243" y="2171878"/>
                        </a:cubicBezTo>
                        <a:cubicBezTo>
                          <a:pt x="1871556" y="2220849"/>
                          <a:pt x="1701929" y="2167497"/>
                          <a:pt x="1537107" y="2171878"/>
                        </a:cubicBezTo>
                        <a:cubicBezTo>
                          <a:pt x="1372285" y="2176259"/>
                          <a:pt x="1253368" y="2146409"/>
                          <a:pt x="1038046" y="2171878"/>
                        </a:cubicBezTo>
                        <a:cubicBezTo>
                          <a:pt x="822724" y="2197347"/>
                          <a:pt x="649878" y="2165629"/>
                          <a:pt x="538986" y="2171878"/>
                        </a:cubicBezTo>
                        <a:cubicBezTo>
                          <a:pt x="428094" y="2178127"/>
                          <a:pt x="194899" y="2168901"/>
                          <a:pt x="0" y="2171878"/>
                        </a:cubicBezTo>
                        <a:cubicBezTo>
                          <a:pt x="-59069" y="2023366"/>
                          <a:pt x="26406" y="1845023"/>
                          <a:pt x="0" y="1585471"/>
                        </a:cubicBezTo>
                        <a:cubicBezTo>
                          <a:pt x="-26406" y="1325919"/>
                          <a:pt x="58614" y="1271817"/>
                          <a:pt x="0" y="999064"/>
                        </a:cubicBezTo>
                        <a:cubicBezTo>
                          <a:pt x="-58614" y="726311"/>
                          <a:pt x="111185" y="4693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Graphic 357">
            <a:extLst>
              <a:ext uri="{FF2B5EF4-FFF2-40B4-BE49-F238E27FC236}">
                <a16:creationId xmlns:a16="http://schemas.microsoft.com/office/drawing/2014/main" id="{529E5E45-0BCA-4964-B050-FC7365BE1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83042" y="2343061"/>
            <a:ext cx="1645920" cy="1645920"/>
          </a:xfrm>
          <a:prstGeom prst="rect">
            <a:avLst/>
          </a:prstGeom>
        </p:spPr>
      </p:pic>
      <p:sp>
        <p:nvSpPr>
          <p:cNvPr id="6" name="PoljeZBesedilom 6">
            <a:extLst>
              <a:ext uri="{FF2B5EF4-FFF2-40B4-BE49-F238E27FC236}">
                <a16:creationId xmlns:a16="http://schemas.microsoft.com/office/drawing/2014/main" id="{0FC98657-5EEB-4A5E-A099-FA4992954013}"/>
              </a:ext>
            </a:extLst>
          </p:cNvPr>
          <p:cNvSpPr txBox="1"/>
          <p:nvPr/>
        </p:nvSpPr>
        <p:spPr>
          <a:xfrm>
            <a:off x="9837131" y="3988981"/>
            <a:ext cx="1752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  <a:latin typeface="+mj-lt"/>
              </a:rPr>
              <a:t>15</a:t>
            </a:r>
            <a:r>
              <a:rPr lang="sl-SI" dirty="0">
                <a:solidFill>
                  <a:srgbClr val="002060"/>
                </a:solidFill>
                <a:latin typeface="+mj-lt"/>
              </a:rPr>
              <a:t> MINUTES</a:t>
            </a:r>
          </a:p>
        </p:txBody>
      </p:sp>
      <p:pic>
        <p:nvPicPr>
          <p:cNvPr id="7" name="Graphic 357">
            <a:extLst>
              <a:ext uri="{FF2B5EF4-FFF2-40B4-BE49-F238E27FC236}">
                <a16:creationId xmlns:a16="http://schemas.microsoft.com/office/drawing/2014/main" id="{31F74D27-6590-447C-BFCD-DAD507DC5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707880" y="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6755-2C4E-4119-A24B-5D32E205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DISCUSIÓN EN GRUPO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D90B1-B04D-4822-BF0E-A53354AA8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¿Qué herramienta has elegido?</a:t>
            </a:r>
          </a:p>
          <a:p>
            <a:endParaRPr lang="es-ES" dirty="0"/>
          </a:p>
          <a:p>
            <a:endParaRPr lang="es-ES" dirty="0"/>
          </a:p>
          <a:p>
            <a:pPr marL="4033838"/>
            <a:r>
              <a:rPr lang="es-ES" dirty="0"/>
              <a:t>¿Qué papel juega la netiqueta digital?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¿Qué 5 puntos clave quieres personalizar? ¿Cómo?</a:t>
            </a:r>
            <a:endParaRPr lang="de-AT" dirty="0"/>
          </a:p>
        </p:txBody>
      </p:sp>
      <p:pic>
        <p:nvPicPr>
          <p:cNvPr id="4" name="Graphic 357">
            <a:extLst>
              <a:ext uri="{FF2B5EF4-FFF2-40B4-BE49-F238E27FC236}">
                <a16:creationId xmlns:a16="http://schemas.microsoft.com/office/drawing/2014/main" id="{29695B58-3584-4F0F-B02C-3BE5E1052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07880" y="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872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LA „NETIQUETA“ DIGITAL – DIRECTRICES PARA EL ALUMNADO</a:t>
            </a:r>
            <a:endParaRPr lang="de-AT" sz="40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deseas ofrecer directrices a tu alumnado para las clases online, puedes utilizar este video: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Netiquette: Guidelines Students Need to Know for Online Classes - YouTube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93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C8F5-EF54-4DC8-8254-8B06CC91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ACTIVIDAD </a:t>
            </a:r>
            <a:br>
              <a:rPr lang="de-AT" dirty="0"/>
            </a:br>
            <a:r>
              <a:rPr lang="de-AT" dirty="0"/>
              <a:t>INDIVIDUAL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577A7-B9FC-4979-AAE3-C30C4CB5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366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Piensa en tu vida diaria y en el contexto laboral.</a:t>
            </a:r>
          </a:p>
          <a:p>
            <a:r>
              <a:rPr lang="es-ES" dirty="0"/>
              <a:t>Cree un plan de clase utilizando el software de tecnología de aprendizaje digital.</a:t>
            </a:r>
          </a:p>
          <a:p>
            <a:r>
              <a:rPr lang="es-ES" dirty="0"/>
              <a:t>Piensa en tu tema y en el contenido y la información que quieres transmitir (por ejemplo, enseñar el uso de una nueva herramienta, informar sobre la normativa, experiencia práctica). Prepara tu clase en formato digital. </a:t>
            </a:r>
          </a:p>
          <a:p>
            <a:pPr lvl="1"/>
            <a:r>
              <a:rPr lang="es-ES" dirty="0"/>
              <a:t>Prepárese:</a:t>
            </a:r>
          </a:p>
          <a:p>
            <a:pPr lvl="2"/>
            <a:r>
              <a:rPr lang="es-ES" dirty="0"/>
              <a:t>resultados del aprendizaje: ¿qué sabrá y podrá hacer el alumno al terminar la clase?</a:t>
            </a:r>
          </a:p>
          <a:p>
            <a:pPr lvl="2"/>
            <a:r>
              <a:rPr lang="es-ES" dirty="0"/>
              <a:t>Duración: ¿cuánto tiempo durará la clase? ¿En qué partes se dividirá?</a:t>
            </a:r>
          </a:p>
          <a:p>
            <a:pPr lvl="2"/>
            <a:r>
              <a:rPr lang="es-ES" dirty="0"/>
              <a:t>Modalidad de enseñanza: ¿la clase está diseñada para un grupo grande, grupos más pequeños o como actividad individual?</a:t>
            </a:r>
          </a:p>
          <a:p>
            <a:pPr lvl="2"/>
            <a:r>
              <a:rPr lang="es-ES" dirty="0"/>
              <a:t>actividades previstas: ¿qué quiere que hagan los alumnos?</a:t>
            </a:r>
          </a:p>
          <a:p>
            <a:pPr lvl="2"/>
            <a:r>
              <a:rPr lang="es-ES" dirty="0"/>
              <a:t>cualquier otro aspecto importante para usted</a:t>
            </a:r>
          </a:p>
          <a:p>
            <a:r>
              <a:rPr lang="es-ES" dirty="0"/>
              <a:t>Vuelve a la caja de herramientas y selecciona las que mejor se adaptan a tu propósito. ¿Cómo y cuándo las integrarás y qué valor añadido tienen en comparación con el aprendizaje no digital?</a:t>
            </a:r>
          </a:p>
          <a:p>
            <a:endParaRPr lang="de-AT" dirty="0"/>
          </a:p>
        </p:txBody>
      </p:sp>
      <p:sp>
        <p:nvSpPr>
          <p:cNvPr id="4" name="Pravokotnik 4">
            <a:extLst>
              <a:ext uri="{FF2B5EF4-FFF2-40B4-BE49-F238E27FC236}">
                <a16:creationId xmlns:a16="http://schemas.microsoft.com/office/drawing/2014/main" id="{C0FAF277-CCC6-4FC9-99DC-7F7CE678CDA1}"/>
              </a:ext>
            </a:extLst>
          </p:cNvPr>
          <p:cNvSpPr/>
          <p:nvPr/>
        </p:nvSpPr>
        <p:spPr>
          <a:xfrm>
            <a:off x="10101072" y="0"/>
            <a:ext cx="1996243" cy="2171878"/>
          </a:xfrm>
          <a:prstGeom prst="rect">
            <a:avLst/>
          </a:prstGeom>
          <a:solidFill>
            <a:schemeClr val="bg1"/>
          </a:solidFill>
          <a:ln w="127000" cmpd="dbl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6243"/>
                      <a:gd name="connsiteY0" fmla="*/ 0 h 2171878"/>
                      <a:gd name="connsiteX1" fmla="*/ 499061 w 1996243"/>
                      <a:gd name="connsiteY1" fmla="*/ 0 h 2171878"/>
                      <a:gd name="connsiteX2" fmla="*/ 1018084 w 1996243"/>
                      <a:gd name="connsiteY2" fmla="*/ 0 h 2171878"/>
                      <a:gd name="connsiteX3" fmla="*/ 1457257 w 1996243"/>
                      <a:gd name="connsiteY3" fmla="*/ 0 h 2171878"/>
                      <a:gd name="connsiteX4" fmla="*/ 1996243 w 1996243"/>
                      <a:gd name="connsiteY4" fmla="*/ 0 h 2171878"/>
                      <a:gd name="connsiteX5" fmla="*/ 1996243 w 1996243"/>
                      <a:gd name="connsiteY5" fmla="*/ 564688 h 2171878"/>
                      <a:gd name="connsiteX6" fmla="*/ 1996243 w 1996243"/>
                      <a:gd name="connsiteY6" fmla="*/ 1064220 h 2171878"/>
                      <a:gd name="connsiteX7" fmla="*/ 1996243 w 1996243"/>
                      <a:gd name="connsiteY7" fmla="*/ 1607190 h 2171878"/>
                      <a:gd name="connsiteX8" fmla="*/ 1996243 w 1996243"/>
                      <a:gd name="connsiteY8" fmla="*/ 2171878 h 2171878"/>
                      <a:gd name="connsiteX9" fmla="*/ 1557070 w 1996243"/>
                      <a:gd name="connsiteY9" fmla="*/ 2171878 h 2171878"/>
                      <a:gd name="connsiteX10" fmla="*/ 1038046 w 1996243"/>
                      <a:gd name="connsiteY10" fmla="*/ 2171878 h 2171878"/>
                      <a:gd name="connsiteX11" fmla="*/ 578910 w 1996243"/>
                      <a:gd name="connsiteY11" fmla="*/ 2171878 h 2171878"/>
                      <a:gd name="connsiteX12" fmla="*/ 0 w 1996243"/>
                      <a:gd name="connsiteY12" fmla="*/ 2171878 h 2171878"/>
                      <a:gd name="connsiteX13" fmla="*/ 0 w 1996243"/>
                      <a:gd name="connsiteY13" fmla="*/ 1650627 h 2171878"/>
                      <a:gd name="connsiteX14" fmla="*/ 0 w 1996243"/>
                      <a:gd name="connsiteY14" fmla="*/ 1107658 h 2171878"/>
                      <a:gd name="connsiteX15" fmla="*/ 0 w 1996243"/>
                      <a:gd name="connsiteY15" fmla="*/ 542970 h 2171878"/>
                      <a:gd name="connsiteX16" fmla="*/ 0 w 1996243"/>
                      <a:gd name="connsiteY16" fmla="*/ 0 h 2171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96243" h="2171878" fill="none" extrusionOk="0">
                        <a:moveTo>
                          <a:pt x="0" y="0"/>
                        </a:moveTo>
                        <a:cubicBezTo>
                          <a:pt x="229536" y="-36942"/>
                          <a:pt x="344347" y="534"/>
                          <a:pt x="499061" y="0"/>
                        </a:cubicBezTo>
                        <a:cubicBezTo>
                          <a:pt x="653775" y="-534"/>
                          <a:pt x="806056" y="17712"/>
                          <a:pt x="1018084" y="0"/>
                        </a:cubicBezTo>
                        <a:cubicBezTo>
                          <a:pt x="1230112" y="-17712"/>
                          <a:pt x="1278027" y="7526"/>
                          <a:pt x="1457257" y="0"/>
                        </a:cubicBezTo>
                        <a:cubicBezTo>
                          <a:pt x="1636487" y="-7526"/>
                          <a:pt x="1862759" y="51881"/>
                          <a:pt x="1996243" y="0"/>
                        </a:cubicBezTo>
                        <a:cubicBezTo>
                          <a:pt x="2001327" y="206249"/>
                          <a:pt x="1989318" y="384930"/>
                          <a:pt x="1996243" y="564688"/>
                        </a:cubicBezTo>
                        <a:cubicBezTo>
                          <a:pt x="2003168" y="744446"/>
                          <a:pt x="1996100" y="950148"/>
                          <a:pt x="1996243" y="1064220"/>
                        </a:cubicBezTo>
                        <a:cubicBezTo>
                          <a:pt x="1996386" y="1178292"/>
                          <a:pt x="1990902" y="1423205"/>
                          <a:pt x="1996243" y="1607190"/>
                        </a:cubicBezTo>
                        <a:cubicBezTo>
                          <a:pt x="2001584" y="1791175"/>
                          <a:pt x="1971514" y="2051411"/>
                          <a:pt x="1996243" y="2171878"/>
                        </a:cubicBezTo>
                        <a:cubicBezTo>
                          <a:pt x="1904119" y="2186678"/>
                          <a:pt x="1725647" y="2139808"/>
                          <a:pt x="1557070" y="2171878"/>
                        </a:cubicBezTo>
                        <a:cubicBezTo>
                          <a:pt x="1388493" y="2203948"/>
                          <a:pt x="1209158" y="2147366"/>
                          <a:pt x="1038046" y="2171878"/>
                        </a:cubicBezTo>
                        <a:cubicBezTo>
                          <a:pt x="866934" y="2196390"/>
                          <a:pt x="717350" y="2130206"/>
                          <a:pt x="578910" y="2171878"/>
                        </a:cubicBezTo>
                        <a:cubicBezTo>
                          <a:pt x="440470" y="2213550"/>
                          <a:pt x="137248" y="2120102"/>
                          <a:pt x="0" y="2171878"/>
                        </a:cubicBezTo>
                        <a:cubicBezTo>
                          <a:pt x="-21558" y="1922067"/>
                          <a:pt x="26327" y="1863632"/>
                          <a:pt x="0" y="1650627"/>
                        </a:cubicBezTo>
                        <a:cubicBezTo>
                          <a:pt x="-26327" y="1437622"/>
                          <a:pt x="6686" y="1227488"/>
                          <a:pt x="0" y="1107658"/>
                        </a:cubicBezTo>
                        <a:cubicBezTo>
                          <a:pt x="-6686" y="987828"/>
                          <a:pt x="47052" y="745294"/>
                          <a:pt x="0" y="542970"/>
                        </a:cubicBezTo>
                        <a:cubicBezTo>
                          <a:pt x="-47052" y="340646"/>
                          <a:pt x="22765" y="215579"/>
                          <a:pt x="0" y="0"/>
                        </a:cubicBezTo>
                        <a:close/>
                      </a:path>
                      <a:path w="1996243" h="2171878" stroke="0" extrusionOk="0">
                        <a:moveTo>
                          <a:pt x="0" y="0"/>
                        </a:moveTo>
                        <a:cubicBezTo>
                          <a:pt x="120862" y="-48847"/>
                          <a:pt x="324987" y="3236"/>
                          <a:pt x="479098" y="0"/>
                        </a:cubicBezTo>
                        <a:cubicBezTo>
                          <a:pt x="633209" y="-3236"/>
                          <a:pt x="749987" y="33124"/>
                          <a:pt x="918272" y="0"/>
                        </a:cubicBezTo>
                        <a:cubicBezTo>
                          <a:pt x="1086557" y="-33124"/>
                          <a:pt x="1284096" y="1703"/>
                          <a:pt x="1457257" y="0"/>
                        </a:cubicBezTo>
                        <a:cubicBezTo>
                          <a:pt x="1630419" y="-1703"/>
                          <a:pt x="1865561" y="17890"/>
                          <a:pt x="1996243" y="0"/>
                        </a:cubicBezTo>
                        <a:cubicBezTo>
                          <a:pt x="2027834" y="188155"/>
                          <a:pt x="1934007" y="370477"/>
                          <a:pt x="1996243" y="521251"/>
                        </a:cubicBezTo>
                        <a:cubicBezTo>
                          <a:pt x="2058479" y="672025"/>
                          <a:pt x="1984968" y="841734"/>
                          <a:pt x="1996243" y="1020783"/>
                        </a:cubicBezTo>
                        <a:cubicBezTo>
                          <a:pt x="2007518" y="1199832"/>
                          <a:pt x="1984010" y="1399750"/>
                          <a:pt x="1996243" y="1563752"/>
                        </a:cubicBezTo>
                        <a:cubicBezTo>
                          <a:pt x="2008476" y="1727754"/>
                          <a:pt x="1973186" y="2041042"/>
                          <a:pt x="1996243" y="2171878"/>
                        </a:cubicBezTo>
                        <a:cubicBezTo>
                          <a:pt x="1871556" y="2220849"/>
                          <a:pt x="1701929" y="2167497"/>
                          <a:pt x="1537107" y="2171878"/>
                        </a:cubicBezTo>
                        <a:cubicBezTo>
                          <a:pt x="1372285" y="2176259"/>
                          <a:pt x="1253368" y="2146409"/>
                          <a:pt x="1038046" y="2171878"/>
                        </a:cubicBezTo>
                        <a:cubicBezTo>
                          <a:pt x="822724" y="2197347"/>
                          <a:pt x="649878" y="2165629"/>
                          <a:pt x="538986" y="2171878"/>
                        </a:cubicBezTo>
                        <a:cubicBezTo>
                          <a:pt x="428094" y="2178127"/>
                          <a:pt x="194899" y="2168901"/>
                          <a:pt x="0" y="2171878"/>
                        </a:cubicBezTo>
                        <a:cubicBezTo>
                          <a:pt x="-59069" y="2023366"/>
                          <a:pt x="26406" y="1845023"/>
                          <a:pt x="0" y="1585471"/>
                        </a:cubicBezTo>
                        <a:cubicBezTo>
                          <a:pt x="-26406" y="1325919"/>
                          <a:pt x="58614" y="1271817"/>
                          <a:pt x="0" y="999064"/>
                        </a:cubicBezTo>
                        <a:cubicBezTo>
                          <a:pt x="-58614" y="726311"/>
                          <a:pt x="111185" y="4693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Graphic 357">
            <a:extLst>
              <a:ext uri="{FF2B5EF4-FFF2-40B4-BE49-F238E27FC236}">
                <a16:creationId xmlns:a16="http://schemas.microsoft.com/office/drawing/2014/main" id="{9F83C824-5269-4F17-AC3D-E0FB0EE89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76234" y="0"/>
            <a:ext cx="1645920" cy="1645920"/>
          </a:xfrm>
          <a:prstGeom prst="rect">
            <a:avLst/>
          </a:prstGeom>
        </p:spPr>
      </p:pic>
      <p:sp>
        <p:nvSpPr>
          <p:cNvPr id="6" name="PoljeZBesedilom 6">
            <a:extLst>
              <a:ext uri="{FF2B5EF4-FFF2-40B4-BE49-F238E27FC236}">
                <a16:creationId xmlns:a16="http://schemas.microsoft.com/office/drawing/2014/main" id="{7452EC5B-42AB-4DB0-B251-3074A8BEF8B1}"/>
              </a:ext>
            </a:extLst>
          </p:cNvPr>
          <p:cNvSpPr txBox="1"/>
          <p:nvPr/>
        </p:nvSpPr>
        <p:spPr>
          <a:xfrm>
            <a:off x="10230323" y="1645920"/>
            <a:ext cx="1752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  <a:latin typeface="+mj-lt"/>
              </a:rPr>
              <a:t>50</a:t>
            </a:r>
            <a:r>
              <a:rPr lang="sl-SI" dirty="0">
                <a:solidFill>
                  <a:srgbClr val="002060"/>
                </a:solidFill>
                <a:latin typeface="+mj-lt"/>
              </a:rPr>
              <a:t> MINUTES</a:t>
            </a:r>
          </a:p>
        </p:txBody>
      </p:sp>
      <p:pic>
        <p:nvPicPr>
          <p:cNvPr id="7" name="Graphic 357">
            <a:extLst>
              <a:ext uri="{FF2B5EF4-FFF2-40B4-BE49-F238E27FC236}">
                <a16:creationId xmlns:a16="http://schemas.microsoft.com/office/drawing/2014/main" id="{B11CD061-13CB-4155-923C-47A793B8A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42634" y="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1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"/>
          <p:cNvSpPr txBox="1">
            <a:spLocks noGrp="1"/>
          </p:cNvSpPr>
          <p:nvPr>
            <p:ph type="title"/>
          </p:nvPr>
        </p:nvSpPr>
        <p:spPr>
          <a:xfrm>
            <a:off x="853107" y="1309829"/>
            <a:ext cx="10515600" cy="2317513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en-US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¡GRACIAS </a:t>
            </a:r>
            <a:r>
              <a:rPr lang="en-US" dirty="0" err="1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POR</a:t>
            </a:r>
            <a:r>
              <a:rPr lang="en-US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TU</a:t>
            </a:r>
            <a:r>
              <a:rPr lang="en-US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ATENCIÓN</a:t>
            </a:r>
            <a:r>
              <a:rPr lang="en-US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!</a:t>
            </a:r>
          </a:p>
        </p:txBody>
      </p:sp>
      <p:sp>
        <p:nvSpPr>
          <p:cNvPr id="300" name="Google Shape;300;p24"/>
          <p:cNvSpPr txBox="1">
            <a:spLocks noGrp="1"/>
          </p:cNvSpPr>
          <p:nvPr>
            <p:ph type="body" idx="1"/>
          </p:nvPr>
        </p:nvSpPr>
        <p:spPr>
          <a:xfrm>
            <a:off x="838200" y="3780640"/>
            <a:ext cx="10515600" cy="1500187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Hasta </a:t>
            </a:r>
            <a:r>
              <a:rPr lang="de-AT">
                <a:latin typeface="Arial" panose="020B0604020202020204" pitchFamily="34" charset="0"/>
                <a:cs typeface="Arial" panose="020B0604020202020204" pitchFamily="34" charset="0"/>
              </a:rPr>
              <a:t>la próxima actividad </a:t>
            </a:r>
            <a:r>
              <a:rPr lang="de-AT" dirty="0"/>
              <a:t>☺</a:t>
            </a:r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FUENTES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Virtual Communication: Challenges, Do’s, Don’ts, and Top Tools |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GetVoIP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Jacqueline Ramos </a:t>
            </a:r>
            <a:r>
              <a:rPr lang="en-US" dirty="0" err="1"/>
              <a:t>Landeros</a:t>
            </a:r>
            <a:r>
              <a:rPr lang="en-US" dirty="0"/>
              <a:t>, Ma. De Lourdes </a:t>
            </a:r>
            <a:r>
              <a:rPr lang="en-US" dirty="0" err="1"/>
              <a:t>Margain</a:t>
            </a:r>
            <a:r>
              <a:rPr lang="en-US" dirty="0"/>
              <a:t> Fuentes „Development of a Framework for the Use of a Tool for Machine Learning and Data Mining”, Research in Computing Science 122 (2016); rec. 2016-08-11; ISSN 1870-4069, pp. 127–139, p. 128.</a:t>
            </a:r>
          </a:p>
          <a:p>
            <a:r>
              <a:rPr lang="de-AT" sz="2800" dirty="0" err="1"/>
              <a:t>Moodle</a:t>
            </a:r>
            <a:r>
              <a:rPr lang="de-AT" sz="2800" dirty="0"/>
              <a:t> Work System - </a:t>
            </a:r>
            <a:r>
              <a:rPr lang="de-DE" sz="2800" dirty="0"/>
              <a:t>Jacqueline Ramos </a:t>
            </a:r>
            <a:r>
              <a:rPr lang="de-DE" sz="2800" dirty="0" err="1"/>
              <a:t>Landeros</a:t>
            </a:r>
            <a:r>
              <a:rPr lang="de-DE" sz="2800" dirty="0"/>
              <a:t>, Ma. De Lourdes </a:t>
            </a:r>
            <a:r>
              <a:rPr lang="de-DE" sz="2800" dirty="0" err="1"/>
              <a:t>Margain</a:t>
            </a:r>
            <a:r>
              <a:rPr lang="de-DE" sz="2800" dirty="0"/>
              <a:t> Fuentes</a:t>
            </a:r>
            <a:r>
              <a:rPr lang="de-DE" sz="2800" dirty="0">
                <a:latin typeface="proxima_nova"/>
              </a:rPr>
              <a:t>„</a:t>
            </a:r>
            <a:r>
              <a:rPr lang="en-US" sz="2800" dirty="0"/>
              <a:t>Development of a Framework for the Use of a Tool for Machine Learning and Data Mining”, Research in Computing Science 122 (2016); rec. 2016-08-11; ISSN 1870-4069, pp. 127–139, p. 129.</a:t>
            </a:r>
          </a:p>
          <a:p>
            <a:r>
              <a:rPr lang="en-US" dirty="0">
                <a:hlinkClick r:id="rId3"/>
              </a:rPr>
              <a:t>Types of Learning Management Systems | LMS by </a:t>
            </a:r>
            <a:r>
              <a:rPr lang="en-US" dirty="0" err="1">
                <a:hlinkClick r:id="rId3"/>
              </a:rPr>
              <a:t>Mindflash</a:t>
            </a:r>
            <a:r>
              <a:rPr lang="en-US" dirty="0">
                <a:hlinkClick r:id="rId3"/>
              </a:rPr>
              <a:t> (trakstar.com)</a:t>
            </a:r>
            <a:endParaRPr lang="en-US" dirty="0"/>
          </a:p>
          <a:p>
            <a:r>
              <a:rPr lang="en-US" dirty="0">
                <a:hlinkClick r:id="rId4"/>
              </a:rPr>
              <a:t>The Best </a:t>
            </a:r>
            <a:r>
              <a:rPr lang="en-US" dirty="0" err="1">
                <a:hlinkClick r:id="rId4"/>
              </a:rPr>
              <a:t>Elearning</a:t>
            </a:r>
            <a:r>
              <a:rPr lang="en-US" dirty="0">
                <a:hlinkClick r:id="rId4"/>
              </a:rPr>
              <a:t> Authoring Tools &amp; Software (2022 Update) (elucidat.com)</a:t>
            </a:r>
            <a:endParaRPr lang="en-US" dirty="0"/>
          </a:p>
          <a:p>
            <a:r>
              <a:rPr lang="en-US" dirty="0">
                <a:hlinkClick r:id="rId5"/>
              </a:rPr>
              <a:t>5 Types of Instructional Videos and When to Use Them - TechSmith Tutorials</a:t>
            </a:r>
            <a:endParaRPr lang="en-US" dirty="0"/>
          </a:p>
          <a:p>
            <a:r>
              <a:rPr lang="en-US" dirty="0">
                <a:hlinkClick r:id="rId6"/>
              </a:rPr>
              <a:t>8 Surprising Ways to Use Microlearning Activities in Your Online Training Course - TechSmith Tutorials</a:t>
            </a:r>
            <a:endParaRPr lang="en-US" dirty="0"/>
          </a:p>
          <a:p>
            <a:r>
              <a:rPr lang="en-US" dirty="0">
                <a:hlinkClick r:id="rId7"/>
              </a:rPr>
              <a:t>How to Make Tutorial Videos - Camtasia – TechSmith</a:t>
            </a:r>
            <a:endParaRPr lang="en-US" dirty="0"/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How to Create Training Videos - Camtasia – TechSmith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hlinkClick r:id="rId9"/>
              </a:rPr>
              <a:t>The Ultimate Guide: What is </a:t>
            </a:r>
            <a:r>
              <a:rPr lang="en-US" dirty="0" err="1">
                <a:hlinkClick r:id="rId9"/>
              </a:rPr>
              <a:t>Screencasting</a:t>
            </a:r>
            <a:r>
              <a:rPr lang="en-US" dirty="0">
                <a:hlinkClick r:id="rId9"/>
              </a:rPr>
              <a:t> and Why Use it? - TechSmith Tutorials</a:t>
            </a:r>
            <a:endParaRPr lang="en-US" dirty="0"/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The Complete Guide to Lecture Capture (2021) – TechSmith</a:t>
            </a:r>
            <a:endParaRPr lang="en-US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3 Types of Virtual Reality – </a:t>
            </a:r>
            <a:r>
              <a:rPr lang="en-US" dirty="0" err="1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Heizenrader</a:t>
            </a:r>
            <a:endParaRPr lang="en-US" dirty="0">
              <a:solidFill>
                <a:srgbClr val="1A1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The different types of Augmented Reality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Onirix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Image and Surface tracking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Onirix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Onirix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 Places –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Onirix</a:t>
            </a:r>
            <a:endParaRPr lang="de-DE" dirty="0"/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IKEA’s fancy new AR app lets you design entire rooms | WIRED UK</a:t>
            </a:r>
            <a:endParaRPr lang="en-US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02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F2B4-85DA-4152-B311-1F14CBA5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07" y="676657"/>
            <a:ext cx="10515600" cy="2950686"/>
          </a:xfrm>
        </p:spPr>
        <p:txBody>
          <a:bodyPr>
            <a:noAutofit/>
          </a:bodyPr>
          <a:lstStyle/>
          <a:p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¿CUÁLES SON LOS DISTINTOS TIPOS DE </a:t>
            </a:r>
            <a:r>
              <a:rPr lang="de-DE" sz="4400" dirty="0">
                <a:latin typeface="Eras Bold ITC" panose="020B0907030504020204" pitchFamily="34" charset="0"/>
              </a:rPr>
              <a:t>TECNOLOGÍA SOFTWARE </a:t>
            </a:r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haroni" panose="02010803020104030203" pitchFamily="2" charset="-79"/>
              </a:rPr>
              <a:t>DE APRENDIZAJE DIGITAL (STAD)?  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538A-7D2E-4203-8ABF-808DFDB8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Las 4 distintas categorías de STAD</a:t>
            </a:r>
          </a:p>
        </p:txBody>
      </p:sp>
    </p:spTree>
    <p:extLst>
      <p:ext uri="{BB962C8B-B14F-4D97-AF65-F5344CB8AC3E}">
        <p14:creationId xmlns:p14="http://schemas.microsoft.com/office/powerpoint/2010/main" val="31551940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FUENTES</a:t>
            </a:r>
            <a:endParaRPr lang="de-AT" sz="40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Virtual Team Communication: Key Risks &amp; Best Practices (nextiva.com)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(date:10.12.21)</a:t>
            </a:r>
          </a:p>
          <a:p>
            <a:r>
              <a:rPr lang="en-US" sz="160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Ellis, Ryann K. (2009), </a:t>
            </a:r>
            <a:r>
              <a:rPr lang="en-US" sz="1600" b="0" i="1" u="sng" dirty="0">
                <a:solidFill>
                  <a:srgbClr val="BB66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Field Guide to Learning Management</a:t>
            </a:r>
            <a:r>
              <a:rPr lang="en-US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ASTD Learning Circuits, archived from </a:t>
            </a:r>
            <a:r>
              <a:rPr lang="en-US" sz="1600" b="0" i="1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the original</a:t>
            </a:r>
            <a:r>
              <a:rPr lang="en-US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on 24 August 2014, retrieved 5 July 2012</a:t>
            </a:r>
          </a:p>
          <a:p>
            <a:r>
              <a:rPr lang="en-US" sz="1600" i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Tutorials | Faculty of Engineering | Imperial College London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(date: 10.12.21)</a:t>
            </a:r>
            <a:endParaRPr lang="en-US" sz="1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What is Virtual Reality? - Virtual Reality Society (vrs.org.uk)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(date: 10.12.21)</a:t>
            </a:r>
          </a:p>
          <a:p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What is Augmented Reality technology and how does AR work - 2021 (thinkmobiles.com)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(date: 10.12.21)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Types of Digital Learning (leaderonomics.org)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How VR can be used to drive new business (smallbusiness.co.uk)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What is Augmented Reality technology and how does AR work - 2021 (thinkmobiles.com)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Zeigen Sie Innovation! (objectcode.de)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36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FUENTES Y REFERENCIAS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Fuentes y referencias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R.A.T. Model | Dr. Joan E. Hughes |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TechEdges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| Technology Integration Research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10.12.21)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430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FUENTES</a:t>
            </a:r>
            <a:endParaRPr lang="de-AT" sz="4400" dirty="0">
              <a:ln>
                <a:solidFill>
                  <a:srgbClr val="BFE38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Benefits of Product Customization and Personalization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Productimize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Channel customization - YouTube Help (google.com)</a:t>
            </a:r>
            <a:endParaRPr lang="en-US" dirty="0"/>
          </a:p>
          <a:p>
            <a:pPr marL="0" indent="0">
              <a:buNone/>
            </a:pPr>
            <a:r>
              <a:rPr lang="de-DE" dirty="0">
                <a:hlinkClick r:id="rId4"/>
              </a:rPr>
              <a:t>Features – </a:t>
            </a:r>
            <a:r>
              <a:rPr lang="de-DE" dirty="0" err="1">
                <a:hlinkClick r:id="rId4"/>
              </a:rPr>
              <a:t>MindMeister</a:t>
            </a:r>
            <a:endParaRPr lang="de-DE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Workplace Features - Moodle - Enterprise Learning Management System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Creating your Own Custom Content Blocks | </a:t>
            </a:r>
            <a:r>
              <a:rPr lang="en-US" dirty="0" err="1">
                <a:hlinkClick r:id="rId6"/>
              </a:rPr>
              <a:t>Visme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7"/>
              </a:rPr>
              <a:t>Customizing backgrounds in designs | </a:t>
            </a:r>
            <a:r>
              <a:rPr lang="en-US" dirty="0" err="1">
                <a:hlinkClick r:id="rId7"/>
              </a:rPr>
              <a:t>Visme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8"/>
              </a:rPr>
              <a:t>Netiquette: good online </a:t>
            </a:r>
            <a:r>
              <a:rPr lang="en-US" dirty="0" err="1">
                <a:hlinkClick r:id="rId8"/>
              </a:rPr>
              <a:t>behaviour</a:t>
            </a:r>
            <a:r>
              <a:rPr lang="en-US" dirty="0">
                <a:hlinkClick r:id="rId8"/>
              </a:rPr>
              <a:t> at UCL | Teaching &amp; Learning - UCL – University College London</a:t>
            </a:r>
            <a:r>
              <a:rPr lang="en-US" dirty="0"/>
              <a:t>) </a:t>
            </a:r>
            <a:endParaRPr lang="de-DE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6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RESUMEN DE LOS DISTINTOS TIPOS DE STAD: CATEGORÍAS I-IV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3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s-E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Categoría I: Herramientas de Comunicación Virtual</a:t>
            </a:r>
          </a:p>
          <a:p>
            <a:pPr marL="457200" lvl="1" indent="0">
              <a:buNone/>
            </a:pPr>
            <a:r>
              <a:rPr lang="es-ES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 categoría te ofrecerá una organización básica para la colaboración remota</a:t>
            </a:r>
          </a:p>
          <a:p>
            <a:pPr marL="457200" lvl="1" indent="0">
              <a:buNone/>
            </a:pPr>
            <a:endParaRPr lang="en-US" sz="16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Categoría II: Sistemas de Gestión del Aprendizaje</a:t>
            </a:r>
          </a:p>
          <a:p>
            <a:pPr marL="457200" lvl="1" indent="0">
              <a:buNone/>
            </a:pP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Esta categoría contiene Soluciones de Gestión del Aprendizaje ya existentes, que puedes adaptar y aplicar. </a:t>
            </a:r>
          </a:p>
          <a:p>
            <a:pPr marL="457200" lvl="1" indent="0">
              <a:buNone/>
            </a:pP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Categoría III: Herramientas de Realización de Tutoriales</a:t>
            </a:r>
            <a:endParaRPr lang="en-US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Esta categoría contiene herramientas que te ayudan a crear tus propios contenidos. </a:t>
            </a:r>
          </a:p>
          <a:p>
            <a:pPr marL="457200" lvl="1" indent="0">
              <a:buNone/>
            </a:pPr>
            <a:endParaRPr lang="es-ES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Categoría IV: Software y Herramientas de </a:t>
            </a:r>
            <a:r>
              <a:rPr lang="es-E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RV</a:t>
            </a: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/RA</a:t>
            </a:r>
          </a:p>
          <a:p>
            <a:pPr marL="457200" lvl="1" indent="0"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Esto te ayudará a hacer tu proceso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WBL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aún más tangible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73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DEB9-70F2-4D46-A434-5805917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851"/>
            <a:ext cx="10600592" cy="1523544"/>
          </a:xfrm>
        </p:spPr>
        <p:txBody>
          <a:bodyPr/>
          <a:lstStyle/>
          <a:p>
            <a:r>
              <a:rPr lang="de-AT" sz="4000" dirty="0">
                <a:ln>
                  <a:solidFill>
                    <a:srgbClr val="BFE38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STAD CATEGORÍA I – COMUNICACIÓN VIRTUAL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6596-A564-425C-B8FC-8D7CEEF8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Categoría I: </a:t>
            </a:r>
            <a:r>
              <a:rPr lang="es-E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Herramientas de Comunicación Virtual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Esta categoría se centra en cómo interactúan las personas sin estar en la misma habitación. La usan equipos remotos en un entorno de oficina y prácticamente en todas las industrias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el contexto del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WBL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se utiliza para comunicar y ampliar la experiencia de aprendizaje mediante el uso de la tecnología (ej. intercambio directo, trabajo en grupo)</a:t>
            </a:r>
          </a:p>
          <a:p>
            <a:pPr lvl="1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Herramientas que te puede ofrecer la categoría </a:t>
            </a:r>
            <a:r>
              <a:rPr lang="es-ES" i="1" u="sng" dirty="0">
                <a:latin typeface="Arial" panose="020B0604020202020204" pitchFamily="34" charset="0"/>
                <a:cs typeface="Arial" panose="020B0604020202020204" pitchFamily="34" charset="0"/>
              </a:rPr>
              <a:t>Herramientas de Comunicación Virtual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87400" lvl="2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Una estructura fundacional de colaboración remota:</a:t>
            </a:r>
          </a:p>
          <a:p>
            <a:pPr marL="787400" lvl="2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Comunicación oral y visual, tareas compartidas, monitorización de las hojas de trabajo compartidas</a:t>
            </a:r>
          </a:p>
          <a:p>
            <a:pPr marL="787400" lvl="2" indent="0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Breve video para profundizar en esta categoría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Choosing Communication Tools for Virtual Teams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58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5480</Words>
  <Application>Microsoft Office PowerPoint</Application>
  <PresentationFormat>Widescreen</PresentationFormat>
  <Paragraphs>572</Paragraphs>
  <Slides>72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5" baseType="lpstr">
      <vt:lpstr>AR BONNIE</vt:lpstr>
      <vt:lpstr>Arial</vt:lpstr>
      <vt:lpstr>Arial Black</vt:lpstr>
      <vt:lpstr>Arial Narrow</vt:lpstr>
      <vt:lpstr>Bahnschrift</vt:lpstr>
      <vt:lpstr>Calibri</vt:lpstr>
      <vt:lpstr>Eras Bold ITC</vt:lpstr>
      <vt:lpstr>Helvetica Neue</vt:lpstr>
      <vt:lpstr>Mistral</vt:lpstr>
      <vt:lpstr>proxima_nova</vt:lpstr>
      <vt:lpstr>proxima-nova</vt:lpstr>
      <vt:lpstr>Wingdings 3</vt:lpstr>
      <vt:lpstr>Office Theme</vt:lpstr>
      <vt:lpstr>WBL_GOES_VIRTUAL  Programa Formativo</vt:lpstr>
      <vt:lpstr>AGENDA</vt:lpstr>
      <vt:lpstr>AGENDA</vt:lpstr>
      <vt:lpstr>¿CÚAL ES LA VENTAJA DEL APRENDIZAJE DIGITAL?  </vt:lpstr>
      <vt:lpstr>¿QUÉ ES EL APRENDIZAJE DIGITAL?  </vt:lpstr>
      <vt:lpstr>VENTAJAS DEL APRENDIZAJE DIGITAL</vt:lpstr>
      <vt:lpstr>¿CUÁLES SON LOS DISTINTOS TIPOS DE TECNOLOGÍA SOFTWARE DE APRENDIZAJE DIGITAL (STAD)?  </vt:lpstr>
      <vt:lpstr>RESUMEN DE LOS DISTINTOS TIPOS DE STAD: CATEGORÍAS I-IV </vt:lpstr>
      <vt:lpstr>STAD CATEGORÍA I – COMUNICACIÓN VIRTUAL</vt:lpstr>
      <vt:lpstr>STAD CATEGORÍA II - SGA</vt:lpstr>
      <vt:lpstr>STAD CATEGORÍA III – HERRAMIENTAS DE REALIZACIÓN DE TUTORIALES </vt:lpstr>
      <vt:lpstr>STAD CATEGORÍA IV – SOFTWARE Y HERRAMIENTAS RV/RA</vt:lpstr>
      <vt:lpstr>STAD CATEGORÍA IV – SOFTWARE Y HERRAMIENTAS RV/RA</vt:lpstr>
      <vt:lpstr>STAD CATEGORÍA IV – SOFTWARE Y HERRAMIENTAS RV/RA</vt:lpstr>
      <vt:lpstr>Introducción a la Tecnología Software de Aprendizaje Digital</vt:lpstr>
      <vt:lpstr>¿CUÁLES SON LOS STAD ADECUADOS PARA TUS REQUISITOS?  </vt:lpstr>
      <vt:lpstr>ANTECEDENTES TEÓRICOS</vt:lpstr>
      <vt:lpstr>ANTECEDENTES TEÓRICOS</vt:lpstr>
      <vt:lpstr>ACTIVIDAD INDIVIDUAL</vt:lpstr>
      <vt:lpstr>Categorías y Caja de Herramientas WBL goes virtual</vt:lpstr>
      <vt:lpstr>Caja de Herramientas de WBL goes virtual para empresas y trabajadores/as</vt:lpstr>
      <vt:lpstr>Caja de Herramientas de WBL goes virtual</vt:lpstr>
      <vt:lpstr>Caja de Herramientas de WBL goes virtual</vt:lpstr>
      <vt:lpstr>Distintos tipos de STAD Resumen: Categorías I-IV</vt:lpstr>
      <vt:lpstr>Profundizando en el STAD-Categoría I  </vt:lpstr>
      <vt:lpstr>STAD CATEGORÍA I – COMUNICACIÓN VIRTUAL</vt:lpstr>
      <vt:lpstr>STAD CATEGORÍA I – COMUNICACIÓN VIRTUAL</vt:lpstr>
      <vt:lpstr>STAD CATEGORÍA I – COMUNICACIÓN VIRTUAL</vt:lpstr>
      <vt:lpstr>STAD CATEGORÍA I – COMUNICACIÓN VIRTUAL</vt:lpstr>
      <vt:lpstr>Profundizando en STAD – Categoría II</vt:lpstr>
      <vt:lpstr>STAD  CATEGORÍA II - SGA</vt:lpstr>
      <vt:lpstr>STAD  CATEGORÍA II - SGA</vt:lpstr>
      <vt:lpstr>STAD  CATEGORÍA II - SGA</vt:lpstr>
      <vt:lpstr>STAD  CATEGORÍA II - SGA</vt:lpstr>
      <vt:lpstr>Profundizando en STAD- Categoría III</vt:lpstr>
      <vt:lpstr>STAD CATEGORÍA III – HERRAMIENTA DE REALIZACIÓN DE TUTORIALES</vt:lpstr>
      <vt:lpstr>STAD CATEGORÍA III – HERRAMIENTA DE REALIZACIÓN DE TUTORIALES</vt:lpstr>
      <vt:lpstr>STAD CATEGORÍA III – HERRAMIENTA DE REALIZACIÓN DE TUTORIALES</vt:lpstr>
      <vt:lpstr>STAD CATEGORÍA III – HERRAMIENTA DE REALIZACIÓN DE TUTORIALES</vt:lpstr>
      <vt:lpstr>STAD CATEGORÍA III – HERRAMIENTA DE REALIZACIÓN DE TUTORIALES</vt:lpstr>
      <vt:lpstr>STAD CATEGORÍA III – HERRAMIENTA DE REALIZACIÓN DE TUTORIALES</vt:lpstr>
      <vt:lpstr>Profundizando en STAD – Categoría IV</vt:lpstr>
      <vt:lpstr>STAD CATEGORÍA IV – SOFTWARE Y HERRAMIENTAS RV/RA</vt:lpstr>
      <vt:lpstr>STAD CATEGORÍA IV – SOFTWARE Y HERRAMIENTAS RV/RA</vt:lpstr>
      <vt:lpstr>STAD CATEGORÍA IV – SOFTWARE Y HERRAMIENTAS RV/RA</vt:lpstr>
      <vt:lpstr>STAD CATEGORÍA IV – SOFTWARE Y HERRAMIENTAS RV/RA</vt:lpstr>
      <vt:lpstr>STAD CATEGORÍA IV – SOFTWARE Y HERRAMIENTAS RV/RA</vt:lpstr>
      <vt:lpstr>Haz tuya la caja de herramientas</vt:lpstr>
      <vt:lpstr>CAJA DE HERRAMIENTAS WBL GOES VIRTUAL Y SUS CATEGORÍAS</vt:lpstr>
      <vt:lpstr>SELECCIONA TU PROPIA CAJA DE HERRAMIENTAS</vt:lpstr>
      <vt:lpstr>TAREA</vt:lpstr>
      <vt:lpstr> Configuración de STAD y„Netiqueta“ Digital</vt:lpstr>
      <vt:lpstr>CONFIGURACIÓN Y PERSONALIZACIÓN DE TU STAD</vt:lpstr>
      <vt:lpstr>CONFIGURAR Y PERSONALIZAR STAD</vt:lpstr>
      <vt:lpstr>CONFIGURAR Y PERSONALIZAR STAD</vt:lpstr>
      <vt:lpstr>EJEMPLOS DE CONFIGURAR Y PERSONALIZAR STAD</vt:lpstr>
      <vt:lpstr>EJEMPLOS DE CONFIGURAR Y PERSONALIZAR STAD</vt:lpstr>
      <vt:lpstr>LA „NETIQUETA“ DIGITAL</vt:lpstr>
      <vt:lpstr>LA „NETIQUETA“ DIGITAL - RESUMEN</vt:lpstr>
      <vt:lpstr>LA „NETIQUETA“ DIGITAL – IMPARTIR CLASES EN VIVO</vt:lpstr>
      <vt:lpstr>LA „NETIQUETA“ DIGITAL – PARTICIPACIÓN</vt:lpstr>
      <vt:lpstr>LA „NETIQUETA“ DIGITAL – EQUIDAD DE ATENCIÓN</vt:lpstr>
      <vt:lpstr>LA „NETIQUETA“ DIGITAL – ESTABLECER LÍMITES</vt:lpstr>
      <vt:lpstr>ACTIVIDAD  INDIVIDUAL</vt:lpstr>
      <vt:lpstr>DISCUSIÓN EN GRUPO</vt:lpstr>
      <vt:lpstr>LA „NETIQUETA“ DIGITAL – DIRECTRICES PARA EL ALUMNADO</vt:lpstr>
      <vt:lpstr>ACTIVIDAD  INDIVIDUAL</vt:lpstr>
      <vt:lpstr>¡GRACIAS POR TU ATENCIÓN!</vt:lpstr>
      <vt:lpstr>FUENTES</vt:lpstr>
      <vt:lpstr>FUENTES</vt:lpstr>
      <vt:lpstr>FUENTES Y REFERENCIAS</vt:lpstr>
      <vt:lpstr>FUENTES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 Posch</dc:creator>
  <cp:lastModifiedBy>Carina Posch</cp:lastModifiedBy>
  <cp:revision>180</cp:revision>
  <dcterms:created xsi:type="dcterms:W3CDTF">2021-06-23T06:50:06Z</dcterms:created>
  <dcterms:modified xsi:type="dcterms:W3CDTF">2022-03-25T17:27:03Z</dcterms:modified>
</cp:coreProperties>
</file>