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6"/>
  </p:notesMasterIdLst>
  <p:handoutMasterIdLst>
    <p:handoutMasterId r:id="rId47"/>
  </p:handoutMasterIdLst>
  <p:sldIdLst>
    <p:sldId id="333" r:id="rId2"/>
    <p:sldId id="302" r:id="rId3"/>
    <p:sldId id="301" r:id="rId4"/>
    <p:sldId id="260" r:id="rId5"/>
    <p:sldId id="259" r:id="rId6"/>
    <p:sldId id="322" r:id="rId7"/>
    <p:sldId id="323" r:id="rId8"/>
    <p:sldId id="288" r:id="rId9"/>
    <p:sldId id="261" r:id="rId10"/>
    <p:sldId id="324" r:id="rId11"/>
    <p:sldId id="285" r:id="rId12"/>
    <p:sldId id="316" r:id="rId13"/>
    <p:sldId id="317" r:id="rId14"/>
    <p:sldId id="286" r:id="rId15"/>
    <p:sldId id="287" r:id="rId16"/>
    <p:sldId id="318" r:id="rId17"/>
    <p:sldId id="262" r:id="rId18"/>
    <p:sldId id="319" r:id="rId19"/>
    <p:sldId id="321" r:id="rId20"/>
    <p:sldId id="290" r:id="rId21"/>
    <p:sldId id="284" r:id="rId22"/>
    <p:sldId id="283" r:id="rId23"/>
    <p:sldId id="291" r:id="rId24"/>
    <p:sldId id="292" r:id="rId25"/>
    <p:sldId id="293" r:id="rId26"/>
    <p:sldId id="330" r:id="rId27"/>
    <p:sldId id="331" r:id="rId28"/>
    <p:sldId id="294" r:id="rId29"/>
    <p:sldId id="332" r:id="rId30"/>
    <p:sldId id="325" r:id="rId31"/>
    <p:sldId id="265" r:id="rId32"/>
    <p:sldId id="315" r:id="rId33"/>
    <p:sldId id="326" r:id="rId34"/>
    <p:sldId id="295" r:id="rId35"/>
    <p:sldId id="296" r:id="rId36"/>
    <p:sldId id="329" r:id="rId37"/>
    <p:sldId id="312" r:id="rId38"/>
    <p:sldId id="266" r:id="rId39"/>
    <p:sldId id="327" r:id="rId40"/>
    <p:sldId id="328" r:id="rId41"/>
    <p:sldId id="299" r:id="rId42"/>
    <p:sldId id="313" r:id="rId43"/>
    <p:sldId id="314" r:id="rId44"/>
    <p:sldId id="281"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0ED"/>
    <a:srgbClr val="124B69"/>
    <a:srgbClr val="85DBE3"/>
    <a:srgbClr val="000000"/>
    <a:srgbClr val="1982BD"/>
    <a:srgbClr val="7DDAFD"/>
    <a:srgbClr val="72A1D3"/>
    <a:srgbClr val="91D68F"/>
    <a:srgbClr val="2495C7"/>
    <a:srgbClr val="42AB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5" autoAdjust="0"/>
    <p:restoredTop sz="84211" autoAdjust="0"/>
  </p:normalViewPr>
  <p:slideViewPr>
    <p:cSldViewPr snapToGrid="0">
      <p:cViewPr varScale="1">
        <p:scale>
          <a:sx n="93" d="100"/>
          <a:sy n="93" d="100"/>
        </p:scale>
        <p:origin x="1254" y="78"/>
      </p:cViewPr>
      <p:guideLst>
        <p:guide orient="horz" pos="2160"/>
        <p:guide pos="3840"/>
      </p:guideLst>
    </p:cSldViewPr>
  </p:slideViewPr>
  <p:outlineViewPr>
    <p:cViewPr>
      <p:scale>
        <a:sx n="33" d="100"/>
        <a:sy n="33" d="100"/>
      </p:scale>
      <p:origin x="0" y="3522"/>
    </p:cViewPr>
  </p:outlineViewPr>
  <p:notesTextViewPr>
    <p:cViewPr>
      <p:scale>
        <a:sx n="3" d="2"/>
        <a:sy n="3" d="2"/>
      </p:scale>
      <p:origin x="0" y="0"/>
    </p:cViewPr>
  </p:notesTextViewPr>
  <p:sorterViewPr>
    <p:cViewPr>
      <p:scale>
        <a:sx n="100" d="100"/>
        <a:sy n="100" d="100"/>
      </p:scale>
      <p:origin x="0" y="4044"/>
    </p:cViewPr>
  </p:sorterViewPr>
  <p:notesViewPr>
    <p:cSldViewPr snapToGrid="0">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VON VERMITTLER/IN</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ZU </a:t>
          </a:r>
          <a:br>
            <a:rPr lang="es-ES" b="1" i="1" dirty="0"/>
          </a:br>
          <a:r>
            <a:rPr lang="es-ES" b="1" i="1" dirty="0"/>
            <a:t>MOTIVATOR/IN</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VON PASSIV</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ZU AKTIV</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VON STARR</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ZU FLEXIBEL</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VON </a:t>
          </a:r>
          <a:br>
            <a:rPr lang="es-ES" b="1" i="1" dirty="0"/>
          </a:br>
          <a:r>
            <a:rPr lang="es-ES" b="1" i="1" dirty="0"/>
            <a:t>BEGRENZT</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ZU </a:t>
          </a:r>
          <a:br>
            <a:rPr lang="es-ES" b="1" i="1" dirty="0"/>
          </a:br>
          <a:r>
            <a:rPr lang="es-ES" b="1" i="1" dirty="0"/>
            <a:t>GRENZENLOS</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57AFF5-843D-433E-A884-5CC4D827D825}" type="doc">
      <dgm:prSet loTypeId="urn:microsoft.com/office/officeart/2005/8/layout/process1" loCatId="process" qsTypeId="urn:microsoft.com/office/officeart/2005/8/quickstyle/simple1" qsCatId="simple" csTypeId="urn:microsoft.com/office/officeart/2005/8/colors/accent1_2" csCatId="accent1" phldr="1"/>
      <dgm:spPr/>
    </dgm:pt>
    <dgm:pt modelId="{460E5E52-925C-4B34-A620-215E29CE2074}">
      <dgm:prSet phldrT="[Text]"/>
      <dgm:spPr>
        <a:solidFill>
          <a:srgbClr val="72A1D3"/>
        </a:solidFill>
      </dgm:spPr>
      <dgm:t>
        <a:bodyPr/>
        <a:lstStyle/>
        <a:p>
          <a:r>
            <a:rPr lang="es-ES" b="1" i="1" dirty="0"/>
            <a:t>VON EINHEIT</a:t>
          </a:r>
          <a:endParaRPr lang="de-AT" dirty="0"/>
        </a:p>
      </dgm:t>
    </dgm:pt>
    <dgm:pt modelId="{56B214AA-3412-4ED9-9D0C-BE930A472F89}" type="parTrans" cxnId="{0BE686D0-4AA6-4FD1-904F-BE48DAE4B415}">
      <dgm:prSet/>
      <dgm:spPr/>
      <dgm:t>
        <a:bodyPr/>
        <a:lstStyle/>
        <a:p>
          <a:endParaRPr lang="de-AT"/>
        </a:p>
      </dgm:t>
    </dgm:pt>
    <dgm:pt modelId="{7C4EFF29-EFF3-46E4-A05C-4408F4909F21}" type="sibTrans" cxnId="{0BE686D0-4AA6-4FD1-904F-BE48DAE4B415}">
      <dgm:prSet/>
      <dgm:spPr>
        <a:solidFill>
          <a:srgbClr val="7DDAFD"/>
        </a:solidFill>
      </dgm:spPr>
      <dgm:t>
        <a:bodyPr/>
        <a:lstStyle/>
        <a:p>
          <a:endParaRPr lang="de-AT"/>
        </a:p>
      </dgm:t>
    </dgm:pt>
    <dgm:pt modelId="{FF880D03-1BE4-4BF3-86B6-C3A58288BFE2}">
      <dgm:prSet phldrT="[Text]"/>
      <dgm:spPr>
        <a:solidFill>
          <a:srgbClr val="91D68F"/>
        </a:solidFill>
      </dgm:spPr>
      <dgm:t>
        <a:bodyPr/>
        <a:lstStyle/>
        <a:p>
          <a:r>
            <a:rPr lang="es-ES" b="1" i="1" dirty="0"/>
            <a:t>ZU VIELFALT</a:t>
          </a:r>
          <a:endParaRPr lang="de-AT" dirty="0"/>
        </a:p>
      </dgm:t>
    </dgm:pt>
    <dgm:pt modelId="{26FBB0CA-1FD4-4BB5-9AC4-88B369CD58B1}" type="parTrans" cxnId="{5FFBF9F7-4ABE-4D39-8DA7-CB5B98AD32CD}">
      <dgm:prSet/>
      <dgm:spPr/>
      <dgm:t>
        <a:bodyPr/>
        <a:lstStyle/>
        <a:p>
          <a:endParaRPr lang="de-AT"/>
        </a:p>
      </dgm:t>
    </dgm:pt>
    <dgm:pt modelId="{DD81A68A-D524-476E-A557-575CAB44E591}" type="sibTrans" cxnId="{5FFBF9F7-4ABE-4D39-8DA7-CB5B98AD32CD}">
      <dgm:prSet/>
      <dgm:spPr/>
      <dgm:t>
        <a:bodyPr/>
        <a:lstStyle/>
        <a:p>
          <a:endParaRPr lang="de-AT"/>
        </a:p>
      </dgm:t>
    </dgm:pt>
    <dgm:pt modelId="{CDBBCB63-F0ED-42EA-871C-F097049F456C}" type="pres">
      <dgm:prSet presAssocID="{1057AFF5-843D-433E-A884-5CC4D827D825}" presName="Name0" presStyleCnt="0">
        <dgm:presLayoutVars>
          <dgm:dir/>
          <dgm:resizeHandles val="exact"/>
        </dgm:presLayoutVars>
      </dgm:prSet>
      <dgm:spPr/>
    </dgm:pt>
    <dgm:pt modelId="{063C7041-3D80-40B9-966D-AE8200E183B1}" type="pres">
      <dgm:prSet presAssocID="{460E5E52-925C-4B34-A620-215E29CE2074}" presName="node" presStyleLbl="node1" presStyleIdx="0" presStyleCnt="2" custScaleY="45827" custLinFactX="-8515" custLinFactNeighborX="-100000">
        <dgm:presLayoutVars>
          <dgm:bulletEnabled val="1"/>
        </dgm:presLayoutVars>
      </dgm:prSet>
      <dgm:spPr/>
    </dgm:pt>
    <dgm:pt modelId="{376AE2DB-8319-474E-9CA8-5A80EC786E30}" type="pres">
      <dgm:prSet presAssocID="{7C4EFF29-EFF3-46E4-A05C-4408F4909F21}" presName="sibTrans" presStyleLbl="sibTrans2D1" presStyleIdx="0" presStyleCnt="1" custScaleX="170545" custScaleY="68539"/>
      <dgm:spPr/>
    </dgm:pt>
    <dgm:pt modelId="{A5639D89-DA97-4FAE-81BA-D91C02503664}" type="pres">
      <dgm:prSet presAssocID="{7C4EFF29-EFF3-46E4-A05C-4408F4909F21}" presName="connectorText" presStyleLbl="sibTrans2D1" presStyleIdx="0" presStyleCnt="1"/>
      <dgm:spPr/>
    </dgm:pt>
    <dgm:pt modelId="{C7D41DF1-B2BF-44CB-A617-A666981A5494}" type="pres">
      <dgm:prSet presAssocID="{FF880D03-1BE4-4BF3-86B6-C3A58288BFE2}" presName="node" presStyleLbl="node1" presStyleIdx="1" presStyleCnt="2" custScaleY="45827" custLinFactNeighborX="83617">
        <dgm:presLayoutVars>
          <dgm:bulletEnabled val="1"/>
        </dgm:presLayoutVars>
      </dgm:prSet>
      <dgm:spPr/>
    </dgm:pt>
  </dgm:ptLst>
  <dgm:cxnLst>
    <dgm:cxn modelId="{477F1305-5186-4DEB-8753-F998EF32C799}" type="presOf" srcId="{FF880D03-1BE4-4BF3-86B6-C3A58288BFE2}" destId="{C7D41DF1-B2BF-44CB-A617-A666981A5494}" srcOrd="0" destOrd="0" presId="urn:microsoft.com/office/officeart/2005/8/layout/process1"/>
    <dgm:cxn modelId="{ED07670F-D67E-42C9-A7A5-1C8BAAEC9E95}" type="presOf" srcId="{460E5E52-925C-4B34-A620-215E29CE2074}" destId="{063C7041-3D80-40B9-966D-AE8200E183B1}" srcOrd="0" destOrd="0" presId="urn:microsoft.com/office/officeart/2005/8/layout/process1"/>
    <dgm:cxn modelId="{FB933166-EA3D-416B-8C57-FDB751D3D0B0}" type="presOf" srcId="{7C4EFF29-EFF3-46E4-A05C-4408F4909F21}" destId="{376AE2DB-8319-474E-9CA8-5A80EC786E30}" srcOrd="0" destOrd="0" presId="urn:microsoft.com/office/officeart/2005/8/layout/process1"/>
    <dgm:cxn modelId="{091BCC7D-ED10-4BCD-8B70-FCE32178AA4C}" type="presOf" srcId="{1057AFF5-843D-433E-A884-5CC4D827D825}" destId="{CDBBCB63-F0ED-42EA-871C-F097049F456C}" srcOrd="0" destOrd="0" presId="urn:microsoft.com/office/officeart/2005/8/layout/process1"/>
    <dgm:cxn modelId="{F9198ABD-AD03-458E-88FB-996B587B7C93}" type="presOf" srcId="{7C4EFF29-EFF3-46E4-A05C-4408F4909F21}" destId="{A5639D89-DA97-4FAE-81BA-D91C02503664}" srcOrd="1" destOrd="0" presId="urn:microsoft.com/office/officeart/2005/8/layout/process1"/>
    <dgm:cxn modelId="{0BE686D0-4AA6-4FD1-904F-BE48DAE4B415}" srcId="{1057AFF5-843D-433E-A884-5CC4D827D825}" destId="{460E5E52-925C-4B34-A620-215E29CE2074}" srcOrd="0" destOrd="0" parTransId="{56B214AA-3412-4ED9-9D0C-BE930A472F89}" sibTransId="{7C4EFF29-EFF3-46E4-A05C-4408F4909F21}"/>
    <dgm:cxn modelId="{5FFBF9F7-4ABE-4D39-8DA7-CB5B98AD32CD}" srcId="{1057AFF5-843D-433E-A884-5CC4D827D825}" destId="{FF880D03-1BE4-4BF3-86B6-C3A58288BFE2}" srcOrd="1" destOrd="0" parTransId="{26FBB0CA-1FD4-4BB5-9AC4-88B369CD58B1}" sibTransId="{DD81A68A-D524-476E-A557-575CAB44E591}"/>
    <dgm:cxn modelId="{99AA7C9D-950D-4B10-AC01-388926DC1193}" type="presParOf" srcId="{CDBBCB63-F0ED-42EA-871C-F097049F456C}" destId="{063C7041-3D80-40B9-966D-AE8200E183B1}" srcOrd="0" destOrd="0" presId="urn:microsoft.com/office/officeart/2005/8/layout/process1"/>
    <dgm:cxn modelId="{B5427293-D42E-4CA9-897A-0C1220187E23}" type="presParOf" srcId="{CDBBCB63-F0ED-42EA-871C-F097049F456C}" destId="{376AE2DB-8319-474E-9CA8-5A80EC786E30}" srcOrd="1" destOrd="0" presId="urn:microsoft.com/office/officeart/2005/8/layout/process1"/>
    <dgm:cxn modelId="{B8CFD4C7-1FEF-4F79-B2F4-6E0F7784D8B6}" type="presParOf" srcId="{376AE2DB-8319-474E-9CA8-5A80EC786E30}" destId="{A5639D89-DA97-4FAE-81BA-D91C02503664}" srcOrd="0" destOrd="0" presId="urn:microsoft.com/office/officeart/2005/8/layout/process1"/>
    <dgm:cxn modelId="{6ACE7400-7D49-43AA-A7D7-B42D417429F9}" type="presParOf" srcId="{CDBBCB63-F0ED-42EA-871C-F097049F456C}" destId="{C7D41DF1-B2BF-44CB-A617-A666981A5494}"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b="1" i="1" kern="1200" dirty="0"/>
            <a:t>VON VERMITTLER/IN</a:t>
          </a:r>
          <a:endParaRPr lang="de-AT" sz="35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de-AT" sz="28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b="1" i="1" kern="1200" dirty="0"/>
            <a:t>ZU </a:t>
          </a:r>
          <a:br>
            <a:rPr lang="es-ES" sz="3500" b="1" i="1" kern="1200" dirty="0"/>
          </a:br>
          <a:r>
            <a:rPr lang="es-ES" sz="3500" b="1" i="1" kern="1200" dirty="0"/>
            <a:t>MOTIVATOR/IN</a:t>
          </a:r>
          <a:endParaRPr lang="de-AT" sz="3500" kern="1200" dirty="0"/>
        </a:p>
      </dsp:txBody>
      <dsp:txXfrm>
        <a:off x="6526964" y="77920"/>
        <a:ext cx="4557755" cy="1199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s-ES" sz="5400" b="1" i="1" kern="1200" dirty="0"/>
            <a:t>VON PASSIV</a:t>
          </a:r>
          <a:endParaRPr lang="de-AT" sz="54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de-AT" sz="35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s-ES" sz="5400" b="1" i="1" kern="1200" dirty="0"/>
            <a:t>ZU AKTIV</a:t>
          </a:r>
          <a:endParaRPr lang="de-AT" sz="5400" kern="1200" dirty="0"/>
        </a:p>
      </dsp:txBody>
      <dsp:txXfrm>
        <a:off x="6526964" y="77920"/>
        <a:ext cx="4557755" cy="1199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sz="5000" b="1" i="1" kern="1200" dirty="0"/>
            <a:t>VON STARR</a:t>
          </a:r>
          <a:endParaRPr lang="de-AT" sz="50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de-AT" sz="35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sz="5000" b="1" i="1" kern="1200" dirty="0"/>
            <a:t>ZU FLEXIBEL</a:t>
          </a:r>
          <a:endParaRPr lang="de-AT" sz="5000" kern="1200" dirty="0"/>
        </a:p>
      </dsp:txBody>
      <dsp:txXfrm>
        <a:off x="6526964" y="77920"/>
        <a:ext cx="4557755" cy="1199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b="1" i="1" kern="1200" dirty="0"/>
            <a:t>VON </a:t>
          </a:r>
          <a:br>
            <a:rPr lang="es-ES" sz="3500" b="1" i="1" kern="1200" dirty="0"/>
          </a:br>
          <a:r>
            <a:rPr lang="es-ES" sz="3500" b="1" i="1" kern="1200" dirty="0"/>
            <a:t>BEGRENZT</a:t>
          </a:r>
          <a:endParaRPr lang="de-AT" sz="35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de-AT" sz="28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b="1" i="1" kern="1200" dirty="0"/>
            <a:t>ZU </a:t>
          </a:r>
          <a:br>
            <a:rPr lang="es-ES" sz="3500" b="1" i="1" kern="1200" dirty="0"/>
          </a:br>
          <a:r>
            <a:rPr lang="es-ES" sz="3500" b="1" i="1" kern="1200" dirty="0"/>
            <a:t>GRENZENLOS</a:t>
          </a:r>
          <a:endParaRPr lang="de-AT" sz="3500" kern="1200" dirty="0"/>
        </a:p>
      </dsp:txBody>
      <dsp:txXfrm>
        <a:off x="6526964" y="77920"/>
        <a:ext cx="4557755" cy="1199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7041-3D80-40B9-966D-AE8200E183B1}">
      <dsp:nvSpPr>
        <dsp:cNvPr id="0" name=""/>
        <dsp:cNvSpPr/>
      </dsp:nvSpPr>
      <dsp:spPr>
        <a:xfrm>
          <a:off x="0" y="40614"/>
          <a:ext cx="4632367" cy="1273724"/>
        </a:xfrm>
        <a:prstGeom prst="roundRect">
          <a:avLst>
            <a:gd name="adj" fmla="val 10000"/>
          </a:avLst>
        </a:prstGeom>
        <a:solidFill>
          <a:srgbClr val="72A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s-ES" sz="5100" b="1" i="1" kern="1200" dirty="0"/>
            <a:t>VON EINHEIT</a:t>
          </a:r>
          <a:endParaRPr lang="de-AT" sz="5100" kern="1200" dirty="0"/>
        </a:p>
      </dsp:txBody>
      <dsp:txXfrm>
        <a:off x="37306" y="77920"/>
        <a:ext cx="4557755" cy="1199112"/>
      </dsp:txXfrm>
    </dsp:sp>
    <dsp:sp modelId="{376AE2DB-8319-474E-9CA8-5A80EC786E30}">
      <dsp:nvSpPr>
        <dsp:cNvPr id="0" name=""/>
        <dsp:cNvSpPr/>
      </dsp:nvSpPr>
      <dsp:spPr>
        <a:xfrm>
          <a:off x="4749480" y="283779"/>
          <a:ext cx="1678784" cy="787394"/>
        </a:xfrm>
        <a:prstGeom prst="rightArrow">
          <a:avLst>
            <a:gd name="adj1" fmla="val 60000"/>
            <a:gd name="adj2" fmla="val 50000"/>
          </a:avLst>
        </a:prstGeom>
        <a:solidFill>
          <a:srgbClr val="7DDA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de-AT" sz="3500" kern="1200"/>
        </a:p>
      </dsp:txBody>
      <dsp:txXfrm>
        <a:off x="4749480" y="441258"/>
        <a:ext cx="1442566" cy="472436"/>
      </dsp:txXfrm>
    </dsp:sp>
    <dsp:sp modelId="{C7D41DF1-B2BF-44CB-A617-A666981A5494}">
      <dsp:nvSpPr>
        <dsp:cNvPr id="0" name=""/>
        <dsp:cNvSpPr/>
      </dsp:nvSpPr>
      <dsp:spPr>
        <a:xfrm>
          <a:off x="6489658" y="40614"/>
          <a:ext cx="4632367" cy="1273724"/>
        </a:xfrm>
        <a:prstGeom prst="roundRect">
          <a:avLst>
            <a:gd name="adj" fmla="val 10000"/>
          </a:avLst>
        </a:prstGeom>
        <a:solidFill>
          <a:srgbClr val="91D6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s-ES" sz="5100" b="1" i="1" kern="1200" dirty="0"/>
            <a:t>ZU VIELFALT</a:t>
          </a:r>
          <a:endParaRPr lang="de-AT" sz="5100" kern="1200" dirty="0"/>
        </a:p>
      </dsp:txBody>
      <dsp:txXfrm>
        <a:off x="6526964" y="77920"/>
        <a:ext cx="4557755" cy="11991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F6922D-752D-4B43-8F52-41AE8E153E33}" type="datetimeFigureOut">
              <a:rPr lang="es-ES" smtClean="0"/>
              <a:pPr/>
              <a:t>17/03/2022</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C4AC5D-322E-4E67-95D6-A2B6DC32DEE5}" type="slidenum">
              <a:rPr lang="es-ES" smtClean="0"/>
              <a:pPr/>
              <a:t>‹#›</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D6C64-5ABC-4884-AF49-9B24E18B6522}" type="datetimeFigureOut">
              <a:rPr lang="es-ES" smtClean="0"/>
              <a:pPr/>
              <a:t>17/03/2022</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B600C-D78C-4C62-B623-D26E3E053EC0}"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720B600C-D78C-4C62-B623-D26E3E053EC0}" type="slidenum">
              <a:rPr lang="es-ES" smtClean="0"/>
              <a:pPr/>
              <a:t>2</a:t>
            </a:fld>
            <a:endParaRPr lang="es-ES"/>
          </a:p>
        </p:txBody>
      </p:sp>
    </p:spTree>
    <p:extLst>
      <p:ext uri="{BB962C8B-B14F-4D97-AF65-F5344CB8AC3E}">
        <p14:creationId xmlns:p14="http://schemas.microsoft.com/office/powerpoint/2010/main" val="17930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2800" b="0" dirty="0"/>
              <a:t>Gedanken- oder problembasiertes Lernen funktioniert auch online weiterhin sehr gut. Denken Sie daran, dass die Lernenden nicht mehr persönlich miteinander in Kontakt stehen, sondern über Netzwerke verfügen, die es ihnen ermöglichen, miteinander zu sprechen, so dass wir weiterhin in Gruppen arbeiten oder sogar Diskussionen anregen können. Darüber hinaus ist es eine perfekte Gelegenheit, digitale Kompetenzen zu entwickeln und kollaboratives Lernen durch die Erstellung audiovisueller Inhalte anzuwenden.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de-DE" sz="2800" b="1" dirty="0" err="1"/>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39</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2800" b="1" dirty="0"/>
              <a:t>Gamifizierung </a:t>
            </a:r>
            <a:r>
              <a:rPr lang="de-DE" sz="2800" b="0" dirty="0"/>
              <a:t>ist eine gute Online-Methode, da fast jedes Tool das Spiel zur gleichen Zeit ermöglicht, in der die Lernenden lernen. Und Sie haben eine Vielzahl von Werkzeugen, mit denen das Lernen der Grundsätze des Spiels, unter ihnen, Kahoot bieten.</a:t>
            </a:r>
            <a:endParaRPr lang="es-ES" b="0"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40</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2800" b="1" dirty="0"/>
              <a:t>Visuelle und Design-Thinking-Methoden </a:t>
            </a:r>
            <a:r>
              <a:rPr lang="de-DE" sz="2800" b="0" dirty="0"/>
              <a:t>oder forschendes Lernen werden in der Online-Methodik sogar bevorzugt, da die Lernenden über ihre Geräte mit dem größten Wissensnetz verbunden sind. Sie müssen sie nur noch anleiten, welche Quellen sie besuchen müssen, um die erforderlichen Informationen zu finden.</a:t>
            </a:r>
            <a:endParaRPr lang="es-ES" b="0"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41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Pre-</a:t>
            </a:r>
            <a:r>
              <a:rPr lang="es-ES" dirty="0" err="1"/>
              <a:t>pandemic</a:t>
            </a:r>
            <a:r>
              <a:rPr lang="es-ES" dirty="0"/>
              <a:t> era: </a:t>
            </a:r>
            <a:r>
              <a:rPr lang="es-ES" dirty="0" err="1"/>
              <a:t>Students</a:t>
            </a:r>
            <a:r>
              <a:rPr lang="es-ES" dirty="0"/>
              <a:t> </a:t>
            </a:r>
            <a:r>
              <a:rPr lang="es-ES" dirty="0" err="1"/>
              <a:t>had</a:t>
            </a:r>
            <a:r>
              <a:rPr lang="es-ES" dirty="0"/>
              <a:t> a more </a:t>
            </a:r>
            <a:r>
              <a:rPr lang="es-ES" dirty="0" err="1"/>
              <a:t>passive</a:t>
            </a:r>
            <a:r>
              <a:rPr lang="es-ES" dirty="0"/>
              <a:t> role and </a:t>
            </a:r>
            <a:r>
              <a:rPr lang="es-ES" dirty="0" err="1"/>
              <a:t>the</a:t>
            </a:r>
            <a:r>
              <a:rPr lang="es-ES" dirty="0"/>
              <a:t> WBL tutor </a:t>
            </a:r>
            <a:r>
              <a:rPr lang="es-ES" dirty="0" err="1"/>
              <a:t>became</a:t>
            </a:r>
            <a:r>
              <a:rPr lang="es-ES" dirty="0"/>
              <a:t> </a:t>
            </a:r>
            <a:r>
              <a:rPr lang="es-ES" dirty="0" err="1"/>
              <a:t>the</a:t>
            </a:r>
            <a:r>
              <a:rPr lang="es-ES" dirty="0"/>
              <a:t> </a:t>
            </a:r>
            <a:r>
              <a:rPr lang="es-ES" dirty="0" err="1"/>
              <a:t>main</a:t>
            </a:r>
            <a:r>
              <a:rPr lang="es-ES" dirty="0"/>
              <a:t> </a:t>
            </a:r>
            <a:r>
              <a:rPr lang="es-ES" dirty="0" err="1"/>
              <a:t>source</a:t>
            </a:r>
            <a:r>
              <a:rPr lang="es-ES" dirty="0"/>
              <a:t> of </a:t>
            </a:r>
            <a:r>
              <a:rPr lang="es-ES" dirty="0" err="1"/>
              <a:t>consultation</a:t>
            </a:r>
            <a:r>
              <a:rPr lang="es-E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Post-</a:t>
            </a:r>
            <a:r>
              <a:rPr lang="es-ES" dirty="0" err="1"/>
              <a:t>pandemic</a:t>
            </a:r>
            <a:r>
              <a:rPr lang="es-ES" dirty="0"/>
              <a:t> era: </a:t>
            </a:r>
            <a:r>
              <a:rPr lang="es-ES" dirty="0" err="1">
                <a:solidFill>
                  <a:schemeClr val="bg1"/>
                </a:solidFill>
              </a:rPr>
              <a:t>The</a:t>
            </a:r>
            <a:r>
              <a:rPr lang="es-ES" dirty="0">
                <a:solidFill>
                  <a:schemeClr val="bg1"/>
                </a:solidFill>
              </a:rPr>
              <a:t> </a:t>
            </a:r>
            <a:r>
              <a:rPr lang="es-ES" dirty="0" err="1">
                <a:solidFill>
                  <a:schemeClr val="bg1"/>
                </a:solidFill>
              </a:rPr>
              <a:t>learner</a:t>
            </a:r>
            <a:r>
              <a:rPr lang="es-ES" dirty="0">
                <a:solidFill>
                  <a:schemeClr val="bg1"/>
                </a:solidFill>
              </a:rPr>
              <a:t> </a:t>
            </a:r>
            <a:r>
              <a:rPr lang="es-ES" dirty="0" err="1">
                <a:solidFill>
                  <a:schemeClr val="bg1"/>
                </a:solidFill>
              </a:rPr>
              <a:t>becomes</a:t>
            </a:r>
            <a:r>
              <a:rPr lang="es-ES" dirty="0">
                <a:solidFill>
                  <a:schemeClr val="bg1"/>
                </a:solidFill>
              </a:rPr>
              <a:t> </a:t>
            </a:r>
            <a:r>
              <a:rPr lang="es-ES" dirty="0" err="1">
                <a:solidFill>
                  <a:schemeClr val="bg1"/>
                </a:solidFill>
              </a:rPr>
              <a:t>autonomous</a:t>
            </a:r>
            <a:r>
              <a:rPr lang="es-ES" dirty="0">
                <a:solidFill>
                  <a:schemeClr val="bg1"/>
                </a:solidFill>
              </a:rPr>
              <a:t> and </a:t>
            </a:r>
            <a:r>
              <a:rPr lang="es-ES" dirty="0" err="1">
                <a:solidFill>
                  <a:schemeClr val="bg1"/>
                </a:solidFill>
              </a:rPr>
              <a:t>proactive</a:t>
            </a:r>
            <a:r>
              <a:rPr lang="es-ES" dirty="0">
                <a:solidFill>
                  <a:schemeClr val="bg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the trainer could use </a:t>
            </a:r>
            <a:r>
              <a:rPr lang="en-US" b="1" dirty="0"/>
              <a:t>LUCIDCHART</a:t>
            </a:r>
            <a:r>
              <a:rPr lang="en-US" dirty="0"/>
              <a:t> tool to draw the diagrams in a collaborative way with the learners </a:t>
            </a:r>
            <a:r>
              <a:rPr lang="en-US" dirty="0" err="1"/>
              <a:t>wiand</a:t>
            </a:r>
            <a:r>
              <a:rPr lang="en-US" dirty="0"/>
              <a:t> asking the assistance how has been the evolution of the main </a:t>
            </a:r>
            <a:r>
              <a:rPr lang="en-US" dirty="0" err="1"/>
              <a:t>diferences</a:t>
            </a:r>
            <a:r>
              <a:rPr lang="en-US" dirty="0"/>
              <a:t> between face to face and online didactics.</a:t>
            </a:r>
            <a:r>
              <a:rPr lang="es-ES" b="0" dirty="0"/>
              <a:t>role of </a:t>
            </a:r>
            <a:r>
              <a:rPr lang="es-ES" b="0" dirty="0" err="1"/>
              <a:t>the</a:t>
            </a:r>
            <a:r>
              <a:rPr lang="es-ES" b="0" dirty="0"/>
              <a:t> WBL instructor </a:t>
            </a:r>
          </a:p>
          <a:p>
            <a:pPr marL="0" marR="0" indent="0" algn="l" defTabSz="914400" rtl="0" eaLnBrk="1" fontAlgn="auto" latinLnBrk="0" hangingPunct="1">
              <a:lnSpc>
                <a:spcPct val="100000"/>
              </a:lnSpc>
              <a:spcBef>
                <a:spcPts val="0"/>
              </a:spcBef>
              <a:spcAft>
                <a:spcPts val="0"/>
              </a:spcAft>
              <a:buClrTx/>
              <a:buSzTx/>
              <a:buFontTx/>
              <a:buChar char="-"/>
              <a:tabLst/>
              <a:defRPr/>
            </a:pPr>
            <a:r>
              <a:rPr lang="es-ES" sz="1200" b="0" kern="1200" dirty="0" err="1">
                <a:solidFill>
                  <a:schemeClr val="tx1"/>
                </a:solidFill>
                <a:latin typeface="+mn-lt"/>
                <a:ea typeface="+mn-ea"/>
                <a:cs typeface="+mn-cs"/>
              </a:rPr>
              <a:t>participants</a:t>
            </a:r>
            <a:endParaRPr lang="es-E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s-ES" sz="1200" b="0" kern="1200" dirty="0">
                <a:solidFill>
                  <a:schemeClr val="tx1"/>
                </a:solidFill>
                <a:latin typeface="+mn-lt"/>
                <a:ea typeface="+mn-ea"/>
                <a:cs typeface="+mn-cs"/>
              </a:rPr>
              <a:t>time and </a:t>
            </a:r>
            <a:r>
              <a:rPr lang="es-ES" sz="1200" b="0" kern="1200" dirty="0" err="1">
                <a:solidFill>
                  <a:schemeClr val="tx1"/>
                </a:solidFill>
                <a:latin typeface="+mn-lt"/>
                <a:ea typeface="+mn-ea"/>
                <a:cs typeface="+mn-cs"/>
              </a:rPr>
              <a:t>space</a:t>
            </a:r>
            <a:endParaRPr lang="es-E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s-ES" sz="1200" b="0" kern="1200" dirty="0">
                <a:solidFill>
                  <a:schemeClr val="tx1"/>
                </a:solidFill>
                <a:latin typeface="+mn-lt"/>
                <a:ea typeface="+mn-ea"/>
                <a:cs typeface="+mn-cs"/>
              </a:rPr>
              <a:t>material</a:t>
            </a:r>
          </a:p>
          <a:p>
            <a:pPr marL="0" marR="0" indent="0" algn="l" defTabSz="914400" rtl="0" eaLnBrk="1" fontAlgn="auto" latinLnBrk="0" hangingPunct="1">
              <a:lnSpc>
                <a:spcPct val="100000"/>
              </a:lnSpc>
              <a:spcBef>
                <a:spcPts val="0"/>
              </a:spcBef>
              <a:spcAft>
                <a:spcPts val="0"/>
              </a:spcAft>
              <a:buClrTx/>
              <a:buSzTx/>
              <a:buFontTx/>
              <a:buChar char="-"/>
              <a:tabLst/>
              <a:defRPr/>
            </a:pPr>
            <a:r>
              <a:rPr lang="es-ES" sz="1200" b="0" kern="1200" dirty="0" err="1">
                <a:solidFill>
                  <a:schemeClr val="tx1"/>
                </a:solidFill>
                <a:latin typeface="+mn-lt"/>
                <a:ea typeface="+mn-ea"/>
                <a:cs typeface="+mn-cs"/>
              </a:rPr>
              <a:t>teaching</a:t>
            </a:r>
            <a:r>
              <a:rPr lang="es-ES" sz="1200" b="0" kern="1200" dirty="0">
                <a:solidFill>
                  <a:schemeClr val="tx1"/>
                </a:solidFill>
                <a:latin typeface="+mn-lt"/>
                <a:ea typeface="+mn-ea"/>
                <a:cs typeface="+mn-cs"/>
              </a:rPr>
              <a:t> </a:t>
            </a:r>
            <a:r>
              <a:rPr lang="es-ES" sz="1200" b="0" kern="1200" dirty="0" err="1">
                <a:solidFill>
                  <a:schemeClr val="tx1"/>
                </a:solidFill>
                <a:latin typeface="+mn-lt"/>
                <a:ea typeface="+mn-ea"/>
                <a:cs typeface="+mn-cs"/>
              </a:rPr>
              <a:t>methods</a:t>
            </a:r>
            <a:endParaRPr lang="es-ES" sz="1200" b="0" kern="1200" dirty="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11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Verfügbarkeit von Tonaufnahmen, Bildern, Videos, E-Mails, internen Nachrichten, Diskussionsforen und allen Arten von Multimedia-Inhalten sind Quellen der Innovation und kreative Werkzeuge.</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err="1"/>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14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a:t>With</a:t>
            </a:r>
            <a:r>
              <a:rPr lang="es-ES" dirty="0"/>
              <a:t> </a:t>
            </a:r>
            <a:r>
              <a:rPr lang="es-ES" dirty="0" err="1"/>
              <a:t>technology</a:t>
            </a:r>
            <a:r>
              <a:rPr lang="es-ES" dirty="0"/>
              <a:t> </a:t>
            </a:r>
            <a:r>
              <a:rPr lang="es-ES" dirty="0" err="1"/>
              <a:t>the</a:t>
            </a:r>
            <a:r>
              <a:rPr lang="es-ES" dirty="0"/>
              <a:t> </a:t>
            </a:r>
            <a:r>
              <a:rPr lang="es-ES" dirty="0" err="1"/>
              <a:t>limitation</a:t>
            </a:r>
            <a:r>
              <a:rPr lang="es-ES" dirty="0"/>
              <a:t> </a:t>
            </a:r>
            <a:r>
              <a:rPr lang="es-ES" dirty="0" err="1"/>
              <a:t>is</a:t>
            </a:r>
            <a:r>
              <a:rPr lang="es-ES" dirty="0"/>
              <a:t> </a:t>
            </a:r>
            <a:r>
              <a:rPr lang="es-ES" dirty="0" err="1"/>
              <a:t>not</a:t>
            </a:r>
            <a:r>
              <a:rPr lang="es-ES" dirty="0"/>
              <a:t> </a:t>
            </a:r>
            <a:r>
              <a:rPr lang="es-ES" dirty="0" err="1"/>
              <a:t>knowledge</a:t>
            </a:r>
            <a:r>
              <a:rPr lang="es-ES" dirty="0"/>
              <a:t> </a:t>
            </a:r>
            <a:r>
              <a:rPr lang="es-ES" dirty="0" err="1"/>
              <a:t>but</a:t>
            </a:r>
            <a:r>
              <a:rPr lang="es-ES" dirty="0"/>
              <a:t> </a:t>
            </a:r>
            <a:r>
              <a:rPr lang="es-ES" dirty="0" err="1"/>
              <a:t>curiosity</a:t>
            </a:r>
            <a:r>
              <a:rPr lang="es-ES" dirty="0"/>
              <a:t>!</a:t>
            </a:r>
          </a:p>
          <a:p>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15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720B600C-D78C-4C62-B623-D26E3E053EC0}" type="slidenum">
              <a:rPr lang="es-ES" smtClean="0"/>
              <a:pPr/>
              <a:t>19</a:t>
            </a:fld>
            <a:endParaRPr lang="es-ES"/>
          </a:p>
        </p:txBody>
      </p:sp>
    </p:spTree>
    <p:extLst>
      <p:ext uri="{BB962C8B-B14F-4D97-AF65-F5344CB8AC3E}">
        <p14:creationId xmlns:p14="http://schemas.microsoft.com/office/powerpoint/2010/main" val="418467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720B600C-D78C-4C62-B623-D26E3E053EC0}" type="slidenum">
              <a:rPr lang="es-ES" smtClean="0"/>
              <a:pPr/>
              <a:t>22</a:t>
            </a:fld>
            <a:endParaRPr lang="es-ES"/>
          </a:p>
        </p:txBody>
      </p:sp>
    </p:spTree>
    <p:extLst>
      <p:ext uri="{BB962C8B-B14F-4D97-AF65-F5344CB8AC3E}">
        <p14:creationId xmlns:p14="http://schemas.microsoft.com/office/powerpoint/2010/main" val="284005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29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3200" b="0" dirty="0"/>
              <a:t>Projektbasiertes Lernen ist auch in einem digitalen Umfeld ideal, denn es ermöglicht den Lernenden, auf der Grundlage kleiner theoretischer Inputs zu lernen und dann selbständig zu arbeiten, indem sie die eigenen Lernprozesse aufbauen, wobei sie stets von Lehrenden unterstützt werden.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de-DE" sz="3200" b="0" dirty="0"/>
          </a:p>
        </p:txBody>
      </p:sp>
      <p:sp>
        <p:nvSpPr>
          <p:cNvPr id="4" name="3 Marcador de número de diapositiva"/>
          <p:cNvSpPr>
            <a:spLocks noGrp="1"/>
          </p:cNvSpPr>
          <p:nvPr>
            <p:ph type="sldNum" sz="quarter" idx="10"/>
          </p:nvPr>
        </p:nvSpPr>
        <p:spPr/>
        <p:txBody>
          <a:bodyPr/>
          <a:lstStyle/>
          <a:p>
            <a:fld id="{720B600C-D78C-4C62-B623-D26E3E053EC0}" type="slidenum">
              <a:rPr lang="es-ES" smtClean="0"/>
              <a:pPr/>
              <a:t>38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C06E-3663-4558-938B-980DAB67C47D}"/>
              </a:ext>
            </a:extLst>
          </p:cNvPr>
          <p:cNvSpPr>
            <a:spLocks noGrp="1"/>
          </p:cNvSpPr>
          <p:nvPr>
            <p:ph type="ctrTitle" hasCustomPrompt="1"/>
          </p:nvPr>
        </p:nvSpPr>
        <p:spPr>
          <a:xfrm>
            <a:off x="358230" y="1041400"/>
            <a:ext cx="6824474" cy="2387600"/>
          </a:xfrm>
        </p:spPr>
        <p:txBody>
          <a:bodyPr anchor="b">
            <a:noAutofit/>
          </a:bodyPr>
          <a:lstStyle>
            <a:lvl1pPr algn="l">
              <a:defRPr lang="de-AT" sz="60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Subtitle 2">
            <a:extLst>
              <a:ext uri="{FF2B5EF4-FFF2-40B4-BE49-F238E27FC236}">
                <a16:creationId xmlns:a16="http://schemas.microsoft.com/office/drawing/2014/main" id="{F1DCF2BB-37B8-4956-B49C-8182BBF89C4D}"/>
              </a:ext>
            </a:extLst>
          </p:cNvPr>
          <p:cNvSpPr>
            <a:spLocks noGrp="1"/>
          </p:cNvSpPr>
          <p:nvPr>
            <p:ph type="subTitle" idx="1"/>
          </p:nvPr>
        </p:nvSpPr>
        <p:spPr>
          <a:xfrm>
            <a:off x="358230" y="3706583"/>
            <a:ext cx="6824474" cy="1655762"/>
          </a:xfrm>
        </p:spPr>
        <p:txBody>
          <a:bodyPr>
            <a:normAutofit/>
          </a:bodyPr>
          <a:lstStyle>
            <a:lvl1pPr marL="0" indent="0" algn="l">
              <a:buNone/>
              <a:defRPr sz="3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AT" dirty="0"/>
          </a:p>
        </p:txBody>
      </p:sp>
      <p:sp>
        <p:nvSpPr>
          <p:cNvPr id="4" name="Date Placeholder 3">
            <a:extLst>
              <a:ext uri="{FF2B5EF4-FFF2-40B4-BE49-F238E27FC236}">
                <a16:creationId xmlns:a16="http://schemas.microsoft.com/office/drawing/2014/main" id="{C280CE14-B241-49A4-ABD6-0824BE11C22F}"/>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5" name="Footer Placeholder 4">
            <a:extLst>
              <a:ext uri="{FF2B5EF4-FFF2-40B4-BE49-F238E27FC236}">
                <a16:creationId xmlns:a16="http://schemas.microsoft.com/office/drawing/2014/main" id="{E52961EE-C2AE-4D22-A6A3-B025740F7E5D}"/>
              </a:ext>
            </a:extLst>
          </p:cNvPr>
          <p:cNvSpPr>
            <a:spLocks noGrp="1"/>
          </p:cNvSpPr>
          <p:nvPr>
            <p:ph type="ftr" sz="quarter" idx="11"/>
          </p:nvPr>
        </p:nvSpPr>
        <p:spPr/>
        <p:txBody>
          <a:bodyPr/>
          <a:lstStyle/>
          <a:p>
            <a:pPr algn="l"/>
            <a:r>
              <a:rPr lang="de-AT" dirty="0"/>
              <a:t>Project N° 2020-1-AT01-KA226-VET-092549)</a:t>
            </a:r>
          </a:p>
        </p:txBody>
      </p:sp>
      <p:sp>
        <p:nvSpPr>
          <p:cNvPr id="6" name="Slide Number Placeholder 5">
            <a:extLst>
              <a:ext uri="{FF2B5EF4-FFF2-40B4-BE49-F238E27FC236}">
                <a16:creationId xmlns:a16="http://schemas.microsoft.com/office/drawing/2014/main" id="{41BBA2CB-652B-4FCA-A7A4-089CD44E2B07}"/>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11" name="Picture 10">
            <a:extLst>
              <a:ext uri="{FF2B5EF4-FFF2-40B4-BE49-F238E27FC236}">
                <a16:creationId xmlns:a16="http://schemas.microsoft.com/office/drawing/2014/main" id="{F2547AEC-2357-4DDC-9DD8-7FC7BE426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99" y="5610197"/>
            <a:ext cx="2578262" cy="1142541"/>
          </a:xfrm>
          <a:prstGeom prst="rect">
            <a:avLst/>
          </a:prstGeom>
        </p:spPr>
      </p:pic>
      <p:pic>
        <p:nvPicPr>
          <p:cNvPr id="13" name="Grafik 15">
            <a:extLst>
              <a:ext uri="{FF2B5EF4-FFF2-40B4-BE49-F238E27FC236}">
                <a16:creationId xmlns:a16="http://schemas.microsoft.com/office/drawing/2014/main" id="{9E441092-B87B-44C3-9562-42E922299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6915" y="5919316"/>
            <a:ext cx="1828959" cy="524301"/>
          </a:xfrm>
          <a:prstGeom prst="rect">
            <a:avLst/>
          </a:prstGeom>
        </p:spPr>
      </p:pic>
      <p:pic>
        <p:nvPicPr>
          <p:cNvPr id="21" name="Picture 20">
            <a:extLst>
              <a:ext uri="{FF2B5EF4-FFF2-40B4-BE49-F238E27FC236}">
                <a16:creationId xmlns:a16="http://schemas.microsoft.com/office/drawing/2014/main" id="{49C65D30-1BAC-4353-8A3D-2C402B61750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596" r="20742" b="17676"/>
          <a:stretch/>
        </p:blipFill>
        <p:spPr>
          <a:xfrm>
            <a:off x="3009900" y="-1"/>
            <a:ext cx="9182100" cy="6873503"/>
          </a:xfrm>
          <a:prstGeom prst="rect">
            <a:avLst/>
          </a:prstGeom>
        </p:spPr>
      </p:pic>
    </p:spTree>
    <p:extLst>
      <p:ext uri="{BB962C8B-B14F-4D97-AF65-F5344CB8AC3E}">
        <p14:creationId xmlns:p14="http://schemas.microsoft.com/office/powerpoint/2010/main" val="404405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10D4-FAC0-4A20-A41A-868424F043E0}"/>
              </a:ext>
            </a:extLst>
          </p:cNvPr>
          <p:cNvSpPr>
            <a:spLocks noGrp="1"/>
          </p:cNvSpPr>
          <p:nvPr>
            <p:ph type="title"/>
          </p:nvPr>
        </p:nvSpPr>
        <p:spPr/>
        <p:txBody>
          <a:bodyPr/>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5482EDC6-E025-4423-B60D-3055F3A36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2227BE6D-858E-40BF-BFB0-B3B00E022B85}"/>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5" name="Footer Placeholder 4">
            <a:extLst>
              <a:ext uri="{FF2B5EF4-FFF2-40B4-BE49-F238E27FC236}">
                <a16:creationId xmlns:a16="http://schemas.microsoft.com/office/drawing/2014/main" id="{0829692B-DAC5-46BA-8BDA-6DA7D7EA3543}"/>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13A1ECC1-9032-49B7-BB14-EF3BEAF50353}"/>
              </a:ext>
            </a:extLst>
          </p:cNvPr>
          <p:cNvSpPr>
            <a:spLocks noGrp="1"/>
          </p:cNvSpPr>
          <p:nvPr>
            <p:ph type="sldNum" sz="quarter" idx="12"/>
          </p:nvPr>
        </p:nvSpPr>
        <p:spPr/>
        <p:txBody>
          <a:bodyPr/>
          <a:lstStyle/>
          <a:p>
            <a:fld id="{742DEAA9-F0E8-465B-87C2-CBF38CF7C888}" type="slidenum">
              <a:rPr lang="de-AT" smtClean="0"/>
              <a:pPr/>
              <a:t>‹#›</a:t>
            </a:fld>
            <a:endParaRPr lang="de-AT"/>
          </a:p>
        </p:txBody>
      </p:sp>
    </p:spTree>
    <p:extLst>
      <p:ext uri="{BB962C8B-B14F-4D97-AF65-F5344CB8AC3E}">
        <p14:creationId xmlns:p14="http://schemas.microsoft.com/office/powerpoint/2010/main" val="234971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21266-1F8A-4702-82B1-90814DC8FB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53E86D77-5FB9-4C9A-8CB7-4855136E4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A68CDD92-0FAC-4DCA-BEFA-99367C7A543F}"/>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5" name="Footer Placeholder 4">
            <a:extLst>
              <a:ext uri="{FF2B5EF4-FFF2-40B4-BE49-F238E27FC236}">
                <a16:creationId xmlns:a16="http://schemas.microsoft.com/office/drawing/2014/main" id="{D19EB073-0974-4BF3-BF65-D5640EA3997D}"/>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3B827165-8EAC-4D1B-BDD8-D72D9ED4CB43}"/>
              </a:ext>
            </a:extLst>
          </p:cNvPr>
          <p:cNvSpPr>
            <a:spLocks noGrp="1"/>
          </p:cNvSpPr>
          <p:nvPr>
            <p:ph type="sldNum" sz="quarter" idx="12"/>
          </p:nvPr>
        </p:nvSpPr>
        <p:spPr/>
        <p:txBody>
          <a:bodyPr/>
          <a:lstStyle/>
          <a:p>
            <a:fld id="{742DEAA9-F0E8-465B-87C2-CBF38CF7C888}" type="slidenum">
              <a:rPr lang="de-AT" smtClean="0"/>
              <a:pPr/>
              <a:t>‹#›</a:t>
            </a:fld>
            <a:endParaRPr lang="de-AT"/>
          </a:p>
        </p:txBody>
      </p:sp>
    </p:spTree>
    <p:extLst>
      <p:ext uri="{BB962C8B-B14F-4D97-AF65-F5344CB8AC3E}">
        <p14:creationId xmlns:p14="http://schemas.microsoft.com/office/powerpoint/2010/main" val="401912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579753-788E-4DE5-9DC0-02CDBAF763FC}"/>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a:extLst>
              <a:ext uri="{FF2B5EF4-FFF2-40B4-BE49-F238E27FC236}">
                <a16:creationId xmlns:a16="http://schemas.microsoft.com/office/drawing/2014/main" id="{61530976-F296-4395-A8A6-D471791FEC5B}"/>
              </a:ext>
            </a:extLst>
          </p:cNvPr>
          <p:cNvSpPr>
            <a:spLocks noGrp="1"/>
          </p:cNvSpPr>
          <p:nvPr>
            <p:ph type="title" hasCustomPrompt="1"/>
          </p:nvPr>
        </p:nvSpPr>
        <p:spPr>
          <a:xfrm>
            <a:off x="838200" y="289851"/>
            <a:ext cx="10515600" cy="1523544"/>
          </a:xfrm>
        </p:spPr>
        <p:txBody>
          <a:bodyPr>
            <a:noAutofit/>
          </a:bodyPr>
          <a:lstStyle>
            <a:lvl1pPr algn="l" defTabSz="914400" rtl="0" eaLnBrk="1" latinLnBrk="0" hangingPunct="1">
              <a:lnSpc>
                <a:spcPct val="90000"/>
              </a:lnSpc>
              <a:spcBef>
                <a:spcPct val="0"/>
              </a:spcBef>
              <a:buNone/>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Content Placeholder 2">
            <a:extLst>
              <a:ext uri="{FF2B5EF4-FFF2-40B4-BE49-F238E27FC236}">
                <a16:creationId xmlns:a16="http://schemas.microsoft.com/office/drawing/2014/main" id="{B51690EE-B694-4578-892B-BE7C46E733BB}"/>
              </a:ext>
            </a:extLst>
          </p:cNvPr>
          <p:cNvSpPr>
            <a:spLocks noGrp="1"/>
          </p:cNvSpPr>
          <p:nvPr>
            <p:ph idx="1" hasCustomPrompt="1"/>
          </p:nvPr>
        </p:nvSpPr>
        <p:spPr/>
        <p:txBody>
          <a:bodyPr/>
          <a:lstStyle>
            <a:lvl1pPr marL="355600" indent="-355600">
              <a:buClr>
                <a:srgbClr val="42ACE6"/>
              </a:buClr>
              <a:buFont typeface="Wingdings 3" panose="05040102010807070707" pitchFamily="18" charset="2"/>
              <a:buChar char=""/>
              <a:defRPr/>
            </a:lvl1pPr>
            <a:lvl2pPr marL="812800" indent="-355600">
              <a:buClr>
                <a:srgbClr val="81DDFF"/>
              </a:buClr>
              <a:buFont typeface="Wingdings 3" panose="05040102010807070707" pitchFamily="18" charset="2"/>
              <a:buChar char=""/>
              <a:defRPr/>
            </a:lvl2pPr>
            <a:lvl3pPr marL="1143000" indent="-228600">
              <a:buClr>
                <a:srgbClr val="CFE78F"/>
              </a:buClr>
              <a:buFont typeface="Calibri" panose="020F0502020204030204" pitchFamily="34" charset="0"/>
              <a:buChar char="•"/>
              <a:defRPr/>
            </a:lvl3pPr>
            <a:lvl4pPr marL="1600200" indent="-228600">
              <a:buClr>
                <a:srgbClr val="90D68F"/>
              </a:buClr>
              <a:buFont typeface="Calibri" panose="020F0502020204030204" pitchFamily="34" charset="0"/>
              <a:buChar char="-"/>
              <a:defRPr/>
            </a:lvl4pPr>
            <a:lvl5pPr marL="2057400" indent="-228600">
              <a:buClr>
                <a:srgbClr val="90D68F"/>
              </a:buClr>
              <a:buFont typeface="Calibri" panose="020F0502020204030204" pitchFamily="34" charset="0"/>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a:extLst>
              <a:ext uri="{FF2B5EF4-FFF2-40B4-BE49-F238E27FC236}">
                <a16:creationId xmlns:a16="http://schemas.microsoft.com/office/drawing/2014/main" id="{0562F8C0-CA2B-4704-9C0D-E541851B6B67}"/>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5" name="Footer Placeholder 4">
            <a:extLst>
              <a:ext uri="{FF2B5EF4-FFF2-40B4-BE49-F238E27FC236}">
                <a16:creationId xmlns:a16="http://schemas.microsoft.com/office/drawing/2014/main" id="{47CF7288-B9CB-478B-8159-F07C57375177}"/>
              </a:ext>
            </a:extLst>
          </p:cNvPr>
          <p:cNvSpPr>
            <a:spLocks noGrp="1"/>
          </p:cNvSpPr>
          <p:nvPr>
            <p:ph type="ftr" sz="quarter" idx="11"/>
          </p:nvPr>
        </p:nvSpPr>
        <p:spPr/>
        <p:txBody>
          <a:bodyPr/>
          <a:lstStyle/>
          <a:p>
            <a:r>
              <a:rPr lang="de-AT" dirty="0"/>
              <a:t>Project N° 2020-1-AT01-KA226-VET-092549</a:t>
            </a:r>
          </a:p>
        </p:txBody>
      </p:sp>
      <p:sp>
        <p:nvSpPr>
          <p:cNvPr id="6" name="Slide Number Placeholder 5">
            <a:extLst>
              <a:ext uri="{FF2B5EF4-FFF2-40B4-BE49-F238E27FC236}">
                <a16:creationId xmlns:a16="http://schemas.microsoft.com/office/drawing/2014/main" id="{E94DFCCB-823F-45D0-A981-DAF0CCAADA94}"/>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26" name="Picture 25">
            <a:extLst>
              <a:ext uri="{FF2B5EF4-FFF2-40B4-BE49-F238E27FC236}">
                <a16:creationId xmlns:a16="http://schemas.microsoft.com/office/drawing/2014/main" id="{C51A460F-4265-467A-9DDC-469B37BB0D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27" name="Grafik 15">
            <a:extLst>
              <a:ext uri="{FF2B5EF4-FFF2-40B4-BE49-F238E27FC236}">
                <a16:creationId xmlns:a16="http://schemas.microsoft.com/office/drawing/2014/main" id="{3700B635-63C8-4BBD-B16A-96ABCCEC18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Tree>
    <p:extLst>
      <p:ext uri="{BB962C8B-B14F-4D97-AF65-F5344CB8AC3E}">
        <p14:creationId xmlns:p14="http://schemas.microsoft.com/office/powerpoint/2010/main" val="223723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494B3D6-1640-4467-98AD-F5E8C0DF24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90" t="26933" r="19690" b="35223"/>
          <a:stretch/>
        </p:blipFill>
        <p:spPr>
          <a:xfrm>
            <a:off x="0" y="0"/>
            <a:ext cx="12192000" cy="6858000"/>
          </a:xfrm>
          <a:prstGeom prst="rect">
            <a:avLst/>
          </a:prstGeom>
        </p:spPr>
      </p:pic>
      <p:sp>
        <p:nvSpPr>
          <p:cNvPr id="2" name="Title 1">
            <a:extLst>
              <a:ext uri="{FF2B5EF4-FFF2-40B4-BE49-F238E27FC236}">
                <a16:creationId xmlns:a16="http://schemas.microsoft.com/office/drawing/2014/main" id="{635F5290-B7AE-450C-8010-5C0AD8A32D29}"/>
              </a:ext>
            </a:extLst>
          </p:cNvPr>
          <p:cNvSpPr>
            <a:spLocks noGrp="1"/>
          </p:cNvSpPr>
          <p:nvPr>
            <p:ph type="title" hasCustomPrompt="1"/>
          </p:nvPr>
        </p:nvSpPr>
        <p:spPr>
          <a:xfrm>
            <a:off x="853107" y="1309829"/>
            <a:ext cx="10515600" cy="2317513"/>
          </a:xfrm>
          <a:solidFill>
            <a:srgbClr val="FFFFFF">
              <a:alpha val="85098"/>
            </a:srgbClr>
          </a:solidFill>
        </p:spPr>
        <p:txBody>
          <a:bodyPr anchor="ctr" anchorCtr="0">
            <a:normAutofit/>
          </a:bodyPr>
          <a:lstStyle>
            <a:lvl1pPr algn="l" defTabSz="914400" rtl="0" eaLnBrk="1" latinLnBrk="0" hangingPunct="1">
              <a:lnSpc>
                <a:spcPct val="90000"/>
              </a:lnSpc>
              <a:spcBef>
                <a:spcPct val="0"/>
              </a:spcBef>
              <a:buNone/>
              <a:defRPr lang="de-AT" sz="60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Text Placeholder 2">
            <a:extLst>
              <a:ext uri="{FF2B5EF4-FFF2-40B4-BE49-F238E27FC236}">
                <a16:creationId xmlns:a16="http://schemas.microsoft.com/office/drawing/2014/main" id="{9BF70475-9180-4217-B831-26D2D1C9E09C}"/>
              </a:ext>
            </a:extLst>
          </p:cNvPr>
          <p:cNvSpPr>
            <a:spLocks noGrp="1"/>
          </p:cNvSpPr>
          <p:nvPr>
            <p:ph type="body" idx="1"/>
          </p:nvPr>
        </p:nvSpPr>
        <p:spPr>
          <a:xfrm>
            <a:off x="838200" y="3780640"/>
            <a:ext cx="10515600" cy="1500187"/>
          </a:xfrm>
          <a:solidFill>
            <a:srgbClr val="FFFFFF">
              <a:alpha val="85098"/>
            </a:srgbClr>
          </a:solidFill>
        </p:spPr>
        <p:txBody>
          <a:bodyPr vert="horz" lIns="91440" tIns="45720" rIns="91440" bIns="45720" rtlCol="0" anchor="ctr" anchorCtr="0">
            <a:normAutofit/>
          </a:bodyPr>
          <a:lstStyle>
            <a:lvl1pPr>
              <a:defRPr lang="en-US" sz="3200" dirty="0" smtClean="0">
                <a:latin typeface="+mn-lt"/>
                <a:ea typeface="+mj-ea"/>
                <a:cs typeface="+mj-cs"/>
              </a:defRPr>
            </a:lvl1pPr>
          </a:lstStyle>
          <a:p>
            <a:pPr lvl="0" algn="ctr">
              <a:spcBef>
                <a:spcPct val="0"/>
              </a:spcBef>
              <a:buNone/>
            </a:pPr>
            <a:r>
              <a:rPr lang="en-US" dirty="0"/>
              <a:t>Click to edit Master text styles</a:t>
            </a:r>
          </a:p>
        </p:txBody>
      </p:sp>
      <p:sp>
        <p:nvSpPr>
          <p:cNvPr id="4" name="Date Placeholder 3">
            <a:extLst>
              <a:ext uri="{FF2B5EF4-FFF2-40B4-BE49-F238E27FC236}">
                <a16:creationId xmlns:a16="http://schemas.microsoft.com/office/drawing/2014/main" id="{B4843E63-CEA4-4A36-BEAE-52DAAAB85312}"/>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5" name="Footer Placeholder 4">
            <a:extLst>
              <a:ext uri="{FF2B5EF4-FFF2-40B4-BE49-F238E27FC236}">
                <a16:creationId xmlns:a16="http://schemas.microsoft.com/office/drawing/2014/main" id="{2DC1060C-20E2-4042-BA95-371304639A9A}"/>
              </a:ext>
            </a:extLst>
          </p:cNvPr>
          <p:cNvSpPr>
            <a:spLocks noGrp="1"/>
          </p:cNvSpPr>
          <p:nvPr>
            <p:ph type="ftr" sz="quarter" idx="11"/>
          </p:nvPr>
        </p:nvSpPr>
        <p:spPr/>
        <p:txBody>
          <a:bodyPr/>
          <a:lstStyle/>
          <a:p>
            <a:r>
              <a:rPr lang="de-AT" dirty="0"/>
              <a:t>Project N° 2020-1-AT01-KA226-VET-092549)</a:t>
            </a:r>
          </a:p>
        </p:txBody>
      </p:sp>
      <p:sp>
        <p:nvSpPr>
          <p:cNvPr id="6" name="Slide Number Placeholder 5">
            <a:extLst>
              <a:ext uri="{FF2B5EF4-FFF2-40B4-BE49-F238E27FC236}">
                <a16:creationId xmlns:a16="http://schemas.microsoft.com/office/drawing/2014/main" id="{8A237A62-BBAF-49A1-9063-BFA5A8AF217C}"/>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7" name="Grafik 15">
            <a:extLst>
              <a:ext uri="{FF2B5EF4-FFF2-40B4-BE49-F238E27FC236}">
                <a16:creationId xmlns:a16="http://schemas.microsoft.com/office/drawing/2014/main" id="{C94612BA-980C-48E3-ADFE-063B53109D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pic>
        <p:nvPicPr>
          <p:cNvPr id="31" name="Picture 30">
            <a:extLst>
              <a:ext uri="{FF2B5EF4-FFF2-40B4-BE49-F238E27FC236}">
                <a16:creationId xmlns:a16="http://schemas.microsoft.com/office/drawing/2014/main" id="{BC89244C-2328-4F95-8379-1EE1DE504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54" y="5705490"/>
            <a:ext cx="2578262" cy="1142541"/>
          </a:xfrm>
          <a:prstGeom prst="rect">
            <a:avLst/>
          </a:prstGeom>
        </p:spPr>
      </p:pic>
    </p:spTree>
    <p:extLst>
      <p:ext uri="{BB962C8B-B14F-4D97-AF65-F5344CB8AC3E}">
        <p14:creationId xmlns:p14="http://schemas.microsoft.com/office/powerpoint/2010/main" val="131573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3DA14-FDCC-4AEB-8E70-F8B45795A2C0}"/>
              </a:ext>
            </a:extLst>
          </p:cNvPr>
          <p:cNvSpPr>
            <a:spLocks noGrp="1"/>
          </p:cNvSpPr>
          <p:nvPr>
            <p:ph sz="half" idx="1"/>
          </p:nvPr>
        </p:nvSpPr>
        <p:spPr>
          <a:xfrm>
            <a:off x="838200" y="1825625"/>
            <a:ext cx="5181600" cy="4351338"/>
          </a:xfrm>
          <a:noFill/>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4" name="Content Placeholder 3">
            <a:extLst>
              <a:ext uri="{FF2B5EF4-FFF2-40B4-BE49-F238E27FC236}">
                <a16:creationId xmlns:a16="http://schemas.microsoft.com/office/drawing/2014/main" id="{D6D26198-C8F6-4E4E-8E52-F3F7C289F8A1}"/>
              </a:ext>
            </a:extLst>
          </p:cNvPr>
          <p:cNvSpPr>
            <a:spLocks noGrp="1"/>
          </p:cNvSpPr>
          <p:nvPr>
            <p:ph sz="half" idx="2"/>
          </p:nvPr>
        </p:nvSpPr>
        <p:spPr>
          <a:xfrm>
            <a:off x="6172200" y="1825625"/>
            <a:ext cx="5181600" cy="435133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5" name="Date Placeholder 4">
            <a:extLst>
              <a:ext uri="{FF2B5EF4-FFF2-40B4-BE49-F238E27FC236}">
                <a16:creationId xmlns:a16="http://schemas.microsoft.com/office/drawing/2014/main" id="{C12D270D-A412-4F63-8A8E-6EA60B04769F}"/>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6" name="Footer Placeholder 5">
            <a:extLst>
              <a:ext uri="{FF2B5EF4-FFF2-40B4-BE49-F238E27FC236}">
                <a16:creationId xmlns:a16="http://schemas.microsoft.com/office/drawing/2014/main" id="{834AE600-62CE-4D33-AE51-999D5E1B347E}"/>
              </a:ext>
            </a:extLst>
          </p:cNvPr>
          <p:cNvSpPr>
            <a:spLocks noGrp="1"/>
          </p:cNvSpPr>
          <p:nvPr>
            <p:ph type="ftr" sz="quarter" idx="11"/>
          </p:nvPr>
        </p:nvSpPr>
        <p:spPr/>
        <p:txBody>
          <a:bodyPr/>
          <a:lstStyle/>
          <a:p>
            <a:r>
              <a:rPr lang="de-AT" dirty="0"/>
              <a:t>Project N° 2020-1-AT01-KA226-VET-092549)</a:t>
            </a:r>
          </a:p>
        </p:txBody>
      </p:sp>
      <p:sp>
        <p:nvSpPr>
          <p:cNvPr id="7" name="Slide Number Placeholder 6">
            <a:extLst>
              <a:ext uri="{FF2B5EF4-FFF2-40B4-BE49-F238E27FC236}">
                <a16:creationId xmlns:a16="http://schemas.microsoft.com/office/drawing/2014/main" id="{A0609521-205E-46B9-8E31-9F58BC2F26D7}"/>
              </a:ext>
            </a:extLst>
          </p:cNvPr>
          <p:cNvSpPr>
            <a:spLocks noGrp="1"/>
          </p:cNvSpPr>
          <p:nvPr>
            <p:ph type="sldNum" sz="quarter" idx="12"/>
          </p:nvPr>
        </p:nvSpPr>
        <p:spPr/>
        <p:txBody>
          <a:bodyPr/>
          <a:lstStyle/>
          <a:p>
            <a:fld id="{742DEAA9-F0E8-465B-87C2-CBF38CF7C888}" type="slidenum">
              <a:rPr lang="de-AT" smtClean="0"/>
              <a:pPr/>
              <a:t>‹#›</a:t>
            </a:fld>
            <a:endParaRPr lang="de-AT"/>
          </a:p>
        </p:txBody>
      </p:sp>
      <p:sp>
        <p:nvSpPr>
          <p:cNvPr id="22" name="Rectangle 21">
            <a:extLst>
              <a:ext uri="{FF2B5EF4-FFF2-40B4-BE49-F238E27FC236}">
                <a16:creationId xmlns:a16="http://schemas.microsoft.com/office/drawing/2014/main" id="{ECCCD6CA-0160-4384-9DE5-59F5225BEAE1}"/>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4" name="Picture 23">
            <a:extLst>
              <a:ext uri="{FF2B5EF4-FFF2-40B4-BE49-F238E27FC236}">
                <a16:creationId xmlns:a16="http://schemas.microsoft.com/office/drawing/2014/main" id="{D3BAEF37-66E7-4B54-8FC9-C90FDA105E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25" name="Grafik 15">
            <a:extLst>
              <a:ext uri="{FF2B5EF4-FFF2-40B4-BE49-F238E27FC236}">
                <a16:creationId xmlns:a16="http://schemas.microsoft.com/office/drawing/2014/main" id="{126F7B1D-2162-4A0D-89B4-FBC354F33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26" name="Title 1">
            <a:extLst>
              <a:ext uri="{FF2B5EF4-FFF2-40B4-BE49-F238E27FC236}">
                <a16:creationId xmlns:a16="http://schemas.microsoft.com/office/drawing/2014/main" id="{02BEB3BC-E1DB-4D7B-B391-24B26C29AA7B}"/>
              </a:ext>
            </a:extLst>
          </p:cNvPr>
          <p:cNvSpPr>
            <a:spLocks noGrp="1"/>
          </p:cNvSpPr>
          <p:nvPr>
            <p:ph type="title" hasCustomPrompt="1"/>
          </p:nvPr>
        </p:nvSpPr>
        <p:spPr>
          <a:xfrm>
            <a:off x="838200" y="281298"/>
            <a:ext cx="10515600" cy="1523544"/>
          </a:xfrm>
        </p:spPr>
        <p:txBody>
          <a:bodyPr>
            <a:noAutofit/>
          </a:bodyPr>
          <a:lstStyle>
            <a:lvl1pPr algn="l" defTabSz="914400" rtl="0" eaLnBrk="1" latinLnBrk="0" hangingPunct="1">
              <a:lnSpc>
                <a:spcPct val="90000"/>
              </a:lnSpc>
              <a:spcBef>
                <a:spcPct val="0"/>
              </a:spcBef>
              <a:buNone/>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325728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BBDBC5-50AB-4C93-8346-3BF2FF4F2535}"/>
              </a:ext>
            </a:extLst>
          </p:cNvPr>
          <p:cNvSpPr>
            <a:spLocks noGrp="1"/>
          </p:cNvSpPr>
          <p:nvPr>
            <p:ph type="body" idx="1"/>
          </p:nvPr>
        </p:nvSpPr>
        <p:spPr>
          <a:xfrm>
            <a:off x="839788" y="1681163"/>
            <a:ext cx="5157787" cy="823912"/>
          </a:xfrm>
        </p:spPr>
        <p:txBody>
          <a:bodyPr anchor="b">
            <a:normAutofit/>
          </a:bodyPr>
          <a:lstStyle>
            <a:lvl1pPr marL="0" indent="0">
              <a:buNone/>
              <a:defRPr sz="28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7D1BF18-FA15-4E71-A4E0-714C7818B203}"/>
              </a:ext>
            </a:extLst>
          </p:cNvPr>
          <p:cNvSpPr>
            <a:spLocks noGrp="1"/>
          </p:cNvSpPr>
          <p:nvPr>
            <p:ph sz="half" idx="2"/>
          </p:nvPr>
        </p:nvSpPr>
        <p:spPr>
          <a:xfrm>
            <a:off x="839788" y="2505075"/>
            <a:ext cx="5157787" cy="368458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5" name="Text Placeholder 4">
            <a:extLst>
              <a:ext uri="{FF2B5EF4-FFF2-40B4-BE49-F238E27FC236}">
                <a16:creationId xmlns:a16="http://schemas.microsoft.com/office/drawing/2014/main" id="{8AD5D327-70CB-4FB6-80B7-5D4E2F96341B}"/>
              </a:ext>
            </a:extLst>
          </p:cNvPr>
          <p:cNvSpPr>
            <a:spLocks noGrp="1"/>
          </p:cNvSpPr>
          <p:nvPr>
            <p:ph type="body" sz="quarter" idx="3"/>
          </p:nvPr>
        </p:nvSpPr>
        <p:spPr>
          <a:xfrm>
            <a:off x="6172200" y="1681163"/>
            <a:ext cx="5183188" cy="823912"/>
          </a:xfrm>
        </p:spPr>
        <p:txBody>
          <a:bodyPr vert="horz" lIns="91440" tIns="45720" rIns="91440" bIns="45720" rtlCol="0" anchor="b">
            <a:normAutofit/>
          </a:bodyPr>
          <a:lstStyle>
            <a:lvl1pPr>
              <a:defRPr lang="en-US" sz="2800" b="0" smtClean="0">
                <a:latin typeface="+mn-lt"/>
              </a:defRPr>
            </a:lvl1pPr>
          </a:lstStyle>
          <a:p>
            <a:pPr marL="0" lvl="0" indent="0">
              <a:buNone/>
            </a:pPr>
            <a:r>
              <a:rPr lang="en-US" dirty="0"/>
              <a:t>Click to edit Master text styles</a:t>
            </a:r>
          </a:p>
        </p:txBody>
      </p:sp>
      <p:sp>
        <p:nvSpPr>
          <p:cNvPr id="6" name="Content Placeholder 5">
            <a:extLst>
              <a:ext uri="{FF2B5EF4-FFF2-40B4-BE49-F238E27FC236}">
                <a16:creationId xmlns:a16="http://schemas.microsoft.com/office/drawing/2014/main" id="{057C8A66-0AF9-4241-92B1-54F69F0F6D8B}"/>
              </a:ext>
            </a:extLst>
          </p:cNvPr>
          <p:cNvSpPr>
            <a:spLocks noGrp="1"/>
          </p:cNvSpPr>
          <p:nvPr>
            <p:ph sz="quarter" idx="4"/>
          </p:nvPr>
        </p:nvSpPr>
        <p:spPr>
          <a:xfrm>
            <a:off x="6172200" y="2505075"/>
            <a:ext cx="5183188" cy="368458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7" name="Date Placeholder 6">
            <a:extLst>
              <a:ext uri="{FF2B5EF4-FFF2-40B4-BE49-F238E27FC236}">
                <a16:creationId xmlns:a16="http://schemas.microsoft.com/office/drawing/2014/main" id="{9BF2A4A0-5560-4BBE-AAB5-A10E4AD6F1B1}"/>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8" name="Footer Placeholder 7">
            <a:extLst>
              <a:ext uri="{FF2B5EF4-FFF2-40B4-BE49-F238E27FC236}">
                <a16:creationId xmlns:a16="http://schemas.microsoft.com/office/drawing/2014/main" id="{C503AD2C-3786-4867-BECF-1A6588A115CF}"/>
              </a:ext>
            </a:extLst>
          </p:cNvPr>
          <p:cNvSpPr>
            <a:spLocks noGrp="1"/>
          </p:cNvSpPr>
          <p:nvPr>
            <p:ph type="ftr" sz="quarter" idx="11"/>
          </p:nvPr>
        </p:nvSpPr>
        <p:spPr/>
        <p:txBody>
          <a:bodyPr/>
          <a:lstStyle/>
          <a:p>
            <a:r>
              <a:rPr lang="de-AT" dirty="0"/>
              <a:t>Project N° 2020-1-AT01-KA226-VET-092549)</a:t>
            </a:r>
          </a:p>
        </p:txBody>
      </p:sp>
      <p:sp>
        <p:nvSpPr>
          <p:cNvPr id="9" name="Slide Number Placeholder 8">
            <a:extLst>
              <a:ext uri="{FF2B5EF4-FFF2-40B4-BE49-F238E27FC236}">
                <a16:creationId xmlns:a16="http://schemas.microsoft.com/office/drawing/2014/main" id="{E7B07110-6AFE-49A8-9BA8-F5041C942B63}"/>
              </a:ext>
            </a:extLst>
          </p:cNvPr>
          <p:cNvSpPr>
            <a:spLocks noGrp="1"/>
          </p:cNvSpPr>
          <p:nvPr>
            <p:ph type="sldNum" sz="quarter" idx="12"/>
          </p:nvPr>
        </p:nvSpPr>
        <p:spPr/>
        <p:txBody>
          <a:bodyPr/>
          <a:lstStyle/>
          <a:p>
            <a:fld id="{742DEAA9-F0E8-465B-87C2-CBF38CF7C888}" type="slidenum">
              <a:rPr lang="de-AT" smtClean="0"/>
              <a:pPr/>
              <a:t>‹#›</a:t>
            </a:fld>
            <a:endParaRPr lang="de-AT"/>
          </a:p>
        </p:txBody>
      </p:sp>
      <p:sp>
        <p:nvSpPr>
          <p:cNvPr id="11" name="Rectangle 10">
            <a:extLst>
              <a:ext uri="{FF2B5EF4-FFF2-40B4-BE49-F238E27FC236}">
                <a16:creationId xmlns:a16="http://schemas.microsoft.com/office/drawing/2014/main" id="{DD64FB6A-0692-48FE-8149-32F442A89EBE}"/>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3" name="Picture 12">
            <a:extLst>
              <a:ext uri="{FF2B5EF4-FFF2-40B4-BE49-F238E27FC236}">
                <a16:creationId xmlns:a16="http://schemas.microsoft.com/office/drawing/2014/main" id="{977D91D3-317E-4450-B69F-86E691B594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14" name="Grafik 15">
            <a:extLst>
              <a:ext uri="{FF2B5EF4-FFF2-40B4-BE49-F238E27FC236}">
                <a16:creationId xmlns:a16="http://schemas.microsoft.com/office/drawing/2014/main" id="{53CC9ADD-244F-4096-A75F-4C4E8BA2ED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15" name="Title 1">
            <a:extLst>
              <a:ext uri="{FF2B5EF4-FFF2-40B4-BE49-F238E27FC236}">
                <a16:creationId xmlns:a16="http://schemas.microsoft.com/office/drawing/2014/main" id="{EE7B0837-BCCF-4DE7-A221-1A76F2473482}"/>
              </a:ext>
            </a:extLst>
          </p:cNvPr>
          <p:cNvSpPr>
            <a:spLocks noGrp="1"/>
          </p:cNvSpPr>
          <p:nvPr>
            <p:ph type="title" hasCustomPrompt="1"/>
          </p:nvPr>
        </p:nvSpPr>
        <p:spPr>
          <a:xfrm>
            <a:off x="838200" y="281305"/>
            <a:ext cx="10515600" cy="1523544"/>
          </a:xfrm>
        </p:spPr>
        <p:txBody>
          <a:bodyPr>
            <a:noAutofit/>
          </a:bodyPr>
          <a:lstStyle>
            <a:lvl1pPr algn="l" defTabSz="914400" rtl="0" eaLnBrk="1" latinLnBrk="0" hangingPunct="1">
              <a:lnSpc>
                <a:spcPct val="90000"/>
              </a:lnSpc>
              <a:spcBef>
                <a:spcPct val="0"/>
              </a:spcBef>
              <a:buNone/>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232018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69483C-9015-4E0E-AD5E-0B3B1DA3D34A}"/>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4" name="Footer Placeholder 3">
            <a:extLst>
              <a:ext uri="{FF2B5EF4-FFF2-40B4-BE49-F238E27FC236}">
                <a16:creationId xmlns:a16="http://schemas.microsoft.com/office/drawing/2014/main" id="{811264ED-CD88-4EE0-A9A4-7C7238274A15}"/>
              </a:ext>
            </a:extLst>
          </p:cNvPr>
          <p:cNvSpPr>
            <a:spLocks noGrp="1"/>
          </p:cNvSpPr>
          <p:nvPr>
            <p:ph type="ftr" sz="quarter" idx="11"/>
          </p:nvPr>
        </p:nvSpPr>
        <p:spPr/>
        <p:txBody>
          <a:bodyPr/>
          <a:lstStyle/>
          <a:p>
            <a:r>
              <a:rPr lang="de-AT" dirty="0"/>
              <a:t>Project N° 2020-1-AT01-KA226-VET-092549)</a:t>
            </a:r>
          </a:p>
        </p:txBody>
      </p:sp>
      <p:sp>
        <p:nvSpPr>
          <p:cNvPr id="5" name="Slide Number Placeholder 4">
            <a:extLst>
              <a:ext uri="{FF2B5EF4-FFF2-40B4-BE49-F238E27FC236}">
                <a16:creationId xmlns:a16="http://schemas.microsoft.com/office/drawing/2014/main" id="{FA935337-3D45-4B88-8C03-32B7D9771738}"/>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6" name="Picture 5">
            <a:extLst>
              <a:ext uri="{FF2B5EF4-FFF2-40B4-BE49-F238E27FC236}">
                <a16:creationId xmlns:a16="http://schemas.microsoft.com/office/drawing/2014/main" id="{C4F8615E-2EAE-427D-AFA4-E7292E1883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7" name="Grafik 15">
            <a:extLst>
              <a:ext uri="{FF2B5EF4-FFF2-40B4-BE49-F238E27FC236}">
                <a16:creationId xmlns:a16="http://schemas.microsoft.com/office/drawing/2014/main" id="{E9D03F83-5E8F-4393-8C02-EDC31DA004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8" name="Title 1">
            <a:extLst>
              <a:ext uri="{FF2B5EF4-FFF2-40B4-BE49-F238E27FC236}">
                <a16:creationId xmlns:a16="http://schemas.microsoft.com/office/drawing/2014/main" id="{9522D66E-0E03-4880-9E5E-4D456E536713}"/>
              </a:ext>
            </a:extLst>
          </p:cNvPr>
          <p:cNvSpPr>
            <a:spLocks noGrp="1"/>
          </p:cNvSpPr>
          <p:nvPr>
            <p:ph type="title" hasCustomPrompt="1"/>
          </p:nvPr>
        </p:nvSpPr>
        <p:spPr>
          <a:xfrm>
            <a:off x="838200" y="152401"/>
            <a:ext cx="10515600" cy="1523544"/>
          </a:xfrm>
        </p:spPr>
        <p:txBody>
          <a:bodyPr>
            <a:noAutofit/>
          </a:bodyPr>
          <a:lstStyle>
            <a:lvl1pPr algn="l" defTabSz="914400" rtl="0" eaLnBrk="1" latinLnBrk="0" hangingPunct="1">
              <a:lnSpc>
                <a:spcPct val="90000"/>
              </a:lnSpc>
              <a:spcBef>
                <a:spcPct val="0"/>
              </a:spcBef>
              <a:buNone/>
              <a:defRPr lang="de-AT" sz="48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28868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28148-F792-4E4A-9A5B-0ADEC7AFD17C}"/>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3" name="Footer Placeholder 2">
            <a:extLst>
              <a:ext uri="{FF2B5EF4-FFF2-40B4-BE49-F238E27FC236}">
                <a16:creationId xmlns:a16="http://schemas.microsoft.com/office/drawing/2014/main" id="{EBFC46EB-3932-4C4F-9C7C-7CBAC83F2E90}"/>
              </a:ext>
            </a:extLst>
          </p:cNvPr>
          <p:cNvSpPr>
            <a:spLocks noGrp="1"/>
          </p:cNvSpPr>
          <p:nvPr>
            <p:ph type="ftr" sz="quarter" idx="11"/>
          </p:nvPr>
        </p:nvSpPr>
        <p:spPr/>
        <p:txBody>
          <a:bodyPr/>
          <a:lstStyle/>
          <a:p>
            <a:r>
              <a:rPr lang="de-AT" dirty="0"/>
              <a:t>Project N° 2020-1-AT01-KA226-VET-092549)</a:t>
            </a:r>
          </a:p>
        </p:txBody>
      </p:sp>
      <p:sp>
        <p:nvSpPr>
          <p:cNvPr id="4" name="Slide Number Placeholder 3">
            <a:extLst>
              <a:ext uri="{FF2B5EF4-FFF2-40B4-BE49-F238E27FC236}">
                <a16:creationId xmlns:a16="http://schemas.microsoft.com/office/drawing/2014/main" id="{BB72693F-CC3D-46AA-8327-2745023FA677}"/>
              </a:ext>
            </a:extLst>
          </p:cNvPr>
          <p:cNvSpPr>
            <a:spLocks noGrp="1"/>
          </p:cNvSpPr>
          <p:nvPr>
            <p:ph type="sldNum" sz="quarter" idx="12"/>
          </p:nvPr>
        </p:nvSpPr>
        <p:spPr/>
        <p:txBody>
          <a:bodyPr/>
          <a:lstStyle/>
          <a:p>
            <a:fld id="{742DEAA9-F0E8-465B-87C2-CBF38CF7C888}" type="slidenum">
              <a:rPr lang="de-AT" smtClean="0"/>
              <a:pPr/>
              <a:t>‹#›</a:t>
            </a:fld>
            <a:endParaRPr lang="de-AT"/>
          </a:p>
        </p:txBody>
      </p:sp>
      <p:pic>
        <p:nvPicPr>
          <p:cNvPr id="5" name="Picture 4">
            <a:extLst>
              <a:ext uri="{FF2B5EF4-FFF2-40B4-BE49-F238E27FC236}">
                <a16:creationId xmlns:a16="http://schemas.microsoft.com/office/drawing/2014/main" id="{15C93685-2743-4290-BF8E-0E15C0EB4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6" name="Grafik 15">
            <a:extLst>
              <a:ext uri="{FF2B5EF4-FFF2-40B4-BE49-F238E27FC236}">
                <a16:creationId xmlns:a16="http://schemas.microsoft.com/office/drawing/2014/main" id="{CE4B762C-8DF4-4F37-B896-F650DED9F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Tree>
    <p:extLst>
      <p:ext uri="{BB962C8B-B14F-4D97-AF65-F5344CB8AC3E}">
        <p14:creationId xmlns:p14="http://schemas.microsoft.com/office/powerpoint/2010/main" val="168312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4BD9-4527-415D-A268-E8623EDB4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Content Placeholder 2">
            <a:extLst>
              <a:ext uri="{FF2B5EF4-FFF2-40B4-BE49-F238E27FC236}">
                <a16:creationId xmlns:a16="http://schemas.microsoft.com/office/drawing/2014/main" id="{28234DF4-5437-4091-BF8E-EDB29AA56B26}"/>
              </a:ext>
            </a:extLst>
          </p:cNvPr>
          <p:cNvSpPr>
            <a:spLocks noGrp="1"/>
          </p:cNvSpPr>
          <p:nvPr>
            <p:ph idx="1"/>
          </p:nvPr>
        </p:nvSpPr>
        <p:spPr>
          <a:xfrm>
            <a:off x="5183188" y="987425"/>
            <a:ext cx="6172200" cy="4873625"/>
          </a:xfrm>
        </p:spPr>
        <p:txBody>
          <a:bodyPr/>
          <a:lstStyle>
            <a:lvl1pPr marL="228600" indent="-228600">
              <a:defRPr lang="en-US" sz="2800" kern="1200" dirty="0" smtClean="0">
                <a:solidFill>
                  <a:schemeClr val="tx1"/>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Text Placeholder 3">
            <a:extLst>
              <a:ext uri="{FF2B5EF4-FFF2-40B4-BE49-F238E27FC236}">
                <a16:creationId xmlns:a16="http://schemas.microsoft.com/office/drawing/2014/main" id="{1FA95440-316A-4A03-998B-B7E1343D0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0A148-6444-4E03-863B-ECE2D6951A99}"/>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6" name="Footer Placeholder 5">
            <a:extLst>
              <a:ext uri="{FF2B5EF4-FFF2-40B4-BE49-F238E27FC236}">
                <a16:creationId xmlns:a16="http://schemas.microsoft.com/office/drawing/2014/main" id="{A2413524-5C1B-4742-A188-D0E479C1FF5F}"/>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337B8565-45AD-4788-8D05-0C7BFE080428}"/>
              </a:ext>
            </a:extLst>
          </p:cNvPr>
          <p:cNvSpPr>
            <a:spLocks noGrp="1"/>
          </p:cNvSpPr>
          <p:nvPr>
            <p:ph type="sldNum" sz="quarter" idx="12"/>
          </p:nvPr>
        </p:nvSpPr>
        <p:spPr/>
        <p:txBody>
          <a:bodyPr/>
          <a:lstStyle/>
          <a:p>
            <a:fld id="{742DEAA9-F0E8-465B-87C2-CBF38CF7C888}" type="slidenum">
              <a:rPr lang="de-AT" smtClean="0"/>
              <a:pPr/>
              <a:t>‹#›</a:t>
            </a:fld>
            <a:endParaRPr lang="de-AT"/>
          </a:p>
        </p:txBody>
      </p:sp>
    </p:spTree>
    <p:extLst>
      <p:ext uri="{BB962C8B-B14F-4D97-AF65-F5344CB8AC3E}">
        <p14:creationId xmlns:p14="http://schemas.microsoft.com/office/powerpoint/2010/main" val="15347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D722-0243-42FC-A4A1-0F62332D3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Picture Placeholder 2">
            <a:extLst>
              <a:ext uri="{FF2B5EF4-FFF2-40B4-BE49-F238E27FC236}">
                <a16:creationId xmlns:a16="http://schemas.microsoft.com/office/drawing/2014/main" id="{67B21F22-A2AC-4A4B-9894-FE70B2407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64BCC996-4582-4098-8EE8-6160B0609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4E954-BE53-4FC9-AD3F-0A4624B444B5}"/>
              </a:ext>
            </a:extLst>
          </p:cNvPr>
          <p:cNvSpPr>
            <a:spLocks noGrp="1"/>
          </p:cNvSpPr>
          <p:nvPr>
            <p:ph type="dt" sz="half" idx="10"/>
          </p:nvPr>
        </p:nvSpPr>
        <p:spPr/>
        <p:txBody>
          <a:bodyPr/>
          <a:lstStyle/>
          <a:p>
            <a:fld id="{5957384D-1A10-4715-AAD8-F603304139C1}" type="datetimeFigureOut">
              <a:rPr lang="de-AT" smtClean="0"/>
              <a:pPr/>
              <a:t>17.03.2022</a:t>
            </a:fld>
            <a:endParaRPr lang="de-AT"/>
          </a:p>
        </p:txBody>
      </p:sp>
      <p:sp>
        <p:nvSpPr>
          <p:cNvPr id="6" name="Footer Placeholder 5">
            <a:extLst>
              <a:ext uri="{FF2B5EF4-FFF2-40B4-BE49-F238E27FC236}">
                <a16:creationId xmlns:a16="http://schemas.microsoft.com/office/drawing/2014/main" id="{5E5BACB9-A3DA-49C9-AC55-4B945A1A9EAC}"/>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8130D0E9-F6D1-43AD-84C1-7D07337C2DD9}"/>
              </a:ext>
            </a:extLst>
          </p:cNvPr>
          <p:cNvSpPr>
            <a:spLocks noGrp="1"/>
          </p:cNvSpPr>
          <p:nvPr>
            <p:ph type="sldNum" sz="quarter" idx="12"/>
          </p:nvPr>
        </p:nvSpPr>
        <p:spPr/>
        <p:txBody>
          <a:bodyPr/>
          <a:lstStyle/>
          <a:p>
            <a:fld id="{742DEAA9-F0E8-465B-87C2-CBF38CF7C888}" type="slidenum">
              <a:rPr lang="de-AT" smtClean="0"/>
              <a:pPr/>
              <a:t>‹#›</a:t>
            </a:fld>
            <a:endParaRPr lang="de-AT"/>
          </a:p>
        </p:txBody>
      </p:sp>
    </p:spTree>
    <p:extLst>
      <p:ext uri="{BB962C8B-B14F-4D97-AF65-F5344CB8AC3E}">
        <p14:creationId xmlns:p14="http://schemas.microsoft.com/office/powerpoint/2010/main" val="136080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9AC7F-49EE-429A-B438-048B1635C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AT"/>
          </a:p>
        </p:txBody>
      </p:sp>
      <p:sp>
        <p:nvSpPr>
          <p:cNvPr id="3" name="Text Placeholder 2">
            <a:extLst>
              <a:ext uri="{FF2B5EF4-FFF2-40B4-BE49-F238E27FC236}">
                <a16:creationId xmlns:a16="http://schemas.microsoft.com/office/drawing/2014/main" id="{1E8AAC54-1949-4160-ADBD-AAF616DF2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a:extLst>
              <a:ext uri="{FF2B5EF4-FFF2-40B4-BE49-F238E27FC236}">
                <a16:creationId xmlns:a16="http://schemas.microsoft.com/office/drawing/2014/main" id="{1BA2FD4E-AB71-40E3-BF06-7B2756E15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7384D-1A10-4715-AAD8-F603304139C1}" type="datetimeFigureOut">
              <a:rPr lang="de-AT" smtClean="0"/>
              <a:pPr/>
              <a:t>17.03.2022</a:t>
            </a:fld>
            <a:endParaRPr lang="de-AT"/>
          </a:p>
        </p:txBody>
      </p:sp>
      <p:sp>
        <p:nvSpPr>
          <p:cNvPr id="5" name="Footer Placeholder 4">
            <a:extLst>
              <a:ext uri="{FF2B5EF4-FFF2-40B4-BE49-F238E27FC236}">
                <a16:creationId xmlns:a16="http://schemas.microsoft.com/office/drawing/2014/main" id="{0954231E-EC34-4C22-86DE-5032A9959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dirty="0"/>
              <a:t>Project N° 2020-1-AT01-KA226-VET-092549</a:t>
            </a:r>
          </a:p>
        </p:txBody>
      </p:sp>
      <p:sp>
        <p:nvSpPr>
          <p:cNvPr id="6" name="Slide Number Placeholder 5">
            <a:extLst>
              <a:ext uri="{FF2B5EF4-FFF2-40B4-BE49-F238E27FC236}">
                <a16:creationId xmlns:a16="http://schemas.microsoft.com/office/drawing/2014/main" id="{455CFE77-7C05-4DC7-89FD-A1325B972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DEAA9-F0E8-465B-87C2-CBF38CF7C888}" type="slidenum">
              <a:rPr lang="de-AT" smtClean="0"/>
              <a:pPr/>
              <a:t>‹#›</a:t>
            </a:fld>
            <a:endParaRPr lang="de-AT" dirty="0"/>
          </a:p>
        </p:txBody>
      </p:sp>
    </p:spTree>
    <p:extLst>
      <p:ext uri="{BB962C8B-B14F-4D97-AF65-F5344CB8AC3E}">
        <p14:creationId xmlns:p14="http://schemas.microsoft.com/office/powerpoint/2010/main" val="768733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sv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sv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svg"/><Relationship Id="rId7" Type="http://schemas.openxmlformats.org/officeDocument/2006/relationships/diagramColors" Target="../diagrams/colors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8.pn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9.sv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vectors/peop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1.xml"/><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2.xml"/><Relationship Id="rId16" Type="http://schemas.openxmlformats.org/officeDocument/2006/relationships/image" Target="../media/image50.svg"/><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AA-2692-4ED1-A6BC-8719AA19A7EE}"/>
              </a:ext>
            </a:extLst>
          </p:cNvPr>
          <p:cNvSpPr>
            <a:spLocks noGrp="1"/>
          </p:cNvSpPr>
          <p:nvPr>
            <p:ph type="ctrTitle"/>
          </p:nvPr>
        </p:nvSpPr>
        <p:spPr/>
        <p:txBody>
          <a:bodyPr/>
          <a:lstStyle/>
          <a:p>
            <a:pPr algn="ctr"/>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WBL_GOES_VIRTUAL</a:t>
            </a:r>
            <a:b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b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Trainingsprogramm</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Subtitle 2">
            <a:extLst>
              <a:ext uri="{FF2B5EF4-FFF2-40B4-BE49-F238E27FC236}">
                <a16:creationId xmlns:a16="http://schemas.microsoft.com/office/drawing/2014/main" id="{CFE18940-8DCE-41A1-AB0A-0C8208CEC7C0}"/>
              </a:ext>
            </a:extLst>
          </p:cNvPr>
          <p:cNvSpPr>
            <a:spLocks noGrp="1"/>
          </p:cNvSpPr>
          <p:nvPr>
            <p:ph type="subTitle" idx="1"/>
          </p:nvPr>
        </p:nvSpPr>
        <p:spPr>
          <a:xfrm>
            <a:off x="625150" y="3706583"/>
            <a:ext cx="6557553" cy="1655762"/>
          </a:xfrm>
        </p:spPr>
        <p:txBody>
          <a:bodyPr>
            <a:normAutofit/>
          </a:bodyPr>
          <a:lstStyle/>
          <a:p>
            <a:r>
              <a:rPr lang="de-DE" sz="3200" dirty="0">
                <a:latin typeface="Arial" panose="020B0604020202020204" pitchFamily="34" charset="0"/>
                <a:cs typeface="Arial" panose="020B0604020202020204" pitchFamily="34" charset="0"/>
              </a:rPr>
              <a:t>Modul 3</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Onlinedidaktik</a:t>
            </a:r>
            <a:endParaRPr lang="de-A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37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a:xfrm>
            <a:off x="800100" y="-190500"/>
            <a:ext cx="10515600" cy="1930400"/>
          </a:xfrm>
        </p:spPr>
        <p:txBody>
          <a:bodyPr/>
          <a:lstStyle/>
          <a:p>
            <a:r>
              <a:rPr lang="de-DE" sz="4000" dirty="0">
                <a:latin typeface="Eras Bold ITC" panose="020B0907030504020204" pitchFamily="34" charset="0"/>
              </a:rPr>
              <a:t>UNTERSCHIED ZWISCHEN ONLINE-DIDAKTIK UND PRÄSENZUNTERRICHT</a:t>
            </a:r>
            <a:endParaRPr lang="es-ES" sz="4000" dirty="0">
              <a:latin typeface="Eras Bold ITC" panose="020B0907030504020204" pitchFamily="34" charset="0"/>
            </a:endParaRPr>
          </a:p>
        </p:txBody>
      </p:sp>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p:txBody>
          <a:bodyPr>
            <a:normAutofit/>
          </a:bodyPr>
          <a:lstStyle/>
          <a:p>
            <a:r>
              <a:rPr lang="de-DE" dirty="0"/>
              <a:t>Die virtuelle Ausbildung nutzt das Internet und die Informations- und Kommunikationstechnologien (IKT), um den Lernenden Lehrmittel - Chats, Blogs, Videokonferenzen oder gemeinsam genutzte Dokumente - zur Verfügung zu stellen, die die Praktiken rationalisieren.</a:t>
            </a:r>
          </a:p>
          <a:p>
            <a:endParaRPr lang="de-DE" dirty="0"/>
          </a:p>
          <a:p>
            <a:r>
              <a:rPr lang="de-DE" dirty="0"/>
              <a:t>Die Online-Ausbildung zeichnet sich auch dadurch aus, dass sie die Autonomie und Neugier der Lernenden, die Zusammenarbeit, das kritische Denken und das autodidaktische Lernen fördert. </a:t>
            </a:r>
          </a:p>
        </p:txBody>
      </p:sp>
    </p:spTree>
    <p:extLst>
      <p:ext uri="{BB962C8B-B14F-4D97-AF65-F5344CB8AC3E}">
        <p14:creationId xmlns:p14="http://schemas.microsoft.com/office/powerpoint/2010/main" val="11907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34986" y="4292977"/>
            <a:ext cx="3337217" cy="1659954"/>
          </a:xfrm>
          <a:prstGeom prst="rect">
            <a:avLst/>
          </a:prstGeom>
          <a:noFill/>
          <a:ln>
            <a:solidFill>
              <a:srgbClr val="1982BD"/>
            </a:solidFill>
          </a:ln>
        </p:spPr>
        <p:txBody>
          <a:bodyPr wrap="square" rtlCol="0">
            <a:noAutofit/>
          </a:bodyPr>
          <a:lstStyle/>
          <a:p>
            <a:r>
              <a:rPr lang="es-ES" sz="2400" dirty="0" err="1"/>
              <a:t>Im</a:t>
            </a:r>
            <a:r>
              <a:rPr lang="es-ES" sz="2400" dirty="0"/>
              <a:t> </a:t>
            </a:r>
            <a:r>
              <a:rPr lang="es-ES" sz="2400" dirty="0" err="1"/>
              <a:t>Präsenzunterricht</a:t>
            </a:r>
            <a:r>
              <a:rPr lang="es-ES" sz="2400" dirty="0"/>
              <a:t> </a:t>
            </a:r>
            <a:r>
              <a:rPr lang="es-ES" sz="2400" dirty="0" err="1"/>
              <a:t>sind</a:t>
            </a:r>
            <a:r>
              <a:rPr lang="es-ES" sz="2400" dirty="0"/>
              <a:t> Mentor/</a:t>
            </a:r>
            <a:r>
              <a:rPr lang="es-ES" sz="2400" dirty="0" err="1"/>
              <a:t>innen</a:t>
            </a:r>
            <a:r>
              <a:rPr lang="es-ES" sz="2400" dirty="0"/>
              <a:t> die </a:t>
            </a:r>
            <a:r>
              <a:rPr lang="es-ES" sz="2400" dirty="0" err="1"/>
              <a:t>hauptsächliche</a:t>
            </a:r>
            <a:r>
              <a:rPr lang="es-ES" sz="2400" dirty="0"/>
              <a:t> </a:t>
            </a:r>
            <a:r>
              <a:rPr lang="es-ES" sz="2400" dirty="0" err="1"/>
              <a:t>Informationsquelle</a:t>
            </a:r>
            <a:endParaRPr lang="es-ES" sz="2400" dirty="0"/>
          </a:p>
        </p:txBody>
      </p:sp>
      <p:sp>
        <p:nvSpPr>
          <p:cNvPr id="12" name="11 CuadroTexto"/>
          <p:cNvSpPr txBox="1"/>
          <p:nvPr/>
        </p:nvSpPr>
        <p:spPr>
          <a:xfrm>
            <a:off x="7092950" y="4292976"/>
            <a:ext cx="3746500" cy="1986935"/>
          </a:xfrm>
          <a:prstGeom prst="rect">
            <a:avLst/>
          </a:prstGeom>
          <a:noFill/>
          <a:ln>
            <a:solidFill>
              <a:srgbClr val="1982BD"/>
            </a:solidFill>
          </a:ln>
        </p:spPr>
        <p:txBody>
          <a:bodyPr wrap="square" rtlCol="0">
            <a:noAutofit/>
          </a:bodyPr>
          <a:lstStyle/>
          <a:p>
            <a:r>
              <a:rPr lang="de-DE" sz="2200" dirty="0"/>
              <a:t>In virtuellen Umgebungen können sich die Teilnehmenden durch verschiedene Wissensquellen bereichern</a:t>
            </a:r>
            <a:endParaRPr lang="es-ES" sz="2200" dirty="0"/>
          </a:p>
        </p:txBody>
      </p:sp>
      <p:sp>
        <p:nvSpPr>
          <p:cNvPr id="15" name="14 CuadroTexto"/>
          <p:cNvSpPr txBox="1"/>
          <p:nvPr/>
        </p:nvSpPr>
        <p:spPr>
          <a:xfrm>
            <a:off x="838200" y="1857137"/>
            <a:ext cx="8877300" cy="707886"/>
          </a:xfrm>
          <a:prstGeom prst="rect">
            <a:avLst/>
          </a:prstGeom>
          <a:noFill/>
          <a:ln>
            <a:noFill/>
          </a:ln>
        </p:spPr>
        <p:txBody>
          <a:bodyPr wrap="square" rtlCol="0">
            <a:spAutoFit/>
          </a:bodyPr>
          <a:lstStyle/>
          <a:p>
            <a:r>
              <a:rPr lang="de-DE" sz="2000" dirty="0"/>
              <a:t>Das virtuelle WBL wird von einer einfachen Informationsübermittlung zu einer Reihe von Prozessen, die das kritische Denken anregen.</a:t>
            </a:r>
          </a:p>
        </p:txBody>
      </p:sp>
      <p:sp>
        <p:nvSpPr>
          <p:cNvPr id="16" name="Title 1">
            <a:extLst>
              <a:ext uri="{FF2B5EF4-FFF2-40B4-BE49-F238E27FC236}">
                <a16:creationId xmlns:a16="http://schemas.microsoft.com/office/drawing/2014/main" id="{2DAA800D-45B3-4818-90DC-739020775AE4}"/>
              </a:ext>
            </a:extLst>
          </p:cNvPr>
          <p:cNvSpPr>
            <a:spLocks noGrp="1"/>
          </p:cNvSpPr>
          <p:nvPr>
            <p:ph type="title"/>
          </p:nvPr>
        </p:nvSpPr>
        <p:spPr>
          <a:xfrm>
            <a:off x="838200" y="289851"/>
            <a:ext cx="10515600" cy="1523544"/>
          </a:xfrm>
        </p:spPr>
        <p:txBody>
          <a:bodyPr/>
          <a:lstStyle/>
          <a:p>
            <a:pPr lvl="0"/>
            <a:r>
              <a:rPr lang="de-AT"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ROLLE DER MENTOR/INNEN</a:t>
            </a:r>
            <a:endParaRPr lang="de-AT" sz="4400" dirty="0"/>
          </a:p>
        </p:txBody>
      </p:sp>
      <p:grpSp>
        <p:nvGrpSpPr>
          <p:cNvPr id="20" name="Group 19">
            <a:extLst>
              <a:ext uri="{FF2B5EF4-FFF2-40B4-BE49-F238E27FC236}">
                <a16:creationId xmlns:a16="http://schemas.microsoft.com/office/drawing/2014/main" id="{2ED8E466-A449-4FA0-8F2C-B051E7361C5C}"/>
              </a:ext>
            </a:extLst>
          </p:cNvPr>
          <p:cNvGrpSpPr/>
          <p:nvPr/>
        </p:nvGrpSpPr>
        <p:grpSpPr>
          <a:xfrm>
            <a:off x="9455150" y="365125"/>
            <a:ext cx="1641475" cy="1641475"/>
            <a:chOff x="9455150" y="365125"/>
            <a:chExt cx="1641475" cy="1641475"/>
          </a:xfrm>
        </p:grpSpPr>
        <p:sp>
          <p:nvSpPr>
            <p:cNvPr id="13" name="Oval 12">
              <a:extLst>
                <a:ext uri="{FF2B5EF4-FFF2-40B4-BE49-F238E27FC236}">
                  <a16:creationId xmlns:a16="http://schemas.microsoft.com/office/drawing/2014/main" id="{56439845-6BDE-47A5-84F3-296208CB27FF}"/>
                </a:ext>
              </a:extLst>
            </p:cNvPr>
            <p:cNvSpPr/>
            <p:nvPr/>
          </p:nvSpPr>
          <p:spPr>
            <a:xfrm>
              <a:off x="9455150" y="365125"/>
              <a:ext cx="1641475" cy="1641475"/>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phic 7" descr="Professor">
              <a:extLst>
                <a:ext uri="{FF2B5EF4-FFF2-40B4-BE49-F238E27FC236}">
                  <a16:creationId xmlns:a16="http://schemas.microsoft.com/office/drawing/2014/main" id="{660D4F5D-0679-4B49-9825-C2CA81C684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5500" y="578088"/>
              <a:ext cx="1123950" cy="1123950"/>
            </a:xfrm>
            <a:prstGeom prst="rect">
              <a:avLst/>
            </a:prstGeom>
          </p:spPr>
        </p:pic>
      </p:grpSp>
      <p:graphicFrame>
        <p:nvGraphicFramePr>
          <p:cNvPr id="19" name="Diagram 18">
            <a:extLst>
              <a:ext uri="{FF2B5EF4-FFF2-40B4-BE49-F238E27FC236}">
                <a16:creationId xmlns:a16="http://schemas.microsoft.com/office/drawing/2014/main" id="{CD15A5CE-6DC9-46A2-893B-20A91CF167A0}"/>
              </a:ext>
            </a:extLst>
          </p:cNvPr>
          <p:cNvGraphicFramePr/>
          <p:nvPr>
            <p:extLst>
              <p:ext uri="{D42A27DB-BD31-4B8C-83A1-F6EECF244321}">
                <p14:modId xmlns:p14="http://schemas.microsoft.com/office/powerpoint/2010/main" val="2060491490"/>
              </p:ext>
            </p:extLst>
          </p:nvPr>
        </p:nvGraphicFramePr>
        <p:xfrm>
          <a:off x="534987" y="2751523"/>
          <a:ext cx="11122026" cy="13549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Graphic spid="1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094037" y="4358805"/>
            <a:ext cx="6003926" cy="1200329"/>
          </a:xfrm>
          <a:prstGeom prst="rect">
            <a:avLst/>
          </a:prstGeom>
          <a:noFill/>
          <a:ln>
            <a:solidFill>
              <a:srgbClr val="1982BD"/>
            </a:solidFill>
          </a:ln>
        </p:spPr>
        <p:txBody>
          <a:bodyPr wrap="square" rtlCol="0">
            <a:spAutoFit/>
          </a:bodyPr>
          <a:lstStyle>
            <a:defPPr>
              <a:defRPr lang="de-DE"/>
            </a:defPPr>
            <a:lvl1pPr>
              <a:defRPr sz="2400"/>
            </a:lvl1pPr>
          </a:lstStyle>
          <a:p>
            <a:pPr algn="ctr"/>
            <a:r>
              <a:rPr lang="de-DE" dirty="0"/>
              <a:t>In den virtuellen Kontexten haben Lernende die Möglichkeit, eine autonome und aktive Rolle einzunehmen</a:t>
            </a:r>
          </a:p>
        </p:txBody>
      </p:sp>
      <p:sp>
        <p:nvSpPr>
          <p:cNvPr id="13" name="Title 1">
            <a:extLst>
              <a:ext uri="{FF2B5EF4-FFF2-40B4-BE49-F238E27FC236}">
                <a16:creationId xmlns:a16="http://schemas.microsoft.com/office/drawing/2014/main" id="{10601874-7435-4A4A-9B00-02466C3E77AE}"/>
              </a:ext>
            </a:extLst>
          </p:cNvPr>
          <p:cNvSpPr>
            <a:spLocks noGrp="1"/>
          </p:cNvSpPr>
          <p:nvPr>
            <p:ph type="title"/>
          </p:nvPr>
        </p:nvSpPr>
        <p:spPr>
          <a:xfrm>
            <a:off x="838200" y="289851"/>
            <a:ext cx="10515600" cy="1523544"/>
          </a:xfrm>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DIE LERNENDEN</a:t>
            </a:r>
            <a:endParaRPr lang="de-AT" dirty="0"/>
          </a:p>
        </p:txBody>
      </p:sp>
      <p:grpSp>
        <p:nvGrpSpPr>
          <p:cNvPr id="18" name="Group 17">
            <a:extLst>
              <a:ext uri="{FF2B5EF4-FFF2-40B4-BE49-F238E27FC236}">
                <a16:creationId xmlns:a16="http://schemas.microsoft.com/office/drawing/2014/main" id="{486DB1DC-A16E-48F3-AC6D-857AF653067A}"/>
              </a:ext>
            </a:extLst>
          </p:cNvPr>
          <p:cNvGrpSpPr/>
          <p:nvPr/>
        </p:nvGrpSpPr>
        <p:grpSpPr>
          <a:xfrm>
            <a:off x="9455150" y="365125"/>
            <a:ext cx="1641475" cy="1641475"/>
            <a:chOff x="9455150" y="365125"/>
            <a:chExt cx="1641475" cy="1641475"/>
          </a:xfrm>
        </p:grpSpPr>
        <p:sp>
          <p:nvSpPr>
            <p:cNvPr id="11" name="Oval 10">
              <a:extLst>
                <a:ext uri="{FF2B5EF4-FFF2-40B4-BE49-F238E27FC236}">
                  <a16:creationId xmlns:a16="http://schemas.microsoft.com/office/drawing/2014/main" id="{9206311B-710A-4E91-BA8F-D79DF8B12796}"/>
                </a:ext>
              </a:extLst>
            </p:cNvPr>
            <p:cNvSpPr/>
            <p:nvPr/>
          </p:nvSpPr>
          <p:spPr>
            <a:xfrm>
              <a:off x="9455150" y="365125"/>
              <a:ext cx="1641475" cy="1641475"/>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4" name="Graphic 13" descr="Users">
              <a:extLst>
                <a:ext uri="{FF2B5EF4-FFF2-40B4-BE49-F238E27FC236}">
                  <a16:creationId xmlns:a16="http://schemas.microsoft.com/office/drawing/2014/main" id="{4D4FECD4-F61E-41E0-9D79-BC9D4CEDDC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574" y="597363"/>
              <a:ext cx="1190625" cy="1190625"/>
            </a:xfrm>
            <a:prstGeom prst="rect">
              <a:avLst/>
            </a:prstGeom>
          </p:spPr>
        </p:pic>
      </p:grpSp>
      <p:graphicFrame>
        <p:nvGraphicFramePr>
          <p:cNvPr id="17" name="Diagram 16">
            <a:extLst>
              <a:ext uri="{FF2B5EF4-FFF2-40B4-BE49-F238E27FC236}">
                <a16:creationId xmlns:a16="http://schemas.microsoft.com/office/drawing/2014/main" id="{15E54C54-A865-4ECA-A7EF-48CDAF2500AC}"/>
              </a:ext>
            </a:extLst>
          </p:cNvPr>
          <p:cNvGraphicFramePr/>
          <p:nvPr>
            <p:extLst>
              <p:ext uri="{D42A27DB-BD31-4B8C-83A1-F6EECF244321}">
                <p14:modId xmlns:p14="http://schemas.microsoft.com/office/powerpoint/2010/main" val="921886209"/>
              </p:ext>
            </p:extLst>
          </p:nvPr>
        </p:nvGraphicFramePr>
        <p:xfrm>
          <a:off x="534987" y="2408623"/>
          <a:ext cx="11122026" cy="1354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64805" y="3978210"/>
            <a:ext cx="4523643" cy="1974720"/>
          </a:xfrm>
          <a:prstGeom prst="rect">
            <a:avLst/>
          </a:prstGeom>
          <a:noFill/>
          <a:ln>
            <a:solidFill>
              <a:srgbClr val="1982BD"/>
            </a:solidFill>
          </a:ln>
        </p:spPr>
        <p:txBody>
          <a:bodyPr wrap="square" rtlCol="0">
            <a:noAutofit/>
          </a:bodyPr>
          <a:lstStyle/>
          <a:p>
            <a:r>
              <a:rPr lang="de-DE" sz="2400" dirty="0"/>
              <a:t>Bei persönlicher Berufsbildung gibt es eine feste Zeit und einen festen Ort, die eingehalten werden müssen, damit das Lernen stattfinden kann.</a:t>
            </a:r>
            <a:endParaRPr lang="es-ES" sz="2400" dirty="0"/>
          </a:p>
        </p:txBody>
      </p:sp>
      <p:sp>
        <p:nvSpPr>
          <p:cNvPr id="11" name="10 CuadroTexto"/>
          <p:cNvSpPr txBox="1"/>
          <p:nvPr/>
        </p:nvSpPr>
        <p:spPr>
          <a:xfrm>
            <a:off x="7115174" y="3982356"/>
            <a:ext cx="3848100" cy="1970573"/>
          </a:xfrm>
          <a:prstGeom prst="rect">
            <a:avLst/>
          </a:prstGeom>
          <a:noFill/>
          <a:ln>
            <a:solidFill>
              <a:srgbClr val="1982BD"/>
            </a:solidFill>
          </a:ln>
        </p:spPr>
        <p:txBody>
          <a:bodyPr wrap="square" rtlCol="0">
            <a:noAutofit/>
          </a:bodyPr>
          <a:lstStyle/>
          <a:p>
            <a:r>
              <a:rPr lang="de-DE" sz="2400" dirty="0"/>
              <a:t>Virtuelle Berufsbildung bietet den Vorteil, dass es sich an den Zeitplan der Teilnehmenden anpassen lässt.</a:t>
            </a:r>
            <a:endParaRPr lang="es-ES" sz="2400" dirty="0"/>
          </a:p>
        </p:txBody>
      </p:sp>
      <p:sp>
        <p:nvSpPr>
          <p:cNvPr id="15" name="Title 1">
            <a:extLst>
              <a:ext uri="{FF2B5EF4-FFF2-40B4-BE49-F238E27FC236}">
                <a16:creationId xmlns:a16="http://schemas.microsoft.com/office/drawing/2014/main" id="{217252F2-3F80-42C1-B5C7-0A9170E93097}"/>
              </a:ext>
            </a:extLst>
          </p:cNvPr>
          <p:cNvSpPr>
            <a:spLocks noGrp="1"/>
          </p:cNvSpPr>
          <p:nvPr>
            <p:ph type="title"/>
          </p:nvPr>
        </p:nvSpPr>
        <p:spPr>
          <a:xfrm>
            <a:off x="838200" y="289851"/>
            <a:ext cx="10515600" cy="1523544"/>
          </a:xfrm>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ZEIT UND RAUM</a:t>
            </a:r>
            <a:endParaRPr lang="de-AT" dirty="0"/>
          </a:p>
        </p:txBody>
      </p:sp>
      <p:grpSp>
        <p:nvGrpSpPr>
          <p:cNvPr id="20" name="Group 19">
            <a:extLst>
              <a:ext uri="{FF2B5EF4-FFF2-40B4-BE49-F238E27FC236}">
                <a16:creationId xmlns:a16="http://schemas.microsoft.com/office/drawing/2014/main" id="{7DBEA153-9CFB-4B0A-BF27-E0388A1B317E}"/>
              </a:ext>
            </a:extLst>
          </p:cNvPr>
          <p:cNvGrpSpPr/>
          <p:nvPr/>
        </p:nvGrpSpPr>
        <p:grpSpPr>
          <a:xfrm>
            <a:off x="9455150" y="365125"/>
            <a:ext cx="1641475" cy="1641475"/>
            <a:chOff x="9455150" y="365125"/>
            <a:chExt cx="1641475" cy="1641475"/>
          </a:xfrm>
        </p:grpSpPr>
        <p:sp>
          <p:nvSpPr>
            <p:cNvPr id="13" name="Oval 12">
              <a:extLst>
                <a:ext uri="{FF2B5EF4-FFF2-40B4-BE49-F238E27FC236}">
                  <a16:creationId xmlns:a16="http://schemas.microsoft.com/office/drawing/2014/main" id="{164E96CC-29B1-433D-8616-17B21E3FA309}"/>
                </a:ext>
              </a:extLst>
            </p:cNvPr>
            <p:cNvSpPr/>
            <p:nvPr/>
          </p:nvSpPr>
          <p:spPr>
            <a:xfrm>
              <a:off x="9455150" y="365125"/>
              <a:ext cx="1641475" cy="1641475"/>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phic 7" descr="Clock">
              <a:extLst>
                <a:ext uri="{FF2B5EF4-FFF2-40B4-BE49-F238E27FC236}">
                  <a16:creationId xmlns:a16="http://schemas.microsoft.com/office/drawing/2014/main" id="{1AD4B7CD-D98A-43F3-81BB-23BDBF43EF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588499" y="498474"/>
              <a:ext cx="1374775" cy="1374775"/>
            </a:xfrm>
            <a:prstGeom prst="rect">
              <a:avLst/>
            </a:prstGeom>
          </p:spPr>
        </p:pic>
      </p:grpSp>
      <p:graphicFrame>
        <p:nvGraphicFramePr>
          <p:cNvPr id="19" name="Diagram 18">
            <a:extLst>
              <a:ext uri="{FF2B5EF4-FFF2-40B4-BE49-F238E27FC236}">
                <a16:creationId xmlns:a16="http://schemas.microsoft.com/office/drawing/2014/main" id="{39FE5392-8DEB-467B-90E3-81EC19041DAF}"/>
              </a:ext>
            </a:extLst>
          </p:cNvPr>
          <p:cNvGraphicFramePr/>
          <p:nvPr>
            <p:extLst>
              <p:ext uri="{D42A27DB-BD31-4B8C-83A1-F6EECF244321}">
                <p14:modId xmlns:p14="http://schemas.microsoft.com/office/powerpoint/2010/main" val="1986504870"/>
              </p:ext>
            </p:extLst>
          </p:nvPr>
        </p:nvGraphicFramePr>
        <p:xfrm>
          <a:off x="534987" y="2408623"/>
          <a:ext cx="11122026" cy="1354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Graphic spid="1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28650" y="4165600"/>
            <a:ext cx="4470400" cy="1569660"/>
          </a:xfrm>
          <a:prstGeom prst="rect">
            <a:avLst/>
          </a:prstGeom>
          <a:noFill/>
          <a:ln>
            <a:solidFill>
              <a:srgbClr val="1982BD"/>
            </a:solidFill>
          </a:ln>
        </p:spPr>
        <p:txBody>
          <a:bodyPr wrap="square" rtlCol="0">
            <a:spAutoFit/>
          </a:bodyPr>
          <a:lstStyle/>
          <a:p>
            <a:r>
              <a:rPr lang="es-ES" sz="2400" dirty="0" err="1"/>
              <a:t>Im</a:t>
            </a:r>
            <a:r>
              <a:rPr lang="es-ES" sz="2400" dirty="0"/>
              <a:t> </a:t>
            </a:r>
            <a:r>
              <a:rPr lang="es-ES" sz="2400" dirty="0" err="1"/>
              <a:t>Präsenzlernen</a:t>
            </a:r>
            <a:r>
              <a:rPr lang="es-ES" sz="2400" dirty="0"/>
              <a:t> </a:t>
            </a:r>
            <a:r>
              <a:rPr lang="de-DE" sz="2400" dirty="0"/>
              <a:t>beschränken sich Inhalte auf verbale, nonverbale und schriftliche Kommunikation.</a:t>
            </a:r>
            <a:endParaRPr lang="es-ES" sz="2400" dirty="0"/>
          </a:p>
        </p:txBody>
      </p:sp>
      <p:sp>
        <p:nvSpPr>
          <p:cNvPr id="11" name="10 CuadroTexto"/>
          <p:cNvSpPr txBox="1"/>
          <p:nvPr/>
        </p:nvSpPr>
        <p:spPr>
          <a:xfrm>
            <a:off x="7044705" y="4165600"/>
            <a:ext cx="3873500" cy="1451429"/>
          </a:xfrm>
          <a:prstGeom prst="rect">
            <a:avLst/>
          </a:prstGeom>
          <a:noFill/>
          <a:ln>
            <a:solidFill>
              <a:srgbClr val="1982BD"/>
            </a:solidFill>
          </a:ln>
        </p:spPr>
        <p:txBody>
          <a:bodyPr wrap="square" rtlCol="0">
            <a:noAutofit/>
          </a:bodyPr>
          <a:lstStyle/>
          <a:p>
            <a:r>
              <a:rPr lang="es-ES" sz="2400" dirty="0" err="1"/>
              <a:t>Digitale</a:t>
            </a:r>
            <a:r>
              <a:rPr lang="es-ES" sz="2400" dirty="0"/>
              <a:t> </a:t>
            </a:r>
            <a:r>
              <a:rPr lang="es-ES" sz="2400" dirty="0" err="1"/>
              <a:t>Lerntechnologien</a:t>
            </a:r>
            <a:r>
              <a:rPr lang="es-ES" sz="2400" dirty="0"/>
              <a:t> </a:t>
            </a:r>
            <a:r>
              <a:rPr lang="es-ES" sz="2400" dirty="0" err="1"/>
              <a:t>unterstützen</a:t>
            </a:r>
            <a:r>
              <a:rPr lang="es-ES" sz="2400" dirty="0"/>
              <a:t> den </a:t>
            </a:r>
            <a:r>
              <a:rPr lang="es-ES" sz="2400" dirty="0" err="1"/>
              <a:t>Lernprozess</a:t>
            </a:r>
            <a:r>
              <a:rPr lang="es-ES" sz="2400" dirty="0"/>
              <a:t> </a:t>
            </a:r>
            <a:r>
              <a:rPr lang="es-ES" sz="2400" dirty="0" err="1"/>
              <a:t>zusätzlich</a:t>
            </a:r>
            <a:endParaRPr lang="es-ES" sz="2400" dirty="0"/>
          </a:p>
        </p:txBody>
      </p:sp>
      <p:graphicFrame>
        <p:nvGraphicFramePr>
          <p:cNvPr id="17" name="Diagram 16">
            <a:extLst>
              <a:ext uri="{FF2B5EF4-FFF2-40B4-BE49-F238E27FC236}">
                <a16:creationId xmlns:a16="http://schemas.microsoft.com/office/drawing/2014/main" id="{5A00755F-44ED-48EC-AF59-9D584AF3EF8D}"/>
              </a:ext>
            </a:extLst>
          </p:cNvPr>
          <p:cNvGraphicFramePr/>
          <p:nvPr>
            <p:extLst>
              <p:ext uri="{D42A27DB-BD31-4B8C-83A1-F6EECF244321}">
                <p14:modId xmlns:p14="http://schemas.microsoft.com/office/powerpoint/2010/main" val="2710026122"/>
              </p:ext>
            </p:extLst>
          </p:nvPr>
        </p:nvGraphicFramePr>
        <p:xfrm>
          <a:off x="534987" y="2408623"/>
          <a:ext cx="11122026" cy="1354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itle 1">
            <a:extLst>
              <a:ext uri="{FF2B5EF4-FFF2-40B4-BE49-F238E27FC236}">
                <a16:creationId xmlns:a16="http://schemas.microsoft.com/office/drawing/2014/main" id="{F53C5836-AE67-4308-BED4-88C1A7A881CC}"/>
              </a:ext>
            </a:extLst>
          </p:cNvPr>
          <p:cNvSpPr>
            <a:spLocks noGrp="1"/>
          </p:cNvSpPr>
          <p:nvPr>
            <p:ph type="title"/>
          </p:nvPr>
        </p:nvSpPr>
        <p:spPr>
          <a:xfrm>
            <a:off x="838200" y="289851"/>
            <a:ext cx="10515600" cy="1523544"/>
          </a:xfrm>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MATERIALIEN</a:t>
            </a:r>
            <a:endParaRPr lang="de-AT" dirty="0"/>
          </a:p>
        </p:txBody>
      </p:sp>
      <p:grpSp>
        <p:nvGrpSpPr>
          <p:cNvPr id="26" name="Group 25">
            <a:extLst>
              <a:ext uri="{FF2B5EF4-FFF2-40B4-BE49-F238E27FC236}">
                <a16:creationId xmlns:a16="http://schemas.microsoft.com/office/drawing/2014/main" id="{0EF842FD-52C7-40C8-BC47-0B824E08400C}"/>
              </a:ext>
            </a:extLst>
          </p:cNvPr>
          <p:cNvGrpSpPr/>
          <p:nvPr/>
        </p:nvGrpSpPr>
        <p:grpSpPr>
          <a:xfrm>
            <a:off x="9455150" y="365125"/>
            <a:ext cx="1641475" cy="1641475"/>
            <a:chOff x="9455150" y="365125"/>
            <a:chExt cx="1641475" cy="1641475"/>
          </a:xfrm>
        </p:grpSpPr>
        <p:sp>
          <p:nvSpPr>
            <p:cNvPr id="15" name="Oval 14">
              <a:extLst>
                <a:ext uri="{FF2B5EF4-FFF2-40B4-BE49-F238E27FC236}">
                  <a16:creationId xmlns:a16="http://schemas.microsoft.com/office/drawing/2014/main" id="{0936CFBD-E957-4A38-9891-F3DD847ADE1C}"/>
                </a:ext>
              </a:extLst>
            </p:cNvPr>
            <p:cNvSpPr/>
            <p:nvPr/>
          </p:nvSpPr>
          <p:spPr>
            <a:xfrm>
              <a:off x="9455150" y="365125"/>
              <a:ext cx="1641475" cy="1641475"/>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5" name="Graphic 24" descr="Puzzle pieces">
              <a:extLst>
                <a:ext uri="{FF2B5EF4-FFF2-40B4-BE49-F238E27FC236}">
                  <a16:creationId xmlns:a16="http://schemas.microsoft.com/office/drawing/2014/main" id="{A3B4E694-61F3-47E8-8D18-FF68266E22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86925" y="505915"/>
              <a:ext cx="1307480" cy="1307480"/>
            </a:xfrm>
            <a:prstGeom prst="rect">
              <a:avLst/>
            </a:prstGeom>
          </p:spPr>
        </p:pic>
      </p:grpSp>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Graphic spid="1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34987" y="3895012"/>
            <a:ext cx="5041900" cy="2076580"/>
          </a:xfrm>
          <a:prstGeom prst="rect">
            <a:avLst/>
          </a:prstGeom>
          <a:noFill/>
          <a:ln>
            <a:solidFill>
              <a:srgbClr val="1982BD"/>
            </a:solidFill>
          </a:ln>
        </p:spPr>
        <p:txBody>
          <a:bodyPr wrap="square" rtlCol="0">
            <a:noAutofit/>
          </a:bodyPr>
          <a:lstStyle/>
          <a:p>
            <a:r>
              <a:rPr lang="es-ES" sz="2400" dirty="0" err="1"/>
              <a:t>Im</a:t>
            </a:r>
            <a:r>
              <a:rPr lang="es-ES" sz="2400" dirty="0"/>
              <a:t> </a:t>
            </a:r>
            <a:r>
              <a:rPr lang="es-ES" sz="2400" dirty="0" err="1"/>
              <a:t>Präsenzlernen</a:t>
            </a:r>
            <a:r>
              <a:rPr lang="es-ES" sz="2400" dirty="0"/>
              <a:t> </a:t>
            </a:r>
            <a:r>
              <a:rPr lang="es-ES" sz="2400" dirty="0" err="1"/>
              <a:t>müssen</a:t>
            </a:r>
            <a:r>
              <a:rPr lang="es-ES" sz="2400" dirty="0"/>
              <a:t> </a:t>
            </a:r>
            <a:r>
              <a:rPr lang="es-ES" sz="2400" dirty="0" err="1"/>
              <a:t>sich</a:t>
            </a:r>
            <a:r>
              <a:rPr lang="es-ES" sz="2400" dirty="0"/>
              <a:t> die </a:t>
            </a:r>
            <a:r>
              <a:rPr lang="es-ES" sz="2400" dirty="0" err="1"/>
              <a:t>Lernenden</a:t>
            </a:r>
            <a:r>
              <a:rPr lang="es-ES" sz="2400" dirty="0"/>
              <a:t> </a:t>
            </a:r>
            <a:r>
              <a:rPr lang="es-ES" sz="2400" dirty="0" err="1"/>
              <a:t>an</a:t>
            </a:r>
            <a:r>
              <a:rPr lang="es-ES" sz="2400" dirty="0"/>
              <a:t> den </a:t>
            </a:r>
            <a:r>
              <a:rPr lang="es-ES" sz="2400" dirty="0" err="1"/>
              <a:t>Lehrstil</a:t>
            </a:r>
            <a:r>
              <a:rPr lang="es-ES" sz="2400" dirty="0"/>
              <a:t> </a:t>
            </a:r>
            <a:r>
              <a:rPr lang="es-ES" sz="2400" dirty="0" err="1"/>
              <a:t>der</a:t>
            </a:r>
            <a:r>
              <a:rPr lang="es-ES" sz="2400" dirty="0"/>
              <a:t> </a:t>
            </a:r>
            <a:r>
              <a:rPr lang="es-ES" sz="2400" dirty="0" err="1"/>
              <a:t>Lehrenden</a:t>
            </a:r>
            <a:r>
              <a:rPr lang="es-ES" sz="2400" dirty="0"/>
              <a:t> </a:t>
            </a:r>
            <a:r>
              <a:rPr lang="es-ES" sz="2400" dirty="0" err="1"/>
              <a:t>anpassen</a:t>
            </a:r>
            <a:r>
              <a:rPr lang="es-ES" sz="2400" dirty="0"/>
              <a:t> </a:t>
            </a:r>
            <a:r>
              <a:rPr lang="es-ES" sz="2400" dirty="0" err="1"/>
              <a:t>und</a:t>
            </a:r>
            <a:r>
              <a:rPr lang="es-ES" sz="2400" dirty="0"/>
              <a:t> </a:t>
            </a:r>
            <a:r>
              <a:rPr lang="es-ES" sz="2400" dirty="0" err="1"/>
              <a:t>sind</a:t>
            </a:r>
            <a:r>
              <a:rPr lang="es-ES" sz="2400" dirty="0"/>
              <a:t> </a:t>
            </a:r>
            <a:r>
              <a:rPr lang="es-ES" sz="2400" dirty="0" err="1"/>
              <a:t>von</a:t>
            </a:r>
            <a:r>
              <a:rPr lang="es-ES" sz="2400" dirty="0"/>
              <a:t>  </a:t>
            </a:r>
            <a:r>
              <a:rPr lang="es-ES" sz="2400" dirty="0" err="1"/>
              <a:t>deren</a:t>
            </a:r>
            <a:r>
              <a:rPr lang="es-ES" sz="2400" dirty="0"/>
              <a:t> </a:t>
            </a:r>
            <a:r>
              <a:rPr lang="es-ES" sz="2400" dirty="0" err="1"/>
              <a:t>Kreativitätsniveau</a:t>
            </a:r>
            <a:r>
              <a:rPr lang="es-ES" sz="2400" dirty="0"/>
              <a:t> </a:t>
            </a:r>
            <a:r>
              <a:rPr lang="es-ES" sz="2400" dirty="0" err="1"/>
              <a:t>abhängig</a:t>
            </a:r>
            <a:r>
              <a:rPr lang="es-ES" sz="2400" dirty="0"/>
              <a:t>.</a:t>
            </a:r>
          </a:p>
        </p:txBody>
      </p:sp>
      <p:sp>
        <p:nvSpPr>
          <p:cNvPr id="9" name="8 CuadroTexto"/>
          <p:cNvSpPr txBox="1"/>
          <p:nvPr/>
        </p:nvSpPr>
        <p:spPr>
          <a:xfrm>
            <a:off x="7146305" y="3895012"/>
            <a:ext cx="3771900" cy="1200329"/>
          </a:xfrm>
          <a:prstGeom prst="rect">
            <a:avLst/>
          </a:prstGeom>
          <a:noFill/>
          <a:ln>
            <a:solidFill>
              <a:srgbClr val="1982BD"/>
            </a:solidFill>
          </a:ln>
        </p:spPr>
        <p:txBody>
          <a:bodyPr wrap="square" rtlCol="0">
            <a:noAutofit/>
          </a:bodyPr>
          <a:lstStyle/>
          <a:p>
            <a:r>
              <a:rPr lang="es-ES" sz="2400" dirty="0" err="1"/>
              <a:t>Im</a:t>
            </a:r>
            <a:r>
              <a:rPr lang="es-ES" sz="2400" dirty="0"/>
              <a:t> </a:t>
            </a:r>
            <a:r>
              <a:rPr lang="es-ES" sz="2400" dirty="0" err="1"/>
              <a:t>virtuellen</a:t>
            </a:r>
            <a:r>
              <a:rPr lang="es-ES" sz="2400" dirty="0"/>
              <a:t> </a:t>
            </a:r>
            <a:r>
              <a:rPr lang="es-ES" sz="2400" dirty="0" err="1"/>
              <a:t>Lernen</a:t>
            </a:r>
            <a:r>
              <a:rPr lang="es-ES" sz="2400" dirty="0"/>
              <a:t> </a:t>
            </a:r>
            <a:r>
              <a:rPr lang="es-ES" sz="2400" dirty="0" err="1"/>
              <a:t>sind</a:t>
            </a:r>
            <a:r>
              <a:rPr lang="es-ES" sz="2400" dirty="0"/>
              <a:t> diese </a:t>
            </a:r>
            <a:r>
              <a:rPr lang="es-ES" sz="2400" dirty="0" err="1"/>
              <a:t>Möglichkeiten</a:t>
            </a:r>
            <a:r>
              <a:rPr lang="es-ES" sz="2400" dirty="0"/>
              <a:t> </a:t>
            </a:r>
            <a:r>
              <a:rPr lang="es-ES" sz="2400" dirty="0" err="1"/>
              <a:t>vervielfältigt</a:t>
            </a:r>
            <a:r>
              <a:rPr lang="es-ES" sz="2400" dirty="0"/>
              <a:t>. </a:t>
            </a:r>
          </a:p>
        </p:txBody>
      </p:sp>
      <p:grpSp>
        <p:nvGrpSpPr>
          <p:cNvPr id="10" name="Group 9">
            <a:extLst>
              <a:ext uri="{FF2B5EF4-FFF2-40B4-BE49-F238E27FC236}">
                <a16:creationId xmlns:a16="http://schemas.microsoft.com/office/drawing/2014/main" id="{7FA4C34F-D701-4456-AE7C-4276AB8237E2}"/>
              </a:ext>
            </a:extLst>
          </p:cNvPr>
          <p:cNvGrpSpPr/>
          <p:nvPr/>
        </p:nvGrpSpPr>
        <p:grpSpPr>
          <a:xfrm>
            <a:off x="9455150" y="365125"/>
            <a:ext cx="1641475" cy="1641475"/>
            <a:chOff x="10350500" y="349071"/>
            <a:chExt cx="1168399" cy="1168399"/>
          </a:xfrm>
        </p:grpSpPr>
        <p:sp>
          <p:nvSpPr>
            <p:cNvPr id="7" name="Oval 6">
              <a:extLst>
                <a:ext uri="{FF2B5EF4-FFF2-40B4-BE49-F238E27FC236}">
                  <a16:creationId xmlns:a16="http://schemas.microsoft.com/office/drawing/2014/main" id="{5159016D-F9A9-4084-9690-D2383129C7F1}"/>
                </a:ext>
              </a:extLst>
            </p:cNvPr>
            <p:cNvSpPr/>
            <p:nvPr/>
          </p:nvSpPr>
          <p:spPr>
            <a:xfrm>
              <a:off x="10350500" y="349071"/>
              <a:ext cx="1168399" cy="1168399"/>
            </a:xfrm>
            <a:prstGeom prst="ellipse">
              <a:avLst/>
            </a:prstGeom>
            <a:solidFill>
              <a:schemeClr val="bg1"/>
            </a:solidFill>
            <a:ln w="38100">
              <a:solidFill>
                <a:srgbClr val="124B6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phic 3" descr="Classroom">
              <a:extLst>
                <a:ext uri="{FF2B5EF4-FFF2-40B4-BE49-F238E27FC236}">
                  <a16:creationId xmlns:a16="http://schemas.microsoft.com/office/drawing/2014/main" id="{6C7BAF5F-9E5F-4456-99CA-0F2E1AEAFA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7500" y="476071"/>
              <a:ext cx="914400" cy="914400"/>
            </a:xfrm>
            <a:prstGeom prst="rect">
              <a:avLst/>
            </a:prstGeom>
          </p:spPr>
        </p:pic>
      </p:grpSp>
      <p:sp>
        <p:nvSpPr>
          <p:cNvPr id="16" name="Title 1">
            <a:extLst>
              <a:ext uri="{FF2B5EF4-FFF2-40B4-BE49-F238E27FC236}">
                <a16:creationId xmlns:a16="http://schemas.microsoft.com/office/drawing/2014/main" id="{3397F6F0-CF96-4CD7-8458-1A4D8A60A579}"/>
              </a:ext>
            </a:extLst>
          </p:cNvPr>
          <p:cNvSpPr>
            <a:spLocks noGrp="1"/>
          </p:cNvSpPr>
          <p:nvPr>
            <p:ph type="title"/>
          </p:nvPr>
        </p:nvSpPr>
        <p:spPr>
          <a:xfrm>
            <a:off x="838200" y="289851"/>
            <a:ext cx="10515600" cy="1523544"/>
          </a:xfrm>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LEHRMETHODEN</a:t>
            </a:r>
            <a:endParaRPr lang="de-AT" dirty="0"/>
          </a:p>
        </p:txBody>
      </p:sp>
      <p:graphicFrame>
        <p:nvGraphicFramePr>
          <p:cNvPr id="17" name="Diagram 16">
            <a:extLst>
              <a:ext uri="{FF2B5EF4-FFF2-40B4-BE49-F238E27FC236}">
                <a16:creationId xmlns:a16="http://schemas.microsoft.com/office/drawing/2014/main" id="{BBE79C82-2614-4CA8-BD9A-2124CCA612C3}"/>
              </a:ext>
            </a:extLst>
          </p:cNvPr>
          <p:cNvGraphicFramePr/>
          <p:nvPr>
            <p:extLst>
              <p:ext uri="{D42A27DB-BD31-4B8C-83A1-F6EECF244321}">
                <p14:modId xmlns:p14="http://schemas.microsoft.com/office/powerpoint/2010/main" val="4290998345"/>
              </p:ext>
            </p:extLst>
          </p:nvPr>
        </p:nvGraphicFramePr>
        <p:xfrm>
          <a:off x="534987" y="2408623"/>
          <a:ext cx="11122026" cy="13549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Graphic spid="1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a:xfrm>
            <a:off x="838200" y="2054225"/>
            <a:ext cx="10515600" cy="3646779"/>
          </a:xfrm>
        </p:spPr>
        <p:txBody>
          <a:bodyPr>
            <a:normAutofit fontScale="70000" lnSpcReduction="20000"/>
          </a:bodyPr>
          <a:lstStyle/>
          <a:p>
            <a:pPr>
              <a:buNone/>
            </a:pPr>
            <a:endParaRPr lang="es-ES" dirty="0"/>
          </a:p>
          <a:p>
            <a:pPr>
              <a:lnSpc>
                <a:spcPct val="120000"/>
              </a:lnSpc>
              <a:buNone/>
            </a:pPr>
            <a:r>
              <a:rPr lang="de-DE" sz="5400" b="1" i="1" dirty="0">
                <a:solidFill>
                  <a:srgbClr val="42ACE6"/>
                </a:solidFill>
              </a:rPr>
              <a:t>Wenn Sie mit dem Gedanken spielen, </a:t>
            </a:r>
            <a:br>
              <a:rPr lang="de-DE" sz="5400" b="1" i="1" dirty="0">
                <a:solidFill>
                  <a:srgbClr val="42ACE6"/>
                </a:solidFill>
              </a:rPr>
            </a:br>
            <a:r>
              <a:rPr lang="de-DE" sz="5400" b="1" i="1" dirty="0">
                <a:solidFill>
                  <a:srgbClr val="42ACE6"/>
                </a:solidFill>
              </a:rPr>
              <a:t>in Ihrem Unternehmen auf virtuellem Wege als WBL-Mentor oder WBL-Mentorin </a:t>
            </a:r>
            <a:br>
              <a:rPr lang="de-DE" sz="5400" b="1" i="1" dirty="0">
                <a:solidFill>
                  <a:srgbClr val="42ACE6"/>
                </a:solidFill>
              </a:rPr>
            </a:br>
            <a:r>
              <a:rPr lang="de-DE" sz="5400" b="1" i="1" dirty="0">
                <a:solidFill>
                  <a:srgbClr val="42ACE6"/>
                </a:solidFill>
              </a:rPr>
              <a:t>tätig zu werden, hören Sie nicht auf, </a:t>
            </a:r>
            <a:br>
              <a:rPr lang="de-DE" sz="5400" b="1" i="1" dirty="0">
                <a:solidFill>
                  <a:srgbClr val="42ACE6"/>
                </a:solidFill>
              </a:rPr>
            </a:br>
            <a:r>
              <a:rPr lang="de-DE" sz="5400" b="1" i="1" dirty="0">
                <a:solidFill>
                  <a:srgbClr val="42ACE6"/>
                </a:solidFill>
              </a:rPr>
              <a:t>sich weiterzubilden!</a:t>
            </a:r>
            <a:endParaRPr lang="de-AT" sz="5400" b="1" i="1" dirty="0">
              <a:solidFill>
                <a:srgbClr val="42ACE6"/>
              </a:solidFill>
            </a:endParaRPr>
          </a:p>
        </p:txBody>
      </p:sp>
      <p:sp>
        <p:nvSpPr>
          <p:cNvPr id="5" name="Title 1">
            <a:extLst>
              <a:ext uri="{FF2B5EF4-FFF2-40B4-BE49-F238E27FC236}">
                <a16:creationId xmlns:a16="http://schemas.microsoft.com/office/drawing/2014/main" id="{BDE7A1AC-F2D3-43A7-B823-14C5C282E4F6}"/>
              </a:ext>
            </a:extLst>
          </p:cNvPr>
          <p:cNvSpPr>
            <a:spLocks noGrp="1"/>
          </p:cNvSpPr>
          <p:nvPr>
            <p:ph type="title"/>
          </p:nvPr>
        </p:nvSpPr>
        <p:spPr>
          <a:xfrm>
            <a:off x="800100" y="-190500"/>
            <a:ext cx="10515600" cy="1930400"/>
          </a:xfrm>
        </p:spPr>
        <p:txBody>
          <a:bodyPr/>
          <a:lstStyle/>
          <a:p>
            <a:r>
              <a:rPr lang="de-DE" sz="3600" dirty="0">
                <a:latin typeface="Eras Bold ITC" panose="020B0907030504020204" pitchFamily="34" charset="0"/>
              </a:rPr>
              <a:t>UNTERSCHIED ZWISCHEN ONLINE-DIDAKTIK UND PRÄSENZUNTERRICHT</a:t>
            </a:r>
            <a:endParaRPr lang="es-ES" sz="36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1907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p:txBody>
          <a:bodyPr/>
          <a:lstStyle/>
          <a:p>
            <a:pPr lvl="0"/>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VIRTUELLE DIDAKTISCHE STRATEGIEN FÜR WBL</a:t>
            </a:r>
            <a:endParaRPr lang="de-AT" dirty="0"/>
          </a:p>
        </p:txBody>
      </p:sp>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p:txBody>
          <a:bodyPr>
            <a:normAutofit/>
          </a:bodyPr>
          <a:lstStyle/>
          <a:p>
            <a:endParaRPr lang="es-ES" dirty="0"/>
          </a:p>
          <a:p>
            <a:endParaRPr lang="es-ES" dirty="0"/>
          </a:p>
          <a:p>
            <a:r>
              <a:rPr lang="de-DE" dirty="0"/>
              <a:t>Digitale / Online-Didaktik ist eine Reihe von Aktivitäten und Techniken, die Mentoren/Mentorinnen des Unternehmens planen, um das Lernen der Auszubildenden zu erleichtern. Ihr Hauptmerkmal ist die Vermittlung von elektronischen Ressourcen durch Netzwerke und Informations- und Kommunikationstechnologien.</a:t>
            </a:r>
          </a:p>
          <a:p>
            <a:pPr marL="457200" lvl="1" indent="0">
              <a:buNone/>
            </a:pPr>
            <a:endParaRPr lang="en-US" dirty="0"/>
          </a:p>
        </p:txBody>
      </p:sp>
    </p:spTree>
    <p:extLst>
      <p:ext uri="{BB962C8B-B14F-4D97-AF65-F5344CB8AC3E}">
        <p14:creationId xmlns:p14="http://schemas.microsoft.com/office/powerpoint/2010/main" val="156925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p:txBody>
          <a:bodyPr/>
          <a:lstStyle/>
          <a:p>
            <a:pPr lvl="0"/>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VIRTUELLE DIDAKTISCHE STRATEGIEN FÜR WBL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p:txBody>
          <a:bodyPr>
            <a:normAutofit/>
          </a:bodyPr>
          <a:lstStyle/>
          <a:p>
            <a:pPr marL="0" indent="0">
              <a:buNone/>
            </a:pPr>
            <a:endParaRPr lang="es-ES" dirty="0"/>
          </a:p>
          <a:p>
            <a:r>
              <a:rPr lang="de-DE" dirty="0"/>
              <a:t>Sie müssen wissen, welche didaktische Strategie Sie anwenden werden, denn über dem "online" oder "digital" steht die didaktische Methodik. Das Einzige, was sich ändert, ist das Medium (face-to-face oder digital).</a:t>
            </a:r>
          </a:p>
          <a:p>
            <a:endParaRPr lang="es-ES" dirty="0"/>
          </a:p>
          <a:p>
            <a:r>
              <a:rPr lang="es-ES" b="1" dirty="0"/>
              <a:t>Die </a:t>
            </a:r>
            <a:r>
              <a:rPr lang="es-ES" b="1" dirty="0" err="1"/>
              <a:t>didaktische</a:t>
            </a:r>
            <a:r>
              <a:rPr lang="es-ES" b="1" dirty="0"/>
              <a:t> </a:t>
            </a:r>
            <a:r>
              <a:rPr lang="es-ES" b="1" dirty="0" err="1"/>
              <a:t>Strategie</a:t>
            </a:r>
            <a:r>
              <a:rPr lang="es-ES" b="1" dirty="0"/>
              <a:t> </a:t>
            </a:r>
            <a:r>
              <a:rPr lang="es-ES" dirty="0" err="1"/>
              <a:t>sollte</a:t>
            </a:r>
            <a:r>
              <a:rPr lang="es-ES" dirty="0"/>
              <a:t> die </a:t>
            </a:r>
            <a:r>
              <a:rPr lang="es-ES" dirty="0" err="1"/>
              <a:t>folgenden</a:t>
            </a:r>
            <a:r>
              <a:rPr lang="es-ES" dirty="0"/>
              <a:t> </a:t>
            </a:r>
            <a:r>
              <a:rPr lang="es-ES" b="1" dirty="0"/>
              <a:t>7 Elemente </a:t>
            </a:r>
            <a:r>
              <a:rPr lang="es-ES" dirty="0" err="1"/>
              <a:t>umfassen</a:t>
            </a:r>
            <a:r>
              <a:rPr lang="es-ES" dirty="0"/>
              <a:t>:</a:t>
            </a:r>
          </a:p>
          <a:p>
            <a:endParaRPr lang="en-US" dirty="0"/>
          </a:p>
        </p:txBody>
      </p:sp>
    </p:spTree>
    <p:extLst>
      <p:ext uri="{BB962C8B-B14F-4D97-AF65-F5344CB8AC3E}">
        <p14:creationId xmlns:p14="http://schemas.microsoft.com/office/powerpoint/2010/main" val="15692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p:txBody>
          <a:bodyPr/>
          <a:lstStyle/>
          <a:p>
            <a:pPr lvl="0"/>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VIRTUELLE DIDAKTISCHE STRATEGIEN FÜR WBL</a:t>
            </a:r>
            <a:endParaRPr lang="de-AT" dirty="0"/>
          </a:p>
        </p:txBody>
      </p:sp>
      <p:sp>
        <p:nvSpPr>
          <p:cNvPr id="5" name="Arrow: Notched Right 4">
            <a:extLst>
              <a:ext uri="{FF2B5EF4-FFF2-40B4-BE49-F238E27FC236}">
                <a16:creationId xmlns:a16="http://schemas.microsoft.com/office/drawing/2014/main" id="{8BB0FBBB-D686-4836-89F6-0848709B7DB2}"/>
              </a:ext>
            </a:extLst>
          </p:cNvPr>
          <p:cNvSpPr/>
          <p:nvPr/>
        </p:nvSpPr>
        <p:spPr>
          <a:xfrm>
            <a:off x="0" y="3062128"/>
            <a:ext cx="12192000" cy="177990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CA9149A-62FE-49DD-BDDC-B2E9BA0C782C}"/>
              </a:ext>
            </a:extLst>
          </p:cNvPr>
          <p:cNvSpPr/>
          <p:nvPr/>
        </p:nvSpPr>
        <p:spPr>
          <a:xfrm>
            <a:off x="4134" y="1727200"/>
            <a:ext cx="2491416" cy="1779905"/>
          </a:xfrm>
          <a:custGeom>
            <a:avLst/>
            <a:gdLst>
              <a:gd name="connsiteX0" fmla="*/ 0 w 2095310"/>
              <a:gd name="connsiteY0" fmla="*/ 0 h 1779905"/>
              <a:gd name="connsiteX1" fmla="*/ 2095310 w 2095310"/>
              <a:gd name="connsiteY1" fmla="*/ 0 h 1779905"/>
              <a:gd name="connsiteX2" fmla="*/ 2095310 w 2095310"/>
              <a:gd name="connsiteY2" fmla="*/ 1779905 h 1779905"/>
              <a:gd name="connsiteX3" fmla="*/ 0 w 2095310"/>
              <a:gd name="connsiteY3" fmla="*/ 1779905 h 1779905"/>
              <a:gd name="connsiteX4" fmla="*/ 0 w 2095310"/>
              <a:gd name="connsiteY4" fmla="*/ 0 h 177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310" h="1779905">
                <a:moveTo>
                  <a:pt x="0" y="0"/>
                </a:moveTo>
                <a:lnTo>
                  <a:pt x="2095310" y="0"/>
                </a:lnTo>
                <a:lnTo>
                  <a:pt x="2095310" y="1779905"/>
                </a:lnTo>
                <a:lnTo>
                  <a:pt x="0" y="1779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de-DE" b="1" dirty="0"/>
              <a:t>1. Interaktivität: </a:t>
            </a:r>
            <a:r>
              <a:rPr lang="de-DE" dirty="0"/>
              <a:t>Dies ermöglicht es den Lernenden, aktiver zu sein und ihr eigenes Lernen zu gestalten.</a:t>
            </a:r>
            <a:endParaRPr lang="es-ES" sz="1800" kern="1200" dirty="0"/>
          </a:p>
        </p:txBody>
      </p:sp>
      <p:sp>
        <p:nvSpPr>
          <p:cNvPr id="7" name="Oval 6">
            <a:extLst>
              <a:ext uri="{FF2B5EF4-FFF2-40B4-BE49-F238E27FC236}">
                <a16:creationId xmlns:a16="http://schemas.microsoft.com/office/drawing/2014/main" id="{9239B079-1B67-4C3C-BBD0-0EFD8743F947}"/>
              </a:ext>
            </a:extLst>
          </p:cNvPr>
          <p:cNvSpPr/>
          <p:nvPr/>
        </p:nvSpPr>
        <p:spPr>
          <a:xfrm>
            <a:off x="829301" y="3729593"/>
            <a:ext cx="444976" cy="444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6A976BA4-50B0-45E4-8188-BC777A71C8BB}"/>
              </a:ext>
            </a:extLst>
          </p:cNvPr>
          <p:cNvSpPr/>
          <p:nvPr/>
        </p:nvSpPr>
        <p:spPr>
          <a:xfrm>
            <a:off x="2003102" y="4397057"/>
            <a:ext cx="3321308" cy="1779905"/>
          </a:xfrm>
          <a:custGeom>
            <a:avLst/>
            <a:gdLst>
              <a:gd name="connsiteX0" fmla="*/ 0 w 2571402"/>
              <a:gd name="connsiteY0" fmla="*/ 0 h 1779905"/>
              <a:gd name="connsiteX1" fmla="*/ 2571402 w 2571402"/>
              <a:gd name="connsiteY1" fmla="*/ 0 h 1779905"/>
              <a:gd name="connsiteX2" fmla="*/ 2571402 w 2571402"/>
              <a:gd name="connsiteY2" fmla="*/ 1779905 h 1779905"/>
              <a:gd name="connsiteX3" fmla="*/ 0 w 2571402"/>
              <a:gd name="connsiteY3" fmla="*/ 1779905 h 1779905"/>
              <a:gd name="connsiteX4" fmla="*/ 0 w 2571402"/>
              <a:gd name="connsiteY4" fmla="*/ 0 h 177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402" h="1779905">
                <a:moveTo>
                  <a:pt x="0" y="0"/>
                </a:moveTo>
                <a:lnTo>
                  <a:pt x="2571402" y="0"/>
                </a:lnTo>
                <a:lnTo>
                  <a:pt x="2571402" y="1779905"/>
                </a:lnTo>
                <a:lnTo>
                  <a:pt x="0" y="1779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de-DE" b="1" dirty="0"/>
              <a:t>2. Multimedia: </a:t>
            </a:r>
            <a:r>
              <a:rPr lang="de-DE" dirty="0"/>
              <a:t>Die Materialien und Aktivitäten müssen die Einbindung verschiedener Ressourcen ermöglichen: Texte, Bilder, Animationen, Videos, Töne, Websites...</a:t>
            </a:r>
          </a:p>
        </p:txBody>
      </p:sp>
      <p:sp>
        <p:nvSpPr>
          <p:cNvPr id="9" name="Oval 8">
            <a:extLst>
              <a:ext uri="{FF2B5EF4-FFF2-40B4-BE49-F238E27FC236}">
                <a16:creationId xmlns:a16="http://schemas.microsoft.com/office/drawing/2014/main" id="{41B8DA7C-BEFC-4636-975E-81060DD5D8C4}"/>
              </a:ext>
            </a:extLst>
          </p:cNvPr>
          <p:cNvSpPr/>
          <p:nvPr/>
        </p:nvSpPr>
        <p:spPr>
          <a:xfrm>
            <a:off x="3218780" y="3729593"/>
            <a:ext cx="444976" cy="444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3959DA84-E2CF-4DED-B1DF-A21CF210D84F}"/>
              </a:ext>
            </a:extLst>
          </p:cNvPr>
          <p:cNvSpPr/>
          <p:nvPr/>
        </p:nvSpPr>
        <p:spPr>
          <a:xfrm>
            <a:off x="4340865" y="1811489"/>
            <a:ext cx="4370238" cy="1779905"/>
          </a:xfrm>
          <a:custGeom>
            <a:avLst/>
            <a:gdLst>
              <a:gd name="connsiteX0" fmla="*/ 0 w 3485782"/>
              <a:gd name="connsiteY0" fmla="*/ 0 h 1779905"/>
              <a:gd name="connsiteX1" fmla="*/ 3485782 w 3485782"/>
              <a:gd name="connsiteY1" fmla="*/ 0 h 1779905"/>
              <a:gd name="connsiteX2" fmla="*/ 3485782 w 3485782"/>
              <a:gd name="connsiteY2" fmla="*/ 1779905 h 1779905"/>
              <a:gd name="connsiteX3" fmla="*/ 0 w 3485782"/>
              <a:gd name="connsiteY3" fmla="*/ 1779905 h 1779905"/>
              <a:gd name="connsiteX4" fmla="*/ 0 w 3485782"/>
              <a:gd name="connsiteY4" fmla="*/ 0 h 177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782" h="1779905">
                <a:moveTo>
                  <a:pt x="0" y="0"/>
                </a:moveTo>
                <a:lnTo>
                  <a:pt x="3485782" y="0"/>
                </a:lnTo>
                <a:lnTo>
                  <a:pt x="3485782" y="1779905"/>
                </a:lnTo>
                <a:lnTo>
                  <a:pt x="0" y="1779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de-DE" b="1" dirty="0"/>
              <a:t>3. Dauerhaft und ausbaufähig: </a:t>
            </a:r>
            <a:r>
              <a:rPr lang="de-DE" dirty="0"/>
              <a:t>Dies stellt eine ständige Aktualisierung der Inhalte und Aktivitäten sicher, so dass die erstellten Materialien immer mit den aktuellen Themen übereinstimmen müssen.</a:t>
            </a:r>
            <a:endParaRPr lang="es-ES" sz="1800" kern="1200" dirty="0"/>
          </a:p>
        </p:txBody>
      </p:sp>
      <p:sp>
        <p:nvSpPr>
          <p:cNvPr id="11" name="Oval 10">
            <a:extLst>
              <a:ext uri="{FF2B5EF4-FFF2-40B4-BE49-F238E27FC236}">
                <a16:creationId xmlns:a16="http://schemas.microsoft.com/office/drawing/2014/main" id="{A7055B75-6446-4A82-8DD7-64A86C082EBC}"/>
              </a:ext>
            </a:extLst>
          </p:cNvPr>
          <p:cNvSpPr/>
          <p:nvPr/>
        </p:nvSpPr>
        <p:spPr>
          <a:xfrm>
            <a:off x="6303496" y="3729593"/>
            <a:ext cx="444976" cy="444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25AE8E92-BD2C-4202-A290-D3CDDF247079}"/>
              </a:ext>
            </a:extLst>
          </p:cNvPr>
          <p:cNvSpPr/>
          <p:nvPr/>
        </p:nvSpPr>
        <p:spPr>
          <a:xfrm>
            <a:off x="7327512" y="4397057"/>
            <a:ext cx="3921513" cy="1779905"/>
          </a:xfrm>
          <a:custGeom>
            <a:avLst/>
            <a:gdLst>
              <a:gd name="connsiteX0" fmla="*/ 0 w 2643666"/>
              <a:gd name="connsiteY0" fmla="*/ 0 h 1779905"/>
              <a:gd name="connsiteX1" fmla="*/ 2643666 w 2643666"/>
              <a:gd name="connsiteY1" fmla="*/ 0 h 1779905"/>
              <a:gd name="connsiteX2" fmla="*/ 2643666 w 2643666"/>
              <a:gd name="connsiteY2" fmla="*/ 1779905 h 1779905"/>
              <a:gd name="connsiteX3" fmla="*/ 0 w 2643666"/>
              <a:gd name="connsiteY3" fmla="*/ 1779905 h 1779905"/>
              <a:gd name="connsiteX4" fmla="*/ 0 w 2643666"/>
              <a:gd name="connsiteY4" fmla="*/ 0 h 177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666" h="1779905">
                <a:moveTo>
                  <a:pt x="0" y="0"/>
                </a:moveTo>
                <a:lnTo>
                  <a:pt x="2643666" y="0"/>
                </a:lnTo>
                <a:lnTo>
                  <a:pt x="2643666" y="1779905"/>
                </a:lnTo>
                <a:lnTo>
                  <a:pt x="0" y="1779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de-DE" b="1" dirty="0"/>
              <a:t>4. Synchron und asynchron: </a:t>
            </a:r>
            <a:r>
              <a:rPr lang="de-DE" dirty="0"/>
              <a:t>Es ermöglicht den Lernenden, Aufgaben und Aktivitäten zur gleichen Zeit und an einem beliebigen Ort (synchron) oder zu einem von ihnen gewählten Zeitpunkt (asynchron) auszuführen.</a:t>
            </a:r>
          </a:p>
        </p:txBody>
      </p:sp>
      <p:sp>
        <p:nvSpPr>
          <p:cNvPr id="13" name="Oval 12">
            <a:extLst>
              <a:ext uri="{FF2B5EF4-FFF2-40B4-BE49-F238E27FC236}">
                <a16:creationId xmlns:a16="http://schemas.microsoft.com/office/drawing/2014/main" id="{0237A87E-9569-4869-A637-88C43B3A121C}"/>
              </a:ext>
            </a:extLst>
          </p:cNvPr>
          <p:cNvSpPr/>
          <p:nvPr/>
        </p:nvSpPr>
        <p:spPr>
          <a:xfrm>
            <a:off x="9424344" y="3729593"/>
            <a:ext cx="444976" cy="444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692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77676-B79D-470B-92D2-FED6785D0660}"/>
              </a:ext>
            </a:extLst>
          </p:cNvPr>
          <p:cNvSpPr>
            <a:spLocks noGrp="1"/>
          </p:cNvSpPr>
          <p:nvPr>
            <p:ph idx="1"/>
          </p:nvPr>
        </p:nvSpPr>
        <p:spPr>
          <a:xfrm>
            <a:off x="1771261" y="1777806"/>
            <a:ext cx="8921620" cy="4351338"/>
          </a:xfrm>
        </p:spPr>
        <p:txBody>
          <a:bodyPr>
            <a:normAutofit lnSpcReduction="10000"/>
          </a:bodyPr>
          <a:lstStyle/>
          <a:p>
            <a:pPr lvl="0">
              <a:buNone/>
            </a:pPr>
            <a:endParaRPr lang="en-US" i="1" dirty="0">
              <a:latin typeface="Arial" panose="020B0604020202020204" pitchFamily="34" charset="0"/>
              <a:cs typeface="Arial" panose="020B0604020202020204" pitchFamily="34" charset="0"/>
            </a:endParaRPr>
          </a:p>
          <a:p>
            <a:pPr>
              <a:buNone/>
            </a:pPr>
            <a:r>
              <a:rPr lang="de-DE"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A</a:t>
            </a:r>
            <a:r>
              <a:rPr lang="de-DE" i="1" dirty="0">
                <a:latin typeface="Arial" panose="020B0604020202020204" pitchFamily="34" charset="0"/>
                <a:cs typeface="Arial" panose="020B0604020202020204" pitchFamily="34" charset="0"/>
              </a:rPr>
              <a:t>uthentisches Lernen ist nicht das, was die Person nur Wissen erwerben lässt, sondern das, was die Person reifen lässt, das, was Veränderungen in Einstellungen und Verhalten bewirkt, es ist nicht etwas Akkumulatives, sondern etwas Transformatives.“</a:t>
            </a:r>
          </a:p>
          <a:p>
            <a:pPr>
              <a:buNone/>
            </a:pPr>
            <a:endParaRPr lang="de-DE" i="1" dirty="0">
              <a:latin typeface="Arial" panose="020B0604020202020204" pitchFamily="34" charset="0"/>
              <a:cs typeface="Arial" panose="020B0604020202020204" pitchFamily="34" charset="0"/>
            </a:endParaRPr>
          </a:p>
          <a:p>
            <a:pPr>
              <a:buNone/>
            </a:pPr>
            <a:r>
              <a:rPr lang="de-DE"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lvl="0" algn="r">
              <a:buNone/>
            </a:pPr>
            <a:r>
              <a:rPr lang="en-US" b="1" dirty="0">
                <a:latin typeface="Arial" panose="020B0604020202020204" pitchFamily="34" charset="0"/>
                <a:cs typeface="Arial" panose="020B0604020202020204" pitchFamily="34" charset="0"/>
              </a:rPr>
              <a:t>C. Rogers</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8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p:txBody>
          <a:bodyPr/>
          <a:lstStyle/>
          <a:p>
            <a:pPr lvl="0"/>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VIRTUELLE DIDAKTISCHE STRATEGIEN FÜR WBL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5" name="Arrow: Notched Right 4">
            <a:extLst>
              <a:ext uri="{FF2B5EF4-FFF2-40B4-BE49-F238E27FC236}">
                <a16:creationId xmlns:a16="http://schemas.microsoft.com/office/drawing/2014/main" id="{611A60AF-6493-4C2A-BFB4-642B9D71EDC9}"/>
              </a:ext>
            </a:extLst>
          </p:cNvPr>
          <p:cNvSpPr/>
          <p:nvPr/>
        </p:nvSpPr>
        <p:spPr>
          <a:xfrm>
            <a:off x="0" y="3186429"/>
            <a:ext cx="12192000" cy="1844039"/>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9D5247EB-6DED-44CF-8161-6A942A3571A4}"/>
              </a:ext>
            </a:extLst>
          </p:cNvPr>
          <p:cNvSpPr/>
          <p:nvPr/>
        </p:nvSpPr>
        <p:spPr>
          <a:xfrm>
            <a:off x="233675" y="1898333"/>
            <a:ext cx="4748872" cy="1844039"/>
          </a:xfrm>
          <a:custGeom>
            <a:avLst/>
            <a:gdLst>
              <a:gd name="connsiteX0" fmla="*/ 0 w 3831839"/>
              <a:gd name="connsiteY0" fmla="*/ 0 h 1844039"/>
              <a:gd name="connsiteX1" fmla="*/ 3831839 w 3831839"/>
              <a:gd name="connsiteY1" fmla="*/ 0 h 1844039"/>
              <a:gd name="connsiteX2" fmla="*/ 3831839 w 3831839"/>
              <a:gd name="connsiteY2" fmla="*/ 1844039 h 1844039"/>
              <a:gd name="connsiteX3" fmla="*/ 0 w 3831839"/>
              <a:gd name="connsiteY3" fmla="*/ 1844039 h 1844039"/>
              <a:gd name="connsiteX4" fmla="*/ 0 w 3831839"/>
              <a:gd name="connsiteY4" fmla="*/ 0 h 18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839" h="1844039">
                <a:moveTo>
                  <a:pt x="0" y="0"/>
                </a:moveTo>
                <a:lnTo>
                  <a:pt x="3831839" y="0"/>
                </a:lnTo>
                <a:lnTo>
                  <a:pt x="3831839" y="1844039"/>
                </a:lnTo>
                <a:lnTo>
                  <a:pt x="0" y="18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de-DE" b="1" dirty="0"/>
              <a:t>5. Einfacher Zugang und Handhabung von Materialien und Aktivitäten</a:t>
            </a:r>
            <a:r>
              <a:rPr lang="de-DE" dirty="0"/>
              <a:t>: Aktivitäten und Materialien sind jederzeit über das Netz verfügbar, die Lernenden können sie auf ihren Computer herunterladen und jederzeit abrufen.</a:t>
            </a:r>
            <a:endParaRPr lang="es-ES" sz="1800" kern="1200" dirty="0"/>
          </a:p>
        </p:txBody>
      </p:sp>
      <p:sp>
        <p:nvSpPr>
          <p:cNvPr id="7" name="Oval 6">
            <a:extLst>
              <a:ext uri="{FF2B5EF4-FFF2-40B4-BE49-F238E27FC236}">
                <a16:creationId xmlns:a16="http://schemas.microsoft.com/office/drawing/2014/main" id="{0570CA79-41C5-4D1E-BA0A-035BC2F69631}"/>
              </a:ext>
            </a:extLst>
          </p:cNvPr>
          <p:cNvSpPr/>
          <p:nvPr/>
        </p:nvSpPr>
        <p:spPr>
          <a:xfrm>
            <a:off x="1688586" y="3877944"/>
            <a:ext cx="461009" cy="461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5CC8237D-7F93-4EE2-9A71-E33350DBDBFE}"/>
              </a:ext>
            </a:extLst>
          </p:cNvPr>
          <p:cNvSpPr/>
          <p:nvPr/>
        </p:nvSpPr>
        <p:spPr>
          <a:xfrm>
            <a:off x="3763386" y="4600153"/>
            <a:ext cx="3800814" cy="1844039"/>
          </a:xfrm>
          <a:custGeom>
            <a:avLst/>
            <a:gdLst>
              <a:gd name="connsiteX0" fmla="*/ 0 w 2998050"/>
              <a:gd name="connsiteY0" fmla="*/ 0 h 1844039"/>
              <a:gd name="connsiteX1" fmla="*/ 2998050 w 2998050"/>
              <a:gd name="connsiteY1" fmla="*/ 0 h 1844039"/>
              <a:gd name="connsiteX2" fmla="*/ 2998050 w 2998050"/>
              <a:gd name="connsiteY2" fmla="*/ 1844039 h 1844039"/>
              <a:gd name="connsiteX3" fmla="*/ 0 w 2998050"/>
              <a:gd name="connsiteY3" fmla="*/ 1844039 h 1844039"/>
              <a:gd name="connsiteX4" fmla="*/ 0 w 2998050"/>
              <a:gd name="connsiteY4" fmla="*/ 0 h 18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050" h="1844039">
                <a:moveTo>
                  <a:pt x="0" y="0"/>
                </a:moveTo>
                <a:lnTo>
                  <a:pt x="2998050" y="0"/>
                </a:lnTo>
                <a:lnTo>
                  <a:pt x="2998050" y="1844039"/>
                </a:lnTo>
                <a:lnTo>
                  <a:pt x="0" y="18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de-DE" b="1" dirty="0"/>
              <a:t>6. Nachbereitung: </a:t>
            </a:r>
            <a:r>
              <a:rPr lang="de-DE" dirty="0"/>
              <a:t>Sie ermöglicht die Festlegung von Fristen, so dass die Lernenden die Aufgaben organisieren kann, um die vorgeschlagenen Aktivitäten erfolgreich zu absolvieren.</a:t>
            </a:r>
          </a:p>
        </p:txBody>
      </p:sp>
      <p:sp>
        <p:nvSpPr>
          <p:cNvPr id="9" name="Oval 8">
            <a:extLst>
              <a:ext uri="{FF2B5EF4-FFF2-40B4-BE49-F238E27FC236}">
                <a16:creationId xmlns:a16="http://schemas.microsoft.com/office/drawing/2014/main" id="{EA365575-B0D1-4BB6-8AA9-D3D2B4EF2794}"/>
              </a:ext>
            </a:extLst>
          </p:cNvPr>
          <p:cNvSpPr/>
          <p:nvPr/>
        </p:nvSpPr>
        <p:spPr>
          <a:xfrm>
            <a:off x="5202784" y="3877944"/>
            <a:ext cx="461009" cy="461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FE379D1A-EECF-417E-A9AF-E34139A7AF46}"/>
              </a:ext>
            </a:extLst>
          </p:cNvPr>
          <p:cNvSpPr/>
          <p:nvPr/>
        </p:nvSpPr>
        <p:spPr>
          <a:xfrm>
            <a:off x="6904653" y="1803400"/>
            <a:ext cx="4064975" cy="1844039"/>
          </a:xfrm>
          <a:custGeom>
            <a:avLst/>
            <a:gdLst>
              <a:gd name="connsiteX0" fmla="*/ 0 w 3938060"/>
              <a:gd name="connsiteY0" fmla="*/ 0 h 1844039"/>
              <a:gd name="connsiteX1" fmla="*/ 3938060 w 3938060"/>
              <a:gd name="connsiteY1" fmla="*/ 0 h 1844039"/>
              <a:gd name="connsiteX2" fmla="*/ 3938060 w 3938060"/>
              <a:gd name="connsiteY2" fmla="*/ 1844039 h 1844039"/>
              <a:gd name="connsiteX3" fmla="*/ 0 w 3938060"/>
              <a:gd name="connsiteY3" fmla="*/ 1844039 h 1844039"/>
              <a:gd name="connsiteX4" fmla="*/ 0 w 3938060"/>
              <a:gd name="connsiteY4" fmla="*/ 0 h 18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060" h="1844039">
                <a:moveTo>
                  <a:pt x="0" y="0"/>
                </a:moveTo>
                <a:lnTo>
                  <a:pt x="3938060" y="0"/>
                </a:lnTo>
                <a:lnTo>
                  <a:pt x="3938060" y="1844039"/>
                </a:lnTo>
                <a:lnTo>
                  <a:pt x="0" y="1844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de-DE" b="1" dirty="0"/>
              <a:t>7. Horizontale Kommunikation: </a:t>
            </a:r>
            <a:r>
              <a:rPr lang="de-DE" dirty="0"/>
              <a:t>Bauen Sie eine gleichberechtigte Beziehung zu Ihren Lernenden auf, damit das Lernen und das Erreichen der Ziele das Ergebnis einer Zusammenarbeit sind.</a:t>
            </a:r>
          </a:p>
        </p:txBody>
      </p:sp>
      <p:sp>
        <p:nvSpPr>
          <p:cNvPr id="11" name="Oval 10">
            <a:extLst>
              <a:ext uri="{FF2B5EF4-FFF2-40B4-BE49-F238E27FC236}">
                <a16:creationId xmlns:a16="http://schemas.microsoft.com/office/drawing/2014/main" id="{DFE916F6-407D-4859-BED8-0F09E1DBB673}"/>
              </a:ext>
            </a:extLst>
          </p:cNvPr>
          <p:cNvSpPr/>
          <p:nvPr/>
        </p:nvSpPr>
        <p:spPr>
          <a:xfrm>
            <a:off x="8770093" y="3877944"/>
            <a:ext cx="461009" cy="461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692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a:xfrm>
            <a:off x="853107" y="1309829"/>
            <a:ext cx="10515600" cy="3795571"/>
          </a:xfrm>
        </p:spPr>
        <p:txBody>
          <a:bodyPr>
            <a:normAutofit/>
          </a:bodyPr>
          <a:lstStyle/>
          <a:p>
            <a:pPr algn="ctr"/>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WAS BRAUCHEN VIRTUELLE WBL MENTOREN &amp; MENTORINNEN?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42096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WAS BRAUCHEN VIRTUELLE WBL MENTOREN &amp; MENTORINNEN?</a:t>
            </a:r>
            <a:endParaRPr lang="es-ES" sz="4400" dirty="0"/>
          </a:p>
        </p:txBody>
      </p:sp>
      <p:sp>
        <p:nvSpPr>
          <p:cNvPr id="3" name="2 Marcador de contenido"/>
          <p:cNvSpPr>
            <a:spLocks noGrp="1"/>
          </p:cNvSpPr>
          <p:nvPr>
            <p:ph idx="1"/>
          </p:nvPr>
        </p:nvSpPr>
        <p:spPr/>
        <p:txBody>
          <a:bodyPr>
            <a:normAutofit fontScale="92500" lnSpcReduction="10000"/>
          </a:bodyPr>
          <a:lstStyle/>
          <a:p>
            <a:pPr lvl="1"/>
            <a:r>
              <a:rPr lang="de-DE" sz="2800" dirty="0"/>
              <a:t>Virtuelle WBL-Mentor/innen müssen </a:t>
            </a:r>
            <a:r>
              <a:rPr lang="de-DE" sz="3000" dirty="0">
                <a:solidFill>
                  <a:srgbClr val="42ACE6"/>
                </a:solidFill>
              </a:rPr>
              <a:t>sich selbst neu erfinden </a:t>
            </a:r>
            <a:r>
              <a:rPr lang="de-DE" sz="2800" dirty="0"/>
              <a:t>können, um die Vorteile der technologischen Möglichkeiten zu nutzen, und in vielen Fällen müssen sie neue innovative Taktiken, Techniken und Strategien entwickeln, die ein besseres Lernen in einer virtuellen Umgebung ermöglichen. </a:t>
            </a:r>
          </a:p>
          <a:p>
            <a:pPr lvl="1"/>
            <a:endParaRPr lang="de-DE" sz="2800" dirty="0"/>
          </a:p>
          <a:p>
            <a:pPr lvl="1"/>
            <a:r>
              <a:rPr lang="de-DE" sz="2800" dirty="0"/>
              <a:t>Anders als beim arbeitsplatzbezogenen Lernen in Präsenz gibt es in der digitalen Welt </a:t>
            </a:r>
            <a:r>
              <a:rPr lang="de-DE" sz="3000" dirty="0">
                <a:solidFill>
                  <a:srgbClr val="42ACE6"/>
                </a:solidFill>
              </a:rPr>
              <a:t>keine räumlichen und zeitlichen Barrieren</a:t>
            </a:r>
            <a:r>
              <a:rPr lang="de-DE" sz="2800" dirty="0"/>
              <a:t>. Gute virtuelle Mentor/innen müssen sich auf die </a:t>
            </a:r>
            <a:r>
              <a:rPr lang="de-DE" sz="3000" dirty="0">
                <a:solidFill>
                  <a:srgbClr val="42ACE6"/>
                </a:solidFill>
              </a:rPr>
              <a:t>virtuelle Lerndynamik </a:t>
            </a:r>
            <a:r>
              <a:rPr lang="de-DE" sz="2800" dirty="0"/>
              <a:t>spezialisieren und zusätzliche Online-Informationsquellen zur Verfügung stellen, die den Lernprozess der Lernenden unterstützen.</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WAS BRAUCHEN VIRTUELLE WBL MENTOREN &amp; MENTORINNEN?</a:t>
            </a:r>
            <a:endParaRPr lang="es-ES" sz="4400" dirty="0"/>
          </a:p>
        </p:txBody>
      </p:sp>
      <p:sp>
        <p:nvSpPr>
          <p:cNvPr id="3" name="2 Marcador de contenido"/>
          <p:cNvSpPr>
            <a:spLocks noGrp="1"/>
          </p:cNvSpPr>
          <p:nvPr>
            <p:ph idx="1"/>
          </p:nvPr>
        </p:nvSpPr>
        <p:spPr/>
        <p:txBody>
          <a:bodyPr>
            <a:normAutofit lnSpcReduction="10000"/>
          </a:bodyPr>
          <a:lstStyle/>
          <a:p>
            <a:r>
              <a:rPr lang="de-DE" dirty="0"/>
              <a:t>Seien Sie sich über das </a:t>
            </a:r>
            <a:r>
              <a:rPr lang="de-DE" dirty="0">
                <a:solidFill>
                  <a:srgbClr val="42ACE6"/>
                </a:solidFill>
              </a:rPr>
              <a:t>Ziel</a:t>
            </a:r>
            <a:r>
              <a:rPr lang="de-DE" dirty="0"/>
              <a:t> der WBL-Einheit im Klaren und erstellen Sie Erklärungen: konkret und einfach.</a:t>
            </a:r>
          </a:p>
          <a:p>
            <a:endParaRPr lang="de-DE" dirty="0"/>
          </a:p>
          <a:p>
            <a:r>
              <a:rPr lang="de-DE" dirty="0"/>
              <a:t>Entwerfen Sie eine </a:t>
            </a:r>
            <a:r>
              <a:rPr lang="de-DE" dirty="0">
                <a:solidFill>
                  <a:srgbClr val="42ACE6"/>
                </a:solidFill>
              </a:rPr>
              <a:t>Struktur</a:t>
            </a:r>
            <a:r>
              <a:rPr lang="de-DE" dirty="0"/>
              <a:t> für die durchzuführenden Aktivitäten: Präsentation, Ausstellung von Inhalten und Projekt; oder Quiz und Übungen.</a:t>
            </a:r>
          </a:p>
          <a:p>
            <a:endParaRPr lang="de-DE" dirty="0"/>
          </a:p>
          <a:p>
            <a:r>
              <a:rPr lang="de-DE" dirty="0"/>
              <a:t>Verfügen Sie über ein </a:t>
            </a:r>
            <a:r>
              <a:rPr lang="de-DE" dirty="0">
                <a:solidFill>
                  <a:srgbClr val="42ACE6"/>
                </a:solidFill>
              </a:rPr>
              <a:t>Gerät mit Internetanschluss</a:t>
            </a:r>
            <a:r>
              <a:rPr lang="de-DE" dirty="0"/>
              <a:t>: Die Tätigkeit der Lehrenden muss an die Möglichkeiten der Gruppe oder eines bestimmten Auszubildenden angepasst werden.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WAS BRAUCHEN VIRTUELLE WBL MENTOREN &amp; MENTORINNEN?</a:t>
            </a:r>
            <a:endParaRPr lang="es-ES" sz="4400" dirty="0"/>
          </a:p>
        </p:txBody>
      </p:sp>
      <p:sp>
        <p:nvSpPr>
          <p:cNvPr id="3" name="2 Marcador de contenido"/>
          <p:cNvSpPr>
            <a:spLocks noGrp="1"/>
          </p:cNvSpPr>
          <p:nvPr>
            <p:ph idx="1"/>
          </p:nvPr>
        </p:nvSpPr>
        <p:spPr/>
        <p:txBody>
          <a:bodyPr>
            <a:noAutofit/>
          </a:bodyPr>
          <a:lstStyle/>
          <a:p>
            <a:pPr lvl="1"/>
            <a:r>
              <a:rPr lang="de-DE" sz="2800" dirty="0"/>
              <a:t>Finden oder erstellen Sie </a:t>
            </a:r>
            <a:r>
              <a:rPr lang="de-DE" sz="2800" dirty="0">
                <a:solidFill>
                  <a:srgbClr val="42ACE6"/>
                </a:solidFill>
              </a:rPr>
              <a:t>die richtigen Ressourcen</a:t>
            </a:r>
            <a:r>
              <a:rPr lang="de-DE" sz="2800" dirty="0"/>
              <a:t>: eine Infografik, ein YouTube-Video oder eine Übungsseite. Sie können in einem bestimmten Bildungskontext verwendet werden, auch wenn sie nicht mit dieser Absicht erstellt wurden, z. B. ein Fragebogen mit Kahoot .</a:t>
            </a:r>
          </a:p>
          <a:p>
            <a:pPr lvl="1"/>
            <a:endParaRPr lang="de-DE" sz="2800" dirty="0"/>
          </a:p>
          <a:p>
            <a:pPr lvl="1"/>
            <a:r>
              <a:rPr lang="de-DE" sz="2800" dirty="0"/>
              <a:t>Zusätzlich zu den technischen Ressourcen/Tools benötigen Sie </a:t>
            </a:r>
            <a:r>
              <a:rPr lang="de-DE" sz="2800" dirty="0">
                <a:solidFill>
                  <a:srgbClr val="42ACE6"/>
                </a:solidFill>
              </a:rPr>
              <a:t>Wissen</a:t>
            </a:r>
            <a:r>
              <a:rPr lang="de-DE" sz="2800" dirty="0"/>
              <a:t> über sie. Man muss die vorhandenen Tools und ihre Eigenschaften kennen. Es ist wichtig, dass beide (sowohl Lehrende als auch Lernende) über ausreichende Ressourcen und Kenntnisse verfügen.</a:t>
            </a:r>
            <a:endParaRPr lang="es-ES" sz="2800" dirty="0"/>
          </a:p>
          <a:p>
            <a:pPr lvl="1"/>
            <a:endParaRPr lang="es-E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WAS BRAUCHEN VIRTUELLE WBL MENTOREN &amp; MENTORINNEN?</a:t>
            </a:r>
            <a:endParaRPr lang="es-ES" sz="4400" dirty="0"/>
          </a:p>
        </p:txBody>
      </p:sp>
      <p:sp>
        <p:nvSpPr>
          <p:cNvPr id="3" name="2 Marcador de contenido"/>
          <p:cNvSpPr>
            <a:spLocks noGrp="1"/>
          </p:cNvSpPr>
          <p:nvPr>
            <p:ph idx="1"/>
          </p:nvPr>
        </p:nvSpPr>
        <p:spPr>
          <a:xfrm>
            <a:off x="838200" y="1825624"/>
            <a:ext cx="10515600" cy="4575175"/>
          </a:xfrm>
        </p:spPr>
        <p:txBody>
          <a:bodyPr>
            <a:noAutofit/>
          </a:bodyPr>
          <a:lstStyle/>
          <a:p>
            <a:pPr lvl="1"/>
            <a:r>
              <a:rPr lang="de-DE" sz="2800" dirty="0"/>
              <a:t>Bestimmen Sie eine Plattform, auf der all diese </a:t>
            </a:r>
            <a:r>
              <a:rPr lang="de-DE" sz="2800" dirty="0">
                <a:solidFill>
                  <a:srgbClr val="42ACE6"/>
                </a:solidFill>
              </a:rPr>
              <a:t>Inhalte gespeichert</a:t>
            </a:r>
            <a:r>
              <a:rPr lang="de-DE" sz="2800" dirty="0"/>
              <a:t> werden: Google Drive, Blogger, Genially, Kahoot ... eine vom Unternehmen geschaffene Plattform ...</a:t>
            </a:r>
          </a:p>
          <a:p>
            <a:pPr lvl="1"/>
            <a:endParaRPr lang="de-DE" sz="2800" dirty="0"/>
          </a:p>
          <a:p>
            <a:pPr lvl="1"/>
            <a:r>
              <a:rPr lang="de-DE" sz="2800" dirty="0"/>
              <a:t>Erzeugen Sie </a:t>
            </a:r>
            <a:r>
              <a:rPr lang="de-DE" sz="2800" dirty="0">
                <a:solidFill>
                  <a:srgbClr val="42ACE6"/>
                </a:solidFill>
              </a:rPr>
              <a:t>Interaktivität</a:t>
            </a:r>
            <a:r>
              <a:rPr lang="de-DE" sz="2800" dirty="0"/>
              <a:t> bei der Entwicklung der Aktivitäten, indem Sie eine enge und prägende Umgebung mit den unterstützenden Materialien sowie unter den Lernenden (wenn es mehrere sind) schaffen und den Austausch zwischen den Lernenden durch Online- / virtuelle Tools fördern: Foren, Brainstorming oder Debatten....</a:t>
            </a:r>
            <a:endParaRPr lang="es-E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WAS BRAUCHEN VIRTUELLE WBL MENTOREN &amp; MENTORINNEN?</a:t>
            </a:r>
            <a:endParaRPr lang="es-ES" sz="4400" dirty="0"/>
          </a:p>
        </p:txBody>
      </p:sp>
      <p:sp>
        <p:nvSpPr>
          <p:cNvPr id="3" name="2 Marcador de contenido"/>
          <p:cNvSpPr>
            <a:spLocks noGrp="1"/>
          </p:cNvSpPr>
          <p:nvPr>
            <p:ph idx="1"/>
          </p:nvPr>
        </p:nvSpPr>
        <p:spPr>
          <a:xfrm>
            <a:off x="838200" y="1825624"/>
            <a:ext cx="10515600" cy="4575175"/>
          </a:xfrm>
        </p:spPr>
        <p:txBody>
          <a:bodyPr>
            <a:normAutofit/>
          </a:bodyPr>
          <a:lstStyle/>
          <a:p>
            <a:pPr lvl="1"/>
            <a:r>
              <a:rPr lang="de-DE" sz="2800" dirty="0"/>
              <a:t>Kontinuierliches </a:t>
            </a:r>
            <a:r>
              <a:rPr lang="de-DE" sz="2800" dirty="0">
                <a:solidFill>
                  <a:srgbClr val="42ACE6"/>
                </a:solidFill>
              </a:rPr>
              <a:t>positives Feedback </a:t>
            </a:r>
            <a:r>
              <a:rPr lang="de-DE" sz="2800" dirty="0"/>
              <a:t>geben, Fehler korrigieren und den Lernenden sagen, was sie verbessern müssen, um die im WBL-Programm festgelegten Ziele zu erreichen. In diesem Sinne müssen Mentor/innen zunächst die Ziele der durchzuführenden Aktivitäten und deren Nutzen für die Zukunft darlegen.</a:t>
            </a:r>
          </a:p>
          <a:p>
            <a:pPr lvl="1"/>
            <a:endParaRPr lang="de-DE" sz="2800" dirty="0"/>
          </a:p>
          <a:p>
            <a:pPr lvl="1"/>
            <a:r>
              <a:rPr lang="de-DE" sz="2800" dirty="0"/>
              <a:t>Führen Sie ein </a:t>
            </a:r>
            <a:r>
              <a:rPr lang="de-DE" sz="2800" dirty="0">
                <a:solidFill>
                  <a:srgbClr val="42ACE6"/>
                </a:solidFill>
              </a:rPr>
              <a:t>aktives Gespräch </a:t>
            </a:r>
            <a:r>
              <a:rPr lang="de-DE" sz="2800" dirty="0"/>
              <a:t>und fragen Sie Ihre Lernenden, was sie von den Praktiken und den behandelten Themen halten.</a:t>
            </a:r>
            <a:endParaRPr lang="es-E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IE"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WAS BRAUCHEN VIRTUELLE WBL MENTOREN &amp; MENTORINNEN?</a:t>
            </a:r>
            <a:endParaRPr lang="es-ES"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2 Marcador de contenido"/>
          <p:cNvSpPr>
            <a:spLocks noGrp="1"/>
          </p:cNvSpPr>
          <p:nvPr>
            <p:ph idx="1"/>
          </p:nvPr>
        </p:nvSpPr>
        <p:spPr>
          <a:xfrm>
            <a:off x="838200" y="1825624"/>
            <a:ext cx="10515600" cy="4575175"/>
          </a:xfrm>
        </p:spPr>
        <p:txBody>
          <a:bodyPr>
            <a:normAutofit/>
          </a:bodyPr>
          <a:lstStyle/>
          <a:p>
            <a:pPr lvl="1"/>
            <a:r>
              <a:rPr lang="de-DE" sz="2800" dirty="0"/>
              <a:t>Seien Sie </a:t>
            </a:r>
            <a:r>
              <a:rPr lang="de-DE" sz="2800" dirty="0">
                <a:solidFill>
                  <a:srgbClr val="42ACE6"/>
                </a:solidFill>
              </a:rPr>
              <a:t>empfänglich und offen </a:t>
            </a:r>
            <a:r>
              <a:rPr lang="de-DE" sz="2800" dirty="0"/>
              <a:t>für die neuen Vorschläge, die die Auszubildenden machen können. Nur so können die neuen Ressourcen genutzt werden, um die Erfahrungen der Lernenden zu verbessern. Außerdem wird dadurch die Anwendung der Online-Didaktik erleichtert und gefördert.</a:t>
            </a:r>
          </a:p>
          <a:p>
            <a:pPr lvl="1"/>
            <a:endParaRPr lang="de-DE" sz="2800" dirty="0"/>
          </a:p>
          <a:p>
            <a:pPr lvl="1"/>
            <a:r>
              <a:rPr lang="de-DE" sz="2800" dirty="0"/>
              <a:t>Es braucht </a:t>
            </a:r>
            <a:r>
              <a:rPr lang="de-DE" sz="2800" dirty="0">
                <a:solidFill>
                  <a:srgbClr val="42ACE6"/>
                </a:solidFill>
              </a:rPr>
              <a:t>Zeit, WBL vorzubereiten</a:t>
            </a:r>
            <a:r>
              <a:rPr lang="de-DE" sz="2800" dirty="0"/>
              <a:t>: Je besser Sie den Prozess organisiert haben und je besser Sie die Tools kennen, desto weniger Zeit wird die Organisation des virtuellen WBL in Anspruch nehmen.</a:t>
            </a:r>
            <a:endParaRPr lang="es-E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a:xfrm>
            <a:off x="853107" y="1309829"/>
            <a:ext cx="10515600" cy="3071671"/>
          </a:xfrm>
        </p:spPr>
        <p:txBody>
          <a:bodyPr>
            <a:normAutofit/>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ROLLEN VIRTUELLER WBL-MENTOR/INNEN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420967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A1AC-F2D3-43A7-B823-14C5C282E4F6}"/>
              </a:ext>
            </a:extLst>
          </p:cNvPr>
          <p:cNvSpPr>
            <a:spLocks noGrp="1"/>
          </p:cNvSpPr>
          <p:nvPr>
            <p:ph type="title"/>
          </p:nvPr>
        </p:nvSpPr>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ROLLEN VIRTUELLER WBL-MENTOR/INNEN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grpSp>
        <p:nvGrpSpPr>
          <p:cNvPr id="30" name="Group 29">
            <a:extLst>
              <a:ext uri="{FF2B5EF4-FFF2-40B4-BE49-F238E27FC236}">
                <a16:creationId xmlns:a16="http://schemas.microsoft.com/office/drawing/2014/main" id="{125A7891-8B59-454F-BA2D-DD4E5291E27D}"/>
              </a:ext>
            </a:extLst>
          </p:cNvPr>
          <p:cNvGrpSpPr/>
          <p:nvPr/>
        </p:nvGrpSpPr>
        <p:grpSpPr>
          <a:xfrm>
            <a:off x="5022205" y="1943637"/>
            <a:ext cx="3191310" cy="1494944"/>
            <a:chOff x="5022205" y="1943637"/>
            <a:chExt cx="3191310" cy="1494944"/>
          </a:xfrm>
        </p:grpSpPr>
        <p:sp>
          <p:nvSpPr>
            <p:cNvPr id="22" name="Freeform: Shape 21">
              <a:extLst>
                <a:ext uri="{FF2B5EF4-FFF2-40B4-BE49-F238E27FC236}">
                  <a16:creationId xmlns:a16="http://schemas.microsoft.com/office/drawing/2014/main" id="{BAC7F2E2-38D8-4CB7-85C0-7AADCC35BB4E}"/>
                </a:ext>
              </a:extLst>
            </p:cNvPr>
            <p:cNvSpPr/>
            <p:nvPr/>
          </p:nvSpPr>
          <p:spPr>
            <a:xfrm rot="19438435">
              <a:off x="5022205" y="3415203"/>
              <a:ext cx="1682396" cy="23378"/>
            </a:xfrm>
            <a:custGeom>
              <a:avLst/>
              <a:gdLst/>
              <a:ahLst/>
              <a:cxnLst/>
              <a:rect l="0" t="0" r="0" b="0"/>
              <a:pathLst>
                <a:path>
                  <a:moveTo>
                    <a:pt x="0" y="11689"/>
                  </a:moveTo>
                  <a:lnTo>
                    <a:pt x="1682396"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CD2B993D-CAAB-4BEB-9CD6-6A8CB327182C}"/>
                </a:ext>
              </a:extLst>
            </p:cNvPr>
            <p:cNvSpPr/>
            <p:nvPr/>
          </p:nvSpPr>
          <p:spPr>
            <a:xfrm>
              <a:off x="6095999" y="1943637"/>
              <a:ext cx="2117516" cy="1088265"/>
            </a:xfrm>
            <a:custGeom>
              <a:avLst/>
              <a:gdLst>
                <a:gd name="connsiteX0" fmla="*/ 0 w 2117516"/>
                <a:gd name="connsiteY0" fmla="*/ 544133 h 1088265"/>
                <a:gd name="connsiteX1" fmla="*/ 1058758 w 2117516"/>
                <a:gd name="connsiteY1" fmla="*/ 0 h 1088265"/>
                <a:gd name="connsiteX2" fmla="*/ 2117516 w 2117516"/>
                <a:gd name="connsiteY2" fmla="*/ 544133 h 1088265"/>
                <a:gd name="connsiteX3" fmla="*/ 1058758 w 2117516"/>
                <a:gd name="connsiteY3" fmla="*/ 1088266 h 1088265"/>
                <a:gd name="connsiteX4" fmla="*/ 0 w 2117516"/>
                <a:gd name="connsiteY4" fmla="*/ 544133 h 1088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16" h="1088265">
                  <a:moveTo>
                    <a:pt x="0" y="544133"/>
                  </a:moveTo>
                  <a:cubicBezTo>
                    <a:pt x="0" y="243617"/>
                    <a:pt x="474022" y="0"/>
                    <a:pt x="1058758" y="0"/>
                  </a:cubicBezTo>
                  <a:cubicBezTo>
                    <a:pt x="1643494" y="0"/>
                    <a:pt x="2117516" y="243617"/>
                    <a:pt x="2117516" y="544133"/>
                  </a:cubicBezTo>
                  <a:cubicBezTo>
                    <a:pt x="2117516" y="844649"/>
                    <a:pt x="1643494" y="1088266"/>
                    <a:pt x="1058758" y="1088266"/>
                  </a:cubicBezTo>
                  <a:cubicBezTo>
                    <a:pt x="474022" y="1088266"/>
                    <a:pt x="0" y="844649"/>
                    <a:pt x="0" y="544133"/>
                  </a:cubicBezTo>
                  <a:close/>
                </a:path>
              </a:pathLst>
            </a:custGeom>
          </p:spPr>
          <p:style>
            <a:lnRef idx="2">
              <a:schemeClr val="lt1">
                <a:hueOff val="0"/>
                <a:satOff val="0"/>
                <a:lumOff val="0"/>
                <a:alphaOff val="0"/>
              </a:schemeClr>
            </a:lnRef>
            <a:fillRef idx="1">
              <a:schemeClr val="accent5">
                <a:hueOff val="-1351709"/>
                <a:satOff val="-3484"/>
                <a:lumOff val="-2353"/>
                <a:alphaOff val="0"/>
              </a:schemeClr>
            </a:fillRef>
            <a:effectRef idx="0">
              <a:schemeClr val="accent5">
                <a:hueOff val="-1351709"/>
                <a:satOff val="-3484"/>
                <a:lumOff val="-2353"/>
                <a:alphaOff val="0"/>
              </a:schemeClr>
            </a:effectRef>
            <a:fontRef idx="minor">
              <a:schemeClr val="lt1"/>
            </a:fontRef>
          </p:style>
          <p:txBody>
            <a:bodyPr spcFirstLastPara="0" vert="horz" wrap="square" lIns="322803" tIns="172073" rIns="322803" bIns="172073" numCol="1" spcCol="1270" anchor="ctr" anchorCtr="0">
              <a:noAutofit/>
            </a:bodyPr>
            <a:lstStyle/>
            <a:p>
              <a:pPr marL="0" lvl="0" indent="0" algn="ctr" defTabSz="889000" rtl="0">
                <a:lnSpc>
                  <a:spcPct val="90000"/>
                </a:lnSpc>
                <a:spcBef>
                  <a:spcPct val="0"/>
                </a:spcBef>
                <a:spcAft>
                  <a:spcPct val="35000"/>
                </a:spcAft>
                <a:buNone/>
              </a:pPr>
              <a:r>
                <a:rPr lang="es-ES" sz="2000" kern="1200" dirty="0" err="1"/>
                <a:t>Trainer</a:t>
              </a:r>
              <a:r>
                <a:rPr lang="es-ES" sz="2000" kern="1200" dirty="0"/>
                <a:t>/in</a:t>
              </a:r>
            </a:p>
          </p:txBody>
        </p:sp>
      </p:grpSp>
      <p:grpSp>
        <p:nvGrpSpPr>
          <p:cNvPr id="31" name="Group 30">
            <a:extLst>
              <a:ext uri="{FF2B5EF4-FFF2-40B4-BE49-F238E27FC236}">
                <a16:creationId xmlns:a16="http://schemas.microsoft.com/office/drawing/2014/main" id="{CC546B22-7B45-4920-8942-ACC3F66271BF}"/>
              </a:ext>
            </a:extLst>
          </p:cNvPr>
          <p:cNvGrpSpPr/>
          <p:nvPr/>
        </p:nvGrpSpPr>
        <p:grpSpPr>
          <a:xfrm>
            <a:off x="5115886" y="2344376"/>
            <a:ext cx="5326532" cy="1343431"/>
            <a:chOff x="5115886" y="2344376"/>
            <a:chExt cx="5326532" cy="1343431"/>
          </a:xfrm>
        </p:grpSpPr>
        <p:sp>
          <p:nvSpPr>
            <p:cNvPr id="21" name="Freeform: Shape 20">
              <a:extLst>
                <a:ext uri="{FF2B5EF4-FFF2-40B4-BE49-F238E27FC236}">
                  <a16:creationId xmlns:a16="http://schemas.microsoft.com/office/drawing/2014/main" id="{F132FC8D-3BA3-4992-B04D-F3A2EA01E6FE}"/>
                </a:ext>
              </a:extLst>
            </p:cNvPr>
            <p:cNvSpPr/>
            <p:nvPr/>
          </p:nvSpPr>
          <p:spPr>
            <a:xfrm rot="20619588">
              <a:off x="5115886" y="3664429"/>
              <a:ext cx="3327315" cy="23378"/>
            </a:xfrm>
            <a:custGeom>
              <a:avLst/>
              <a:gdLst/>
              <a:ahLst/>
              <a:cxnLst/>
              <a:rect l="0" t="0" r="0" b="0"/>
              <a:pathLst>
                <a:path>
                  <a:moveTo>
                    <a:pt x="0" y="11689"/>
                  </a:moveTo>
                  <a:lnTo>
                    <a:pt x="3327315"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45E0FF48-9508-42C6-B371-BE56B8178B95}"/>
                </a:ext>
              </a:extLst>
            </p:cNvPr>
            <p:cNvSpPr/>
            <p:nvPr/>
          </p:nvSpPr>
          <p:spPr>
            <a:xfrm>
              <a:off x="8236920" y="2344376"/>
              <a:ext cx="2205498" cy="1162318"/>
            </a:xfrm>
            <a:custGeom>
              <a:avLst/>
              <a:gdLst>
                <a:gd name="connsiteX0" fmla="*/ 0 w 2205498"/>
                <a:gd name="connsiteY0" fmla="*/ 581159 h 1162318"/>
                <a:gd name="connsiteX1" fmla="*/ 1102749 w 2205498"/>
                <a:gd name="connsiteY1" fmla="*/ 0 h 1162318"/>
                <a:gd name="connsiteX2" fmla="*/ 2205498 w 2205498"/>
                <a:gd name="connsiteY2" fmla="*/ 581159 h 1162318"/>
                <a:gd name="connsiteX3" fmla="*/ 1102749 w 2205498"/>
                <a:gd name="connsiteY3" fmla="*/ 1162318 h 1162318"/>
                <a:gd name="connsiteX4" fmla="*/ 0 w 2205498"/>
                <a:gd name="connsiteY4" fmla="*/ 581159 h 116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98" h="1162318">
                  <a:moveTo>
                    <a:pt x="0" y="581159"/>
                  </a:moveTo>
                  <a:cubicBezTo>
                    <a:pt x="0" y="260194"/>
                    <a:pt x="493718" y="0"/>
                    <a:pt x="1102749" y="0"/>
                  </a:cubicBezTo>
                  <a:cubicBezTo>
                    <a:pt x="1711780" y="0"/>
                    <a:pt x="2205498" y="260194"/>
                    <a:pt x="2205498" y="581159"/>
                  </a:cubicBezTo>
                  <a:cubicBezTo>
                    <a:pt x="2205498" y="902124"/>
                    <a:pt x="1711780" y="1162318"/>
                    <a:pt x="1102749" y="1162318"/>
                  </a:cubicBezTo>
                  <a:cubicBezTo>
                    <a:pt x="493718" y="1162318"/>
                    <a:pt x="0" y="902124"/>
                    <a:pt x="0" y="581159"/>
                  </a:cubicBezTo>
                  <a:close/>
                </a:path>
              </a:pathLst>
            </a:custGeom>
          </p:spPr>
          <p:style>
            <a:lnRef idx="2">
              <a:schemeClr val="lt1">
                <a:hueOff val="0"/>
                <a:satOff val="0"/>
                <a:lumOff val="0"/>
                <a:alphaOff val="0"/>
              </a:schemeClr>
            </a:lnRef>
            <a:fillRef idx="1">
              <a:schemeClr val="accent5">
                <a:hueOff val="-2703417"/>
                <a:satOff val="-6968"/>
                <a:lumOff val="-4706"/>
                <a:alphaOff val="0"/>
              </a:schemeClr>
            </a:fillRef>
            <a:effectRef idx="0">
              <a:schemeClr val="accent5">
                <a:hueOff val="-2703417"/>
                <a:satOff val="-6968"/>
                <a:lumOff val="-4706"/>
                <a:alphaOff val="0"/>
              </a:schemeClr>
            </a:effectRef>
            <a:fontRef idx="minor">
              <a:schemeClr val="lt1"/>
            </a:fontRef>
          </p:style>
          <p:txBody>
            <a:bodyPr spcFirstLastPara="0" vert="horz" wrap="square" lIns="335688" tIns="182918" rIns="335688" bIns="182918" numCol="1" spcCol="1270" anchor="ctr" anchorCtr="0">
              <a:noAutofit/>
            </a:bodyPr>
            <a:lstStyle/>
            <a:p>
              <a:pPr marL="0" lvl="0" indent="0" algn="ctr" defTabSz="889000" rtl="0">
                <a:lnSpc>
                  <a:spcPct val="90000"/>
                </a:lnSpc>
                <a:spcBef>
                  <a:spcPct val="0"/>
                </a:spcBef>
                <a:spcAft>
                  <a:spcPct val="35000"/>
                </a:spcAft>
                <a:buNone/>
              </a:pPr>
              <a:r>
                <a:rPr lang="es-ES" sz="2000" kern="1200" dirty="0" err="1"/>
                <a:t>Sozial</a:t>
              </a:r>
              <a:r>
                <a:rPr lang="es-ES" sz="2000" kern="1200" dirty="0"/>
                <a:t>-manager/in</a:t>
              </a:r>
            </a:p>
          </p:txBody>
        </p:sp>
      </p:grpSp>
      <p:grpSp>
        <p:nvGrpSpPr>
          <p:cNvPr id="32" name="Group 31">
            <a:extLst>
              <a:ext uri="{FF2B5EF4-FFF2-40B4-BE49-F238E27FC236}">
                <a16:creationId xmlns:a16="http://schemas.microsoft.com/office/drawing/2014/main" id="{5D2E5A4B-9DBC-477D-A197-07F2110C8E52}"/>
              </a:ext>
            </a:extLst>
          </p:cNvPr>
          <p:cNvGrpSpPr/>
          <p:nvPr/>
        </p:nvGrpSpPr>
        <p:grpSpPr>
          <a:xfrm>
            <a:off x="5961221" y="3672788"/>
            <a:ext cx="5337841" cy="1064949"/>
            <a:chOff x="5182897" y="3688214"/>
            <a:chExt cx="5337841" cy="1064949"/>
          </a:xfrm>
        </p:grpSpPr>
        <p:sp>
          <p:nvSpPr>
            <p:cNvPr id="20" name="Freeform: Shape 19">
              <a:extLst>
                <a:ext uri="{FF2B5EF4-FFF2-40B4-BE49-F238E27FC236}">
                  <a16:creationId xmlns:a16="http://schemas.microsoft.com/office/drawing/2014/main" id="{3D6C981F-4FDD-4C7F-8DC5-AFE0E4EF35D4}"/>
                </a:ext>
              </a:extLst>
            </p:cNvPr>
            <p:cNvSpPr/>
            <p:nvPr/>
          </p:nvSpPr>
          <p:spPr>
            <a:xfrm rot="21546032">
              <a:off x="5182897" y="4250894"/>
              <a:ext cx="3038027" cy="23378"/>
            </a:xfrm>
            <a:custGeom>
              <a:avLst/>
              <a:gdLst/>
              <a:ahLst/>
              <a:cxnLst/>
              <a:rect l="0" t="0" r="0" b="0"/>
              <a:pathLst>
                <a:path>
                  <a:moveTo>
                    <a:pt x="0" y="11689"/>
                  </a:moveTo>
                  <a:lnTo>
                    <a:pt x="3038027"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E60D1689-9FA3-4EFA-8EC8-4CD6A3091415}"/>
                </a:ext>
              </a:extLst>
            </p:cNvPr>
            <p:cNvSpPr/>
            <p:nvPr/>
          </p:nvSpPr>
          <p:spPr>
            <a:xfrm>
              <a:off x="8220077" y="3688214"/>
              <a:ext cx="2300661" cy="1064949"/>
            </a:xfrm>
            <a:custGeom>
              <a:avLst/>
              <a:gdLst>
                <a:gd name="connsiteX0" fmla="*/ 0 w 2300661"/>
                <a:gd name="connsiteY0" fmla="*/ 532475 h 1064949"/>
                <a:gd name="connsiteX1" fmla="*/ 1150331 w 2300661"/>
                <a:gd name="connsiteY1" fmla="*/ 0 h 1064949"/>
                <a:gd name="connsiteX2" fmla="*/ 2300662 w 2300661"/>
                <a:gd name="connsiteY2" fmla="*/ 532475 h 1064949"/>
                <a:gd name="connsiteX3" fmla="*/ 1150331 w 2300661"/>
                <a:gd name="connsiteY3" fmla="*/ 1064950 h 1064949"/>
                <a:gd name="connsiteX4" fmla="*/ 0 w 2300661"/>
                <a:gd name="connsiteY4" fmla="*/ 532475 h 106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661" h="1064949">
                  <a:moveTo>
                    <a:pt x="0" y="532475"/>
                  </a:moveTo>
                  <a:cubicBezTo>
                    <a:pt x="0" y="238397"/>
                    <a:pt x="515021" y="0"/>
                    <a:pt x="1150331" y="0"/>
                  </a:cubicBezTo>
                  <a:cubicBezTo>
                    <a:pt x="1785641" y="0"/>
                    <a:pt x="2300662" y="238397"/>
                    <a:pt x="2300662" y="532475"/>
                  </a:cubicBezTo>
                  <a:cubicBezTo>
                    <a:pt x="2300662" y="826553"/>
                    <a:pt x="1785641" y="1064950"/>
                    <a:pt x="1150331" y="1064950"/>
                  </a:cubicBezTo>
                  <a:cubicBezTo>
                    <a:pt x="515021" y="1064950"/>
                    <a:pt x="0" y="826553"/>
                    <a:pt x="0" y="532475"/>
                  </a:cubicBezTo>
                  <a:close/>
                </a:path>
              </a:pathLst>
            </a:custGeom>
          </p:spPr>
          <p:style>
            <a:lnRef idx="2">
              <a:schemeClr val="lt1">
                <a:hueOff val="0"/>
                <a:satOff val="0"/>
                <a:lumOff val="0"/>
                <a:alphaOff val="0"/>
              </a:schemeClr>
            </a:lnRef>
            <a:fillRef idx="1">
              <a:schemeClr val="accent5">
                <a:hueOff val="-4055126"/>
                <a:satOff val="-10451"/>
                <a:lumOff val="-7059"/>
                <a:alphaOff val="0"/>
              </a:schemeClr>
            </a:fillRef>
            <a:effectRef idx="0">
              <a:schemeClr val="accent5">
                <a:hueOff val="-4055126"/>
                <a:satOff val="-10451"/>
                <a:lumOff val="-7059"/>
                <a:alphaOff val="0"/>
              </a:schemeClr>
            </a:effectRef>
            <a:fontRef idx="minor">
              <a:schemeClr val="lt1"/>
            </a:fontRef>
          </p:style>
          <p:txBody>
            <a:bodyPr spcFirstLastPara="0" vert="horz" wrap="square" lIns="349624" tIns="168658" rIns="349624" bIns="168658" numCol="1" spcCol="1270" anchor="ctr" anchorCtr="0">
              <a:noAutofit/>
            </a:bodyPr>
            <a:lstStyle/>
            <a:p>
              <a:pPr marL="0" lvl="0" indent="0" algn="ctr" defTabSz="889000" rtl="0">
                <a:lnSpc>
                  <a:spcPct val="90000"/>
                </a:lnSpc>
                <a:spcBef>
                  <a:spcPct val="0"/>
                </a:spcBef>
                <a:spcAft>
                  <a:spcPct val="35000"/>
                </a:spcAft>
                <a:buNone/>
              </a:pPr>
              <a:r>
                <a:rPr lang="es-ES" sz="2000" kern="1200" dirty="0" err="1"/>
                <a:t>Programm</a:t>
              </a:r>
              <a:r>
                <a:rPr lang="es-ES" sz="2000" kern="1200" dirty="0"/>
                <a:t>-manager/in</a:t>
              </a:r>
            </a:p>
          </p:txBody>
        </p:sp>
      </p:grpSp>
      <p:grpSp>
        <p:nvGrpSpPr>
          <p:cNvPr id="33" name="Group 32">
            <a:extLst>
              <a:ext uri="{FF2B5EF4-FFF2-40B4-BE49-F238E27FC236}">
                <a16:creationId xmlns:a16="http://schemas.microsoft.com/office/drawing/2014/main" id="{2B3A7C8A-A10F-418B-90A2-8F2E37A575B2}"/>
              </a:ext>
            </a:extLst>
          </p:cNvPr>
          <p:cNvGrpSpPr/>
          <p:nvPr/>
        </p:nvGrpSpPr>
        <p:grpSpPr>
          <a:xfrm>
            <a:off x="5136285" y="4797358"/>
            <a:ext cx="5048352" cy="1052328"/>
            <a:chOff x="5136285" y="4797358"/>
            <a:chExt cx="5048352" cy="1052328"/>
          </a:xfrm>
        </p:grpSpPr>
        <p:sp>
          <p:nvSpPr>
            <p:cNvPr id="19" name="Freeform: Shape 18">
              <a:extLst>
                <a:ext uri="{FF2B5EF4-FFF2-40B4-BE49-F238E27FC236}">
                  <a16:creationId xmlns:a16="http://schemas.microsoft.com/office/drawing/2014/main" id="{E743CCB3-7A81-4688-80D2-8441869F472C}"/>
                </a:ext>
              </a:extLst>
            </p:cNvPr>
            <p:cNvSpPr/>
            <p:nvPr/>
          </p:nvSpPr>
          <p:spPr>
            <a:xfrm rot="821945">
              <a:off x="5136285" y="4797358"/>
              <a:ext cx="3290258" cy="23378"/>
            </a:xfrm>
            <a:custGeom>
              <a:avLst/>
              <a:gdLst/>
              <a:ahLst/>
              <a:cxnLst/>
              <a:rect l="0" t="0" r="0" b="0"/>
              <a:pathLst>
                <a:path>
                  <a:moveTo>
                    <a:pt x="0" y="11689"/>
                  </a:moveTo>
                  <a:lnTo>
                    <a:pt x="3290258"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F9BDF64E-F5BC-4D83-8913-D5BFF914C361}"/>
                </a:ext>
              </a:extLst>
            </p:cNvPr>
            <p:cNvSpPr/>
            <p:nvPr/>
          </p:nvSpPr>
          <p:spPr>
            <a:xfrm>
              <a:off x="8270015" y="4960825"/>
              <a:ext cx="1914622" cy="888861"/>
            </a:xfrm>
            <a:custGeom>
              <a:avLst/>
              <a:gdLst>
                <a:gd name="connsiteX0" fmla="*/ 0 w 1914622"/>
                <a:gd name="connsiteY0" fmla="*/ 444431 h 888861"/>
                <a:gd name="connsiteX1" fmla="*/ 957311 w 1914622"/>
                <a:gd name="connsiteY1" fmla="*/ 0 h 888861"/>
                <a:gd name="connsiteX2" fmla="*/ 1914622 w 1914622"/>
                <a:gd name="connsiteY2" fmla="*/ 444431 h 888861"/>
                <a:gd name="connsiteX3" fmla="*/ 957311 w 1914622"/>
                <a:gd name="connsiteY3" fmla="*/ 888862 h 888861"/>
                <a:gd name="connsiteX4" fmla="*/ 0 w 1914622"/>
                <a:gd name="connsiteY4" fmla="*/ 444431 h 88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622" h="888861">
                  <a:moveTo>
                    <a:pt x="0" y="444431"/>
                  </a:moveTo>
                  <a:cubicBezTo>
                    <a:pt x="0" y="198979"/>
                    <a:pt x="428603" y="0"/>
                    <a:pt x="957311" y="0"/>
                  </a:cubicBezTo>
                  <a:cubicBezTo>
                    <a:pt x="1486019" y="0"/>
                    <a:pt x="1914622" y="198979"/>
                    <a:pt x="1914622" y="444431"/>
                  </a:cubicBezTo>
                  <a:cubicBezTo>
                    <a:pt x="1914622" y="689883"/>
                    <a:pt x="1486019" y="888862"/>
                    <a:pt x="957311" y="888862"/>
                  </a:cubicBezTo>
                  <a:cubicBezTo>
                    <a:pt x="428603" y="888862"/>
                    <a:pt x="0" y="689883"/>
                    <a:pt x="0" y="444431"/>
                  </a:cubicBezTo>
                  <a:close/>
                </a:path>
              </a:pathLst>
            </a:custGeom>
          </p:spPr>
          <p:style>
            <a:lnRef idx="2">
              <a:schemeClr val="lt1">
                <a:hueOff val="0"/>
                <a:satOff val="0"/>
                <a:lumOff val="0"/>
                <a:alphaOff val="0"/>
              </a:schemeClr>
            </a:lnRef>
            <a:fillRef idx="1">
              <a:schemeClr val="accent5">
                <a:hueOff val="-5406834"/>
                <a:satOff val="-13935"/>
                <a:lumOff val="-9412"/>
                <a:alphaOff val="0"/>
              </a:schemeClr>
            </a:fillRef>
            <a:effectRef idx="0">
              <a:schemeClr val="accent5">
                <a:hueOff val="-5406834"/>
                <a:satOff val="-13935"/>
                <a:lumOff val="-9412"/>
                <a:alphaOff val="0"/>
              </a:schemeClr>
            </a:effectRef>
            <a:fontRef idx="minor">
              <a:schemeClr val="lt1"/>
            </a:fontRef>
          </p:style>
          <p:txBody>
            <a:bodyPr spcFirstLastPara="0" vert="horz" wrap="square" lIns="293090" tIns="142871" rIns="293090" bIns="142871" numCol="1" spcCol="1270" anchor="ctr" anchorCtr="0">
              <a:noAutofit/>
            </a:bodyPr>
            <a:lstStyle/>
            <a:p>
              <a:pPr marL="0" lvl="0" indent="0" algn="ctr" defTabSz="889000" rtl="0">
                <a:lnSpc>
                  <a:spcPct val="90000"/>
                </a:lnSpc>
                <a:spcBef>
                  <a:spcPct val="0"/>
                </a:spcBef>
                <a:spcAft>
                  <a:spcPct val="35000"/>
                </a:spcAft>
                <a:buNone/>
              </a:pPr>
              <a:r>
                <a:rPr lang="es-ES" sz="2000" kern="1200" dirty="0" err="1"/>
                <a:t>Berater</a:t>
              </a:r>
              <a:r>
                <a:rPr lang="es-ES" sz="2000" kern="1200" dirty="0"/>
                <a:t>/in </a:t>
              </a:r>
            </a:p>
          </p:txBody>
        </p:sp>
      </p:grpSp>
      <p:grpSp>
        <p:nvGrpSpPr>
          <p:cNvPr id="34" name="Group 33">
            <a:extLst>
              <a:ext uri="{FF2B5EF4-FFF2-40B4-BE49-F238E27FC236}">
                <a16:creationId xmlns:a16="http://schemas.microsoft.com/office/drawing/2014/main" id="{B2563AFA-C7AF-42D3-9AFC-143C9A65FEA4}"/>
              </a:ext>
            </a:extLst>
          </p:cNvPr>
          <p:cNvGrpSpPr/>
          <p:nvPr/>
        </p:nvGrpSpPr>
        <p:grpSpPr>
          <a:xfrm>
            <a:off x="5055065" y="5048084"/>
            <a:ext cx="2904016" cy="1369755"/>
            <a:chOff x="5055065" y="5048084"/>
            <a:chExt cx="2904016" cy="1369755"/>
          </a:xfrm>
        </p:grpSpPr>
        <p:sp>
          <p:nvSpPr>
            <p:cNvPr id="18" name="Freeform: Shape 17">
              <a:extLst>
                <a:ext uri="{FF2B5EF4-FFF2-40B4-BE49-F238E27FC236}">
                  <a16:creationId xmlns:a16="http://schemas.microsoft.com/office/drawing/2014/main" id="{FA018E5B-DED6-4AD9-925D-22385C569A3A}"/>
                </a:ext>
              </a:extLst>
            </p:cNvPr>
            <p:cNvSpPr/>
            <p:nvPr/>
          </p:nvSpPr>
          <p:spPr>
            <a:xfrm rot="2115938">
              <a:off x="5055065" y="5048084"/>
              <a:ext cx="1395186" cy="23378"/>
            </a:xfrm>
            <a:custGeom>
              <a:avLst/>
              <a:gdLst/>
              <a:ahLst/>
              <a:cxnLst/>
              <a:rect l="0" t="0" r="0" b="0"/>
              <a:pathLst>
                <a:path>
                  <a:moveTo>
                    <a:pt x="0" y="11689"/>
                  </a:moveTo>
                  <a:lnTo>
                    <a:pt x="1395186" y="11689"/>
                  </a:lnTo>
                </a:path>
              </a:pathLst>
            </a:custGeom>
            <a:noFill/>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07CE02A4-566D-491C-9F96-62F27CA84EB7}"/>
                </a:ext>
              </a:extLst>
            </p:cNvPr>
            <p:cNvSpPr/>
            <p:nvPr/>
          </p:nvSpPr>
          <p:spPr>
            <a:xfrm>
              <a:off x="5894824" y="5362487"/>
              <a:ext cx="2064257" cy="1055352"/>
            </a:xfrm>
            <a:custGeom>
              <a:avLst/>
              <a:gdLst>
                <a:gd name="connsiteX0" fmla="*/ 0 w 2064257"/>
                <a:gd name="connsiteY0" fmla="*/ 527676 h 1055352"/>
                <a:gd name="connsiteX1" fmla="*/ 1032129 w 2064257"/>
                <a:gd name="connsiteY1" fmla="*/ 0 h 1055352"/>
                <a:gd name="connsiteX2" fmla="*/ 2064258 w 2064257"/>
                <a:gd name="connsiteY2" fmla="*/ 527676 h 1055352"/>
                <a:gd name="connsiteX3" fmla="*/ 1032129 w 2064257"/>
                <a:gd name="connsiteY3" fmla="*/ 1055352 h 1055352"/>
                <a:gd name="connsiteX4" fmla="*/ 0 w 2064257"/>
                <a:gd name="connsiteY4" fmla="*/ 527676 h 105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57" h="1055352">
                  <a:moveTo>
                    <a:pt x="0" y="527676"/>
                  </a:moveTo>
                  <a:cubicBezTo>
                    <a:pt x="0" y="236249"/>
                    <a:pt x="462100" y="0"/>
                    <a:pt x="1032129" y="0"/>
                  </a:cubicBezTo>
                  <a:cubicBezTo>
                    <a:pt x="1602158" y="0"/>
                    <a:pt x="2064258" y="236249"/>
                    <a:pt x="2064258" y="527676"/>
                  </a:cubicBezTo>
                  <a:cubicBezTo>
                    <a:pt x="2064258" y="819103"/>
                    <a:pt x="1602158" y="1055352"/>
                    <a:pt x="1032129" y="1055352"/>
                  </a:cubicBezTo>
                  <a:cubicBezTo>
                    <a:pt x="462100" y="1055352"/>
                    <a:pt x="0" y="819103"/>
                    <a:pt x="0" y="527676"/>
                  </a:cubicBez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317543" tIns="169793" rIns="317543" bIns="169793" numCol="1" spcCol="1270" anchor="ctr" anchorCtr="0">
              <a:noAutofit/>
            </a:bodyPr>
            <a:lstStyle/>
            <a:p>
              <a:pPr marL="0" lvl="0" indent="0" algn="ctr" defTabSz="1066800" rtl="0">
                <a:lnSpc>
                  <a:spcPct val="90000"/>
                </a:lnSpc>
                <a:spcBef>
                  <a:spcPct val="0"/>
                </a:spcBef>
                <a:spcAft>
                  <a:spcPct val="35000"/>
                </a:spcAft>
                <a:buNone/>
              </a:pPr>
              <a:r>
                <a:rPr lang="es-ES" kern="1200" dirty="0" err="1"/>
                <a:t>Technische</a:t>
              </a:r>
              <a:r>
                <a:rPr lang="es-ES" dirty="0"/>
                <a:t> </a:t>
              </a:r>
              <a:r>
                <a:rPr lang="es-ES" dirty="0" err="1"/>
                <a:t>Unterstützung</a:t>
              </a:r>
              <a:endParaRPr lang="es-ES" kern="1200" dirty="0"/>
            </a:p>
          </p:txBody>
        </p:sp>
      </p:grpSp>
      <p:grpSp>
        <p:nvGrpSpPr>
          <p:cNvPr id="29" name="Group 28">
            <a:extLst>
              <a:ext uri="{FF2B5EF4-FFF2-40B4-BE49-F238E27FC236}">
                <a16:creationId xmlns:a16="http://schemas.microsoft.com/office/drawing/2014/main" id="{14F2EF4C-880A-48F0-9F51-E75ABA447D4B}"/>
              </a:ext>
            </a:extLst>
          </p:cNvPr>
          <p:cNvGrpSpPr/>
          <p:nvPr/>
        </p:nvGrpSpPr>
        <p:grpSpPr>
          <a:xfrm>
            <a:off x="492119" y="2472111"/>
            <a:ext cx="5046486" cy="3314546"/>
            <a:chOff x="492119" y="2472111"/>
            <a:chExt cx="5046486" cy="3314546"/>
          </a:xfrm>
        </p:grpSpPr>
        <p:sp>
          <p:nvSpPr>
            <p:cNvPr id="23" name="Oval 22">
              <a:extLst>
                <a:ext uri="{FF2B5EF4-FFF2-40B4-BE49-F238E27FC236}">
                  <a16:creationId xmlns:a16="http://schemas.microsoft.com/office/drawing/2014/main" id="{BE24EDC4-79CB-479A-BBEC-5671B52702F8}"/>
                </a:ext>
              </a:extLst>
            </p:cNvPr>
            <p:cNvSpPr/>
            <p:nvPr/>
          </p:nvSpPr>
          <p:spPr>
            <a:xfrm>
              <a:off x="492119" y="2472111"/>
              <a:ext cx="5046486" cy="3314546"/>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75FB97DB-35D7-41CF-8985-F0934CDD96B4}"/>
                </a:ext>
              </a:extLst>
            </p:cNvPr>
            <p:cNvSpPr txBox="1"/>
            <p:nvPr/>
          </p:nvSpPr>
          <p:spPr>
            <a:xfrm>
              <a:off x="1590675" y="5438305"/>
              <a:ext cx="3333750" cy="253916"/>
            </a:xfrm>
            <a:prstGeom prst="rect">
              <a:avLst/>
            </a:prstGeom>
            <a:noFill/>
          </p:spPr>
          <p:txBody>
            <a:bodyPr wrap="square" rtlCol="0">
              <a:spAutoFit/>
            </a:bodyPr>
            <a:lstStyle/>
            <a:p>
              <a:r>
                <a:rPr lang="en-US" sz="1050" i="1" dirty="0"/>
                <a:t>People vector created by stories - </a:t>
              </a:r>
              <a:r>
                <a:rPr lang="en-US" sz="1050" i="1" dirty="0">
                  <a:hlinkClick r:id="rId4"/>
                </a:rPr>
                <a:t>www.freepik.com</a:t>
              </a:r>
              <a:endParaRPr lang="de-AT" sz="1050" i="1" dirty="0"/>
            </a:p>
          </p:txBody>
        </p:sp>
      </p:grpSp>
    </p:spTree>
    <p:extLst>
      <p:ext uri="{BB962C8B-B14F-4D97-AF65-F5344CB8AC3E}">
        <p14:creationId xmlns:p14="http://schemas.microsoft.com/office/powerpoint/2010/main" val="28645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DFCB-C9AE-47BB-892E-AC102FA83C7B}"/>
              </a:ext>
            </a:extLst>
          </p:cNvPr>
          <p:cNvSpPr>
            <a:spLocks noGrp="1"/>
          </p:cNvSpPr>
          <p:nvPr>
            <p:ph type="title"/>
          </p:nvPr>
        </p:nvSpPr>
        <p:spPr/>
        <p:txBody>
          <a:bodyPr/>
          <a:lstStyle/>
          <a:p>
            <a:r>
              <a:rPr lang="de-AT"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AGENDA</a:t>
            </a:r>
          </a:p>
        </p:txBody>
      </p:sp>
      <p:sp>
        <p:nvSpPr>
          <p:cNvPr id="3" name="Content Placeholder 2">
            <a:extLst>
              <a:ext uri="{FF2B5EF4-FFF2-40B4-BE49-F238E27FC236}">
                <a16:creationId xmlns:a16="http://schemas.microsoft.com/office/drawing/2014/main" id="{A5177676-B79D-470B-92D2-FED6785D0660}"/>
              </a:ext>
            </a:extLst>
          </p:cNvPr>
          <p:cNvSpPr>
            <a:spLocks noGrp="1"/>
          </p:cNvSpPr>
          <p:nvPr>
            <p:ph idx="1"/>
          </p:nvPr>
        </p:nvSpPr>
        <p:spPr>
          <a:xfrm>
            <a:off x="838199" y="1825625"/>
            <a:ext cx="11160967" cy="4351338"/>
          </a:xfrm>
        </p:spPr>
        <p:txBody>
          <a:bodyPr>
            <a:normAutofit/>
          </a:bodyPr>
          <a:lstStyle/>
          <a:p>
            <a:pPr lvl="0"/>
            <a:r>
              <a:rPr lang="de-DE" dirty="0"/>
              <a:t> Allgemeine Einführung in die Didaktik </a:t>
            </a:r>
          </a:p>
          <a:p>
            <a:pPr lvl="0"/>
            <a:r>
              <a:rPr lang="de-DE" dirty="0"/>
              <a:t> Unterschied zwischen Online-Didaktik und Präsenzunterricht</a:t>
            </a:r>
          </a:p>
          <a:p>
            <a:pPr lvl="0"/>
            <a:r>
              <a:rPr lang="de-DE" dirty="0"/>
              <a:t> Virtuelle didaktische WBL-Strategien </a:t>
            </a:r>
          </a:p>
          <a:p>
            <a:pPr lvl="0"/>
            <a:r>
              <a:rPr lang="de-DE" dirty="0"/>
              <a:t> Was brauchen virtuelle WBL-Mentoren/Mentorinnen?</a:t>
            </a:r>
          </a:p>
          <a:p>
            <a:pPr lvl="0"/>
            <a:r>
              <a:rPr lang="de-DE" dirty="0"/>
              <a:t> Die Rolle des virtuellen WBL-Mentors </a:t>
            </a:r>
          </a:p>
          <a:p>
            <a:pPr lvl="0"/>
            <a:r>
              <a:rPr lang="de-DE" dirty="0"/>
              <a:t> Einige Online-Lehrmethoden </a:t>
            </a:r>
          </a:p>
          <a:p>
            <a:pPr lvl="0"/>
            <a:r>
              <a:rPr lang="de-DE" dirty="0"/>
              <a:t> Tipps für die Durchführung von Online-WBL</a:t>
            </a:r>
          </a:p>
          <a:p>
            <a:pPr lvl="0"/>
            <a:endParaRPr lang="de-DE" b="1" dirty="0"/>
          </a:p>
          <a:p>
            <a:pPr lvl="1"/>
            <a:endParaRPr lang="de-AT" dirty="0"/>
          </a:p>
        </p:txBody>
      </p:sp>
    </p:spTree>
    <p:extLst>
      <p:ext uri="{BB962C8B-B14F-4D97-AF65-F5344CB8AC3E}">
        <p14:creationId xmlns:p14="http://schemas.microsoft.com/office/powerpoint/2010/main" val="21438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a:xfrm>
            <a:off x="850900" y="2447925"/>
            <a:ext cx="10515600" cy="3292475"/>
          </a:xfrm>
        </p:spPr>
        <p:txBody>
          <a:bodyPr>
            <a:normAutofit/>
          </a:bodyPr>
          <a:lstStyle/>
          <a:p>
            <a:pPr>
              <a:buNone/>
            </a:pPr>
            <a:r>
              <a:rPr lang="de-DE" b="1" dirty="0"/>
              <a:t>Anbieter/in von Ressourcen, Betreuer/in </a:t>
            </a:r>
            <a:br>
              <a:rPr lang="de-DE" b="1" dirty="0"/>
            </a:br>
            <a:r>
              <a:rPr lang="de-DE" b="1" dirty="0"/>
              <a:t>und Berater/in. </a:t>
            </a:r>
            <a:br>
              <a:rPr lang="de-DE" b="1" dirty="0"/>
            </a:br>
            <a:r>
              <a:rPr lang="de-DE" dirty="0"/>
              <a:t>Zu den Aufgaben gehören:</a:t>
            </a:r>
          </a:p>
          <a:p>
            <a:pPr lvl="1"/>
            <a:r>
              <a:rPr lang="de-DE" dirty="0"/>
              <a:t>Bereitstellung von Informationen, die den Lernenden bei der Durchführung des WBL helfen.</a:t>
            </a:r>
          </a:p>
          <a:p>
            <a:pPr lvl="1"/>
            <a:r>
              <a:rPr lang="de-DE" dirty="0"/>
              <a:t>Ideen oder Lernstrategien vorschlagen.</a:t>
            </a:r>
          </a:p>
          <a:p>
            <a:pPr lvl="1"/>
            <a:r>
              <a:rPr lang="de-DE" dirty="0"/>
              <a:t>Den Lernenden helfen, den Inhalt des WBL mit dem im Ausbildungszentrum erworbenen Vorwissen zu verbinden.</a:t>
            </a:r>
            <a:endParaRPr lang="en-US" dirty="0"/>
          </a:p>
        </p:txBody>
      </p:sp>
      <p:grpSp>
        <p:nvGrpSpPr>
          <p:cNvPr id="4" name="3 Grupo"/>
          <p:cNvGrpSpPr/>
          <p:nvPr/>
        </p:nvGrpSpPr>
        <p:grpSpPr>
          <a:xfrm>
            <a:off x="8223250" y="1051623"/>
            <a:ext cx="3228975" cy="1754447"/>
            <a:chOff x="6333267" y="-93193"/>
            <a:chExt cx="2117381" cy="1088196"/>
          </a:xfrm>
        </p:grpSpPr>
        <p:sp>
          <p:nvSpPr>
            <p:cNvPr id="5" name="4 Elipse"/>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1351709"/>
                <a:satOff val="-3484"/>
                <a:lumOff val="-2353"/>
                <a:alphaOff val="0"/>
              </a:schemeClr>
            </a:fillRef>
            <a:effectRef idx="0">
              <a:schemeClr val="accent5">
                <a:hueOff val="-1351709"/>
                <a:satOff val="-3484"/>
                <a:lumOff val="-2353"/>
                <a:alphaOff val="0"/>
              </a:schemeClr>
            </a:effectRef>
            <a:fontRef idx="minor">
              <a:schemeClr val="lt1"/>
            </a:fontRef>
          </p:style>
        </p:sp>
        <p:sp>
          <p:nvSpPr>
            <p:cNvPr id="6" name="Elipse 4"/>
            <p:cNvSpPr/>
            <p:nvPr/>
          </p:nvSpPr>
          <p:spPr>
            <a:xfrm>
              <a:off x="6643350" y="66170"/>
              <a:ext cx="1497215" cy="769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600" b="1" kern="1200" dirty="0" err="1"/>
                <a:t>Trainer</a:t>
              </a:r>
              <a:r>
                <a:rPr lang="es-ES" sz="3600" b="1" kern="1200" dirty="0"/>
                <a:t>/in</a:t>
              </a:r>
              <a:endParaRPr lang="es-ES" sz="2800" b="1" kern="1200" dirty="0"/>
            </a:p>
          </p:txBody>
        </p:sp>
      </p:grpSp>
      <p:sp>
        <p:nvSpPr>
          <p:cNvPr id="9" name="Title 1">
            <a:extLst>
              <a:ext uri="{FF2B5EF4-FFF2-40B4-BE49-F238E27FC236}">
                <a16:creationId xmlns:a16="http://schemas.microsoft.com/office/drawing/2014/main" id="{AEDC4FCA-A7D7-4672-BEAF-C4A807E02F23}"/>
              </a:ext>
            </a:extLst>
          </p:cNvPr>
          <p:cNvSpPr>
            <a:spLocks noGrp="1"/>
          </p:cNvSpPr>
          <p:nvPr>
            <p:ph type="title"/>
          </p:nvPr>
        </p:nvSpPr>
        <p:spPr>
          <a:xfrm>
            <a:off x="838200" y="289851"/>
            <a:ext cx="10515600" cy="1523544"/>
          </a:xfrm>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ROLLEN VIRTUELLER WBL-MENTOR/INNEN</a:t>
            </a:r>
            <a:endParaRPr lang="de-AT" dirty="0"/>
          </a:p>
        </p:txBody>
      </p:sp>
    </p:spTree>
    <p:extLst>
      <p:ext uri="{BB962C8B-B14F-4D97-AF65-F5344CB8AC3E}">
        <p14:creationId xmlns:p14="http://schemas.microsoft.com/office/powerpoint/2010/main" val="28645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739775" y="2575167"/>
            <a:ext cx="10515600" cy="3584575"/>
          </a:xfrm>
        </p:spPr>
        <p:txBody>
          <a:bodyPr>
            <a:normAutofit fontScale="92500"/>
          </a:bodyPr>
          <a:lstStyle/>
          <a:p>
            <a:pPr>
              <a:buNone/>
            </a:pPr>
            <a:r>
              <a:rPr lang="es-ES" b="1" dirty="0" err="1"/>
              <a:t>Schöpfer</a:t>
            </a:r>
            <a:r>
              <a:rPr lang="es-ES" b="1" dirty="0"/>
              <a:t>/in </a:t>
            </a:r>
            <a:r>
              <a:rPr lang="es-ES" b="1" dirty="0" err="1"/>
              <a:t>eines</a:t>
            </a:r>
            <a:r>
              <a:rPr lang="es-ES" b="1" dirty="0"/>
              <a:t> </a:t>
            </a:r>
            <a:r>
              <a:rPr lang="es-ES" b="1" dirty="0" err="1"/>
              <a:t>kooperativen</a:t>
            </a:r>
            <a:r>
              <a:rPr lang="es-ES" b="1" dirty="0"/>
              <a:t> </a:t>
            </a:r>
            <a:r>
              <a:rPr lang="es-ES" b="1" dirty="0" err="1"/>
              <a:t>Umfelds</a:t>
            </a:r>
            <a:endParaRPr lang="es-ES" dirty="0"/>
          </a:p>
          <a:p>
            <a:pPr lvl="1"/>
            <a:r>
              <a:rPr lang="de-DE" dirty="0"/>
              <a:t>Fördert zwischenmenschliche Beziehungen, hilft den Lernenden bei der Zusammenarbeit und leitet die Entwicklung eines Gemeinschaftsgefühls innerhalb der Gruppe.</a:t>
            </a:r>
          </a:p>
          <a:p>
            <a:pPr lvl="1"/>
            <a:r>
              <a:rPr lang="de-DE" dirty="0"/>
              <a:t>Stimuliert die Beteiligung und Interaktion der Lernenden durch den Einsatz von kleinen Diskussionsgruppen, gemeinsamen Projekten, Fallstudien ...</a:t>
            </a:r>
          </a:p>
          <a:p>
            <a:pPr lvl="1"/>
            <a:r>
              <a:rPr lang="de-DE" dirty="0"/>
              <a:t>Überwacht und beteiligt sich an Diskussionsforen, indem er Missverständnisse aufdeckt oder zu fruchtbareren Diskussionen anregt.</a:t>
            </a:r>
          </a:p>
          <a:p>
            <a:pPr lvl="1"/>
            <a:r>
              <a:rPr lang="de-DE" dirty="0"/>
              <a:t>Hält die Diskussionen beim Thema, stellt mehrere Perspektiven dar, fasst die wichtigsten Punkte zusammen und fasst sie zusammen.</a:t>
            </a:r>
            <a:r>
              <a:rPr lang="es-ES" dirty="0"/>
              <a:t> </a:t>
            </a:r>
          </a:p>
        </p:txBody>
      </p:sp>
      <p:grpSp>
        <p:nvGrpSpPr>
          <p:cNvPr id="7" name="3 Grupo">
            <a:extLst>
              <a:ext uri="{FF2B5EF4-FFF2-40B4-BE49-F238E27FC236}">
                <a16:creationId xmlns:a16="http://schemas.microsoft.com/office/drawing/2014/main" id="{574A0983-56B1-4512-B505-946320BEB5C7}"/>
              </a:ext>
            </a:extLst>
          </p:cNvPr>
          <p:cNvGrpSpPr/>
          <p:nvPr/>
        </p:nvGrpSpPr>
        <p:grpSpPr>
          <a:xfrm>
            <a:off x="8223250" y="1051623"/>
            <a:ext cx="3228975" cy="1754447"/>
            <a:chOff x="6333267" y="-93193"/>
            <a:chExt cx="2117381" cy="1088196"/>
          </a:xfrm>
        </p:grpSpPr>
        <p:sp>
          <p:nvSpPr>
            <p:cNvPr id="8" name="4 Elipse">
              <a:extLst>
                <a:ext uri="{FF2B5EF4-FFF2-40B4-BE49-F238E27FC236}">
                  <a16:creationId xmlns:a16="http://schemas.microsoft.com/office/drawing/2014/main" id="{9D90DFD4-C9D3-4224-B4D4-BBA10F217DEA}"/>
                </a:ext>
              </a:extLst>
            </p:cNvPr>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2703417"/>
                <a:satOff val="-6968"/>
                <a:lumOff val="-4706"/>
                <a:alphaOff val="0"/>
              </a:schemeClr>
            </a:fillRef>
            <a:effectRef idx="0">
              <a:schemeClr val="accent5">
                <a:hueOff val="-2703417"/>
                <a:satOff val="-6968"/>
                <a:lumOff val="-4706"/>
                <a:alphaOff val="0"/>
              </a:schemeClr>
            </a:effectRef>
            <a:fontRef idx="minor">
              <a:schemeClr val="lt1"/>
            </a:fontRef>
          </p:style>
        </p:sp>
        <p:sp>
          <p:nvSpPr>
            <p:cNvPr id="9" name="Elipse 4">
              <a:extLst>
                <a:ext uri="{FF2B5EF4-FFF2-40B4-BE49-F238E27FC236}">
                  <a16:creationId xmlns:a16="http://schemas.microsoft.com/office/drawing/2014/main" id="{BDBC7873-CE90-4BA5-8868-14A87D32F39F}"/>
                </a:ext>
              </a:extLst>
            </p:cNvPr>
            <p:cNvSpPr/>
            <p:nvPr/>
          </p:nvSpPr>
          <p:spPr>
            <a:xfrm>
              <a:off x="6579108" y="66170"/>
              <a:ext cx="1625698" cy="769470"/>
            </a:xfrm>
            <a:prstGeom prst="rect">
              <a:avLst/>
            </a:prstGeom>
            <a:noFill/>
            <a:ln>
              <a:noFill/>
            </a:ln>
          </p:spPr>
          <p:style>
            <a:lnRef idx="2">
              <a:schemeClr val="lt1">
                <a:hueOff val="0"/>
                <a:satOff val="0"/>
                <a:lumOff val="0"/>
                <a:alphaOff val="0"/>
              </a:schemeClr>
            </a:lnRef>
            <a:fillRef idx="1">
              <a:schemeClr val="accent5">
                <a:hueOff val="-2703417"/>
                <a:satOff val="-6968"/>
                <a:lumOff val="-4706"/>
                <a:alphaOff val="0"/>
              </a:schemeClr>
            </a:fillRef>
            <a:effectRef idx="0">
              <a:schemeClr val="accent5">
                <a:hueOff val="-2703417"/>
                <a:satOff val="-6968"/>
                <a:lumOff val="-4706"/>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600" b="1" kern="1200" dirty="0" err="1"/>
                <a:t>Sozial</a:t>
              </a:r>
              <a:r>
                <a:rPr lang="es-ES" sz="3600" b="1" kern="1200" dirty="0"/>
                <a:t>-Manager/in</a:t>
              </a:r>
              <a:endParaRPr lang="es-ES" sz="2400" b="1" kern="1200" dirty="0"/>
            </a:p>
          </p:txBody>
        </p:sp>
      </p:grpSp>
      <p:sp>
        <p:nvSpPr>
          <p:cNvPr id="16" name="Title 1">
            <a:extLst>
              <a:ext uri="{FF2B5EF4-FFF2-40B4-BE49-F238E27FC236}">
                <a16:creationId xmlns:a16="http://schemas.microsoft.com/office/drawing/2014/main" id="{DA76775E-C2E2-4FBB-BC75-7A9421FC14B0}"/>
              </a:ext>
            </a:extLst>
          </p:cNvPr>
          <p:cNvSpPr>
            <a:spLocks noGrp="1"/>
          </p:cNvSpPr>
          <p:nvPr>
            <p:ph type="title"/>
          </p:nvPr>
        </p:nvSpPr>
        <p:spPr>
          <a:xfrm>
            <a:off x="838200" y="289851"/>
            <a:ext cx="10515600" cy="1523544"/>
          </a:xfrm>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ROLLEN VIRTUELLER WBL-MENTOR/INNEN</a:t>
            </a:r>
            <a:endParaRPr lang="de-AT" dirty="0"/>
          </a:p>
        </p:txBody>
      </p:sp>
    </p:spTree>
    <p:extLst>
      <p:ext uri="{BB962C8B-B14F-4D97-AF65-F5344CB8AC3E}">
        <p14:creationId xmlns:p14="http://schemas.microsoft.com/office/powerpoint/2010/main" val="6978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838200" y="2745772"/>
            <a:ext cx="10515600" cy="3041862"/>
          </a:xfrm>
        </p:spPr>
        <p:txBody>
          <a:bodyPr>
            <a:normAutofit/>
          </a:bodyPr>
          <a:lstStyle/>
          <a:p>
            <a:pPr>
              <a:buNone/>
            </a:pPr>
            <a:r>
              <a:rPr lang="es-ES" dirty="0"/>
              <a:t> </a:t>
            </a:r>
            <a:r>
              <a:rPr lang="de-DE" b="1" dirty="0"/>
              <a:t>Zuständig für organisatorische, administrative und verfahrenstechnische Aufgaben:</a:t>
            </a:r>
          </a:p>
          <a:p>
            <a:pPr lvl="1"/>
            <a:r>
              <a:rPr lang="de-DE" dirty="0"/>
              <a:t>Helfen Sie den Lernenden, ihre Zeit einzuteilen und eine Informationsflut zu vermeiden.</a:t>
            </a:r>
          </a:p>
          <a:p>
            <a:pPr lvl="1"/>
            <a:r>
              <a:rPr lang="de-DE" dirty="0"/>
              <a:t>Strukturieren Sie die auszuführenden Arbeiten mit einer klaren Erläuterung der Arbeitsregeln, der zugewiesenen Zeit oder des benötigten Materials.</a:t>
            </a:r>
            <a:endParaRPr lang="es-ES" dirty="0"/>
          </a:p>
        </p:txBody>
      </p:sp>
      <p:grpSp>
        <p:nvGrpSpPr>
          <p:cNvPr id="7" name="3 Grupo">
            <a:extLst>
              <a:ext uri="{FF2B5EF4-FFF2-40B4-BE49-F238E27FC236}">
                <a16:creationId xmlns:a16="http://schemas.microsoft.com/office/drawing/2014/main" id="{60C6BA69-EF23-40E1-9883-02D54A4ECDEE}"/>
              </a:ext>
            </a:extLst>
          </p:cNvPr>
          <p:cNvGrpSpPr/>
          <p:nvPr/>
        </p:nvGrpSpPr>
        <p:grpSpPr>
          <a:xfrm>
            <a:off x="8223250" y="1051623"/>
            <a:ext cx="3228975" cy="1754447"/>
            <a:chOff x="6333267" y="-93193"/>
            <a:chExt cx="2117381" cy="1088196"/>
          </a:xfrm>
        </p:grpSpPr>
        <p:sp>
          <p:nvSpPr>
            <p:cNvPr id="8" name="4 Elipse">
              <a:extLst>
                <a:ext uri="{FF2B5EF4-FFF2-40B4-BE49-F238E27FC236}">
                  <a16:creationId xmlns:a16="http://schemas.microsoft.com/office/drawing/2014/main" id="{79424C13-0218-49B7-937E-FFA2DB094CBA}"/>
                </a:ext>
              </a:extLst>
            </p:cNvPr>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4055126"/>
                <a:satOff val="-10451"/>
                <a:lumOff val="-7059"/>
                <a:alphaOff val="0"/>
              </a:schemeClr>
            </a:fillRef>
            <a:effectRef idx="0">
              <a:schemeClr val="accent5">
                <a:hueOff val="-4055126"/>
                <a:satOff val="-10451"/>
                <a:lumOff val="-7059"/>
                <a:alphaOff val="0"/>
              </a:schemeClr>
            </a:effectRef>
            <a:fontRef idx="minor">
              <a:schemeClr val="lt1"/>
            </a:fontRef>
          </p:style>
        </p:sp>
        <p:sp>
          <p:nvSpPr>
            <p:cNvPr id="9" name="Elipse 4">
              <a:extLst>
                <a:ext uri="{FF2B5EF4-FFF2-40B4-BE49-F238E27FC236}">
                  <a16:creationId xmlns:a16="http://schemas.microsoft.com/office/drawing/2014/main" id="{927D1883-2A7A-46EB-8A45-8750A31EA884}"/>
                </a:ext>
              </a:extLst>
            </p:cNvPr>
            <p:cNvSpPr/>
            <p:nvPr/>
          </p:nvSpPr>
          <p:spPr>
            <a:xfrm>
              <a:off x="6643350" y="66170"/>
              <a:ext cx="1497215" cy="769470"/>
            </a:xfrm>
            <a:prstGeom prst="rect">
              <a:avLst/>
            </a:prstGeom>
            <a:noFill/>
            <a:ln>
              <a:noFill/>
            </a:ln>
          </p:spPr>
          <p:style>
            <a:lnRef idx="2">
              <a:schemeClr val="lt1">
                <a:hueOff val="0"/>
                <a:satOff val="0"/>
                <a:lumOff val="0"/>
                <a:alphaOff val="0"/>
              </a:schemeClr>
            </a:lnRef>
            <a:fillRef idx="1">
              <a:schemeClr val="accent5">
                <a:hueOff val="-4055126"/>
                <a:satOff val="-10451"/>
                <a:lumOff val="-7059"/>
                <a:alphaOff val="0"/>
              </a:schemeClr>
            </a:fillRef>
            <a:effectRef idx="0">
              <a:schemeClr val="accent5">
                <a:hueOff val="-4055126"/>
                <a:satOff val="-10451"/>
                <a:lumOff val="-7059"/>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200" b="1" kern="1200" dirty="0" err="1"/>
                <a:t>Programm</a:t>
              </a:r>
              <a:r>
                <a:rPr lang="es-ES" sz="3200" b="1" kern="1200" dirty="0"/>
                <a:t>-Manager/in</a:t>
              </a:r>
              <a:endParaRPr lang="es-ES" sz="2000" b="1" kern="1200" dirty="0"/>
            </a:p>
          </p:txBody>
        </p:sp>
      </p:grpSp>
      <p:sp>
        <p:nvSpPr>
          <p:cNvPr id="15" name="Title 1">
            <a:extLst>
              <a:ext uri="{FF2B5EF4-FFF2-40B4-BE49-F238E27FC236}">
                <a16:creationId xmlns:a16="http://schemas.microsoft.com/office/drawing/2014/main" id="{F36CB5E1-ABDE-4D98-9768-009365845514}"/>
              </a:ext>
            </a:extLst>
          </p:cNvPr>
          <p:cNvSpPr>
            <a:spLocks noGrp="1"/>
          </p:cNvSpPr>
          <p:nvPr>
            <p:ph type="title"/>
          </p:nvPr>
        </p:nvSpPr>
        <p:spPr>
          <a:xfrm>
            <a:off x="838200" y="289851"/>
            <a:ext cx="10515600" cy="1523544"/>
          </a:xfrm>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ROLLEN VIRTUELLER WBL-MENTOR/INNEN</a:t>
            </a:r>
            <a:endParaRPr lang="de-AT" dirty="0"/>
          </a:p>
        </p:txBody>
      </p:sp>
    </p:spTree>
    <p:extLst>
      <p:ext uri="{BB962C8B-B14F-4D97-AF65-F5344CB8AC3E}">
        <p14:creationId xmlns:p14="http://schemas.microsoft.com/office/powerpoint/2010/main" val="6978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838200" y="2983543"/>
            <a:ext cx="10515600" cy="2136775"/>
          </a:xfrm>
        </p:spPr>
        <p:txBody>
          <a:bodyPr>
            <a:normAutofit/>
          </a:bodyPr>
          <a:lstStyle/>
          <a:p>
            <a:endParaRPr lang="es-ES" b="1" dirty="0"/>
          </a:p>
          <a:p>
            <a:pPr>
              <a:buNone/>
            </a:pPr>
            <a:r>
              <a:rPr lang="de-DE" dirty="0"/>
              <a:t>Persönliche Beratung der Lernenden in verschiedenen Aspekten der Ausbildung und Motivation für ihre Entwicklung.</a:t>
            </a:r>
            <a:r>
              <a:rPr lang="es-ES" dirty="0"/>
              <a:t> </a:t>
            </a:r>
          </a:p>
        </p:txBody>
      </p:sp>
      <p:sp>
        <p:nvSpPr>
          <p:cNvPr id="12" name="Title 1">
            <a:extLst>
              <a:ext uri="{FF2B5EF4-FFF2-40B4-BE49-F238E27FC236}">
                <a16:creationId xmlns:a16="http://schemas.microsoft.com/office/drawing/2014/main" id="{B0F4FAB7-7C70-42FE-BF8B-9C3F2F7BECA6}"/>
              </a:ext>
            </a:extLst>
          </p:cNvPr>
          <p:cNvSpPr>
            <a:spLocks noGrp="1"/>
          </p:cNvSpPr>
          <p:nvPr>
            <p:ph type="title"/>
          </p:nvPr>
        </p:nvSpPr>
        <p:spPr>
          <a:xfrm>
            <a:off x="838200" y="289851"/>
            <a:ext cx="10515600" cy="1523544"/>
          </a:xfrm>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ROLLEN VIRTUELLER WBL-MENTOR/INNEN</a:t>
            </a:r>
            <a:endParaRPr lang="de-AT" dirty="0"/>
          </a:p>
        </p:txBody>
      </p:sp>
      <p:grpSp>
        <p:nvGrpSpPr>
          <p:cNvPr id="13" name="3 Grupo">
            <a:extLst>
              <a:ext uri="{FF2B5EF4-FFF2-40B4-BE49-F238E27FC236}">
                <a16:creationId xmlns:a16="http://schemas.microsoft.com/office/drawing/2014/main" id="{41F286B6-9B66-4E08-ADFA-E69DFCF6AAB0}"/>
              </a:ext>
            </a:extLst>
          </p:cNvPr>
          <p:cNvGrpSpPr/>
          <p:nvPr/>
        </p:nvGrpSpPr>
        <p:grpSpPr>
          <a:xfrm>
            <a:off x="8223250" y="1051623"/>
            <a:ext cx="3228975" cy="1754447"/>
            <a:chOff x="6333267" y="-93193"/>
            <a:chExt cx="2117381" cy="1088196"/>
          </a:xfrm>
        </p:grpSpPr>
        <p:sp>
          <p:nvSpPr>
            <p:cNvPr id="14" name="4 Elipse">
              <a:extLst>
                <a:ext uri="{FF2B5EF4-FFF2-40B4-BE49-F238E27FC236}">
                  <a16:creationId xmlns:a16="http://schemas.microsoft.com/office/drawing/2014/main" id="{88D933FF-BB9C-4504-95FD-64EF58A61E8C}"/>
                </a:ext>
              </a:extLst>
            </p:cNvPr>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5406834"/>
                <a:satOff val="-13935"/>
                <a:lumOff val="-9412"/>
                <a:alphaOff val="0"/>
              </a:schemeClr>
            </a:fillRef>
            <a:effectRef idx="0">
              <a:schemeClr val="accent5">
                <a:hueOff val="-5406834"/>
                <a:satOff val="-13935"/>
                <a:lumOff val="-9412"/>
                <a:alphaOff val="0"/>
              </a:schemeClr>
            </a:effectRef>
            <a:fontRef idx="minor">
              <a:schemeClr val="lt1"/>
            </a:fontRef>
          </p:style>
        </p:sp>
        <p:sp>
          <p:nvSpPr>
            <p:cNvPr id="15" name="Elipse 4">
              <a:extLst>
                <a:ext uri="{FF2B5EF4-FFF2-40B4-BE49-F238E27FC236}">
                  <a16:creationId xmlns:a16="http://schemas.microsoft.com/office/drawing/2014/main" id="{5FAD7AD9-DE72-4994-9108-8F94CFB3F29C}"/>
                </a:ext>
              </a:extLst>
            </p:cNvPr>
            <p:cNvSpPr/>
            <p:nvPr/>
          </p:nvSpPr>
          <p:spPr>
            <a:xfrm>
              <a:off x="6643350" y="66170"/>
              <a:ext cx="1497215" cy="769470"/>
            </a:xfrm>
            <a:prstGeom prst="rect">
              <a:avLst/>
            </a:prstGeom>
            <a:noFill/>
            <a:ln>
              <a:noFill/>
            </a:ln>
          </p:spPr>
          <p:style>
            <a:lnRef idx="2">
              <a:schemeClr val="lt1">
                <a:hueOff val="0"/>
                <a:satOff val="0"/>
                <a:lumOff val="0"/>
                <a:alphaOff val="0"/>
              </a:schemeClr>
            </a:lnRef>
            <a:fillRef idx="1">
              <a:schemeClr val="accent5">
                <a:hueOff val="-5406834"/>
                <a:satOff val="-13935"/>
                <a:lumOff val="-9412"/>
                <a:alphaOff val="0"/>
              </a:schemeClr>
            </a:fillRef>
            <a:effectRef idx="0">
              <a:schemeClr val="accent5">
                <a:hueOff val="-5406834"/>
                <a:satOff val="-13935"/>
                <a:lumOff val="-9412"/>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600" b="1" kern="1200" dirty="0" err="1"/>
                <a:t>Berater</a:t>
              </a:r>
              <a:r>
                <a:rPr lang="es-ES" sz="3600" b="1" kern="1200" dirty="0"/>
                <a:t>/in</a:t>
              </a:r>
              <a:endParaRPr lang="es-ES" sz="2400" b="1" kern="1200" dirty="0"/>
            </a:p>
          </p:txBody>
        </p:sp>
      </p:grpSp>
    </p:spTree>
    <p:extLst>
      <p:ext uri="{BB962C8B-B14F-4D97-AF65-F5344CB8AC3E}">
        <p14:creationId xmlns:p14="http://schemas.microsoft.com/office/powerpoint/2010/main" val="6978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ROLLEN VIRTUELLER WBL-MENTOR/INNEN</a:t>
            </a:r>
            <a:endParaRPr lang="de-AT" dirty="0"/>
          </a:p>
        </p:txBody>
      </p:sp>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838200" y="2733869"/>
            <a:ext cx="10515600" cy="3311331"/>
          </a:xfrm>
        </p:spPr>
        <p:txBody>
          <a:bodyPr>
            <a:normAutofit lnSpcReduction="10000"/>
          </a:bodyPr>
          <a:lstStyle/>
          <a:p>
            <a:pPr>
              <a:buNone/>
            </a:pPr>
            <a:r>
              <a:rPr lang="es-ES" dirty="0"/>
              <a:t> </a:t>
            </a:r>
            <a:r>
              <a:rPr lang="de-DE" b="1" dirty="0"/>
              <a:t>Helfen Sie den Lernenden, sich mit dem System und der Software vertraut zu machen und sie darauf vorbereiten, eventuell auftretende technische Schwierigkeiten zu lösen.</a:t>
            </a:r>
          </a:p>
          <a:p>
            <a:pPr lvl="1">
              <a:lnSpc>
                <a:spcPct val="100000"/>
              </a:lnSpc>
            </a:pPr>
            <a:r>
              <a:rPr lang="de-DE" dirty="0"/>
              <a:t>Sie müssen sich im Umgang mit den Kommunikationsmitteln sicher fühlen und…</a:t>
            </a:r>
          </a:p>
          <a:p>
            <a:pPr lvl="1"/>
            <a:r>
              <a:rPr lang="de-DE" dirty="0"/>
              <a:t>…sicherstellen, dass die Lernenden die Werkzeuge der Umgebung, in der sie arbeiten werden, beherrschen (Kommunikationswerkzeuge (synchron und asynchron) und ebenso die Arbeitswerkzeuge (z. B. Herunterladen von Dateien).</a:t>
            </a:r>
            <a:endParaRPr lang="es-ES" dirty="0"/>
          </a:p>
        </p:txBody>
      </p:sp>
      <p:grpSp>
        <p:nvGrpSpPr>
          <p:cNvPr id="7" name="3 Grupo">
            <a:extLst>
              <a:ext uri="{FF2B5EF4-FFF2-40B4-BE49-F238E27FC236}">
                <a16:creationId xmlns:a16="http://schemas.microsoft.com/office/drawing/2014/main" id="{47C7C2E9-BF84-4736-A496-F69E6788A24A}"/>
              </a:ext>
            </a:extLst>
          </p:cNvPr>
          <p:cNvGrpSpPr/>
          <p:nvPr/>
        </p:nvGrpSpPr>
        <p:grpSpPr>
          <a:xfrm>
            <a:off x="8223250" y="1051623"/>
            <a:ext cx="3228975" cy="1754447"/>
            <a:chOff x="6333267" y="-93193"/>
            <a:chExt cx="2117381" cy="1088196"/>
          </a:xfrm>
        </p:grpSpPr>
        <p:sp>
          <p:nvSpPr>
            <p:cNvPr id="8" name="4 Elipse">
              <a:extLst>
                <a:ext uri="{FF2B5EF4-FFF2-40B4-BE49-F238E27FC236}">
                  <a16:creationId xmlns:a16="http://schemas.microsoft.com/office/drawing/2014/main" id="{46BED057-E1ED-45F9-8725-74104236D4B2}"/>
                </a:ext>
              </a:extLst>
            </p:cNvPr>
            <p:cNvSpPr/>
            <p:nvPr/>
          </p:nvSpPr>
          <p:spPr>
            <a:xfrm>
              <a:off x="6333267" y="-93193"/>
              <a:ext cx="2117381" cy="1088196"/>
            </a:xfrm>
            <a:prstGeom prst="ellips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9" name="Elipse 4">
              <a:extLst>
                <a:ext uri="{FF2B5EF4-FFF2-40B4-BE49-F238E27FC236}">
                  <a16:creationId xmlns:a16="http://schemas.microsoft.com/office/drawing/2014/main" id="{F2E34884-EE0E-4FFD-A9E6-5210CE0661DA}"/>
                </a:ext>
              </a:extLst>
            </p:cNvPr>
            <p:cNvSpPr/>
            <p:nvPr/>
          </p:nvSpPr>
          <p:spPr>
            <a:xfrm>
              <a:off x="6428804" y="66170"/>
              <a:ext cx="1926306" cy="769470"/>
            </a:xfrm>
            <a:prstGeom prst="rect">
              <a:avLst/>
            </a:prstGeom>
            <a:noFill/>
            <a:ln>
              <a:noFill/>
            </a:ln>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 sz="3200" b="1" kern="1200" dirty="0" err="1"/>
                <a:t>Technische</a:t>
              </a:r>
              <a:r>
                <a:rPr lang="es-ES" sz="3200" b="1" kern="1200" dirty="0"/>
                <a:t> </a:t>
              </a:r>
              <a:r>
                <a:rPr lang="es-ES" sz="3200" b="1" kern="1200" dirty="0" err="1"/>
                <a:t>Unterstützung</a:t>
              </a:r>
              <a:endParaRPr lang="es-ES" sz="2000" b="1" kern="1200" dirty="0"/>
            </a:p>
          </p:txBody>
        </p:sp>
      </p:grpSp>
    </p:spTree>
    <p:extLst>
      <p:ext uri="{BB962C8B-B14F-4D97-AF65-F5344CB8AC3E}">
        <p14:creationId xmlns:p14="http://schemas.microsoft.com/office/powerpoint/2010/main" val="6978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a:xfrm>
            <a:off x="853107" y="1309829"/>
            <a:ext cx="10515600" cy="3119296"/>
          </a:xfrm>
        </p:spPr>
        <p:txBody>
          <a:bodyPr>
            <a:normAutofit/>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VERSCHIEDENE VIRTUELLE DIDAKTISCHE METHODEN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420967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VERSCHIEDENE VIRTUELLE DIDAKTISCHE METHODEN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p:txBody>
          <a:bodyPr>
            <a:normAutofit lnSpcReduction="10000"/>
          </a:bodyPr>
          <a:lstStyle/>
          <a:p>
            <a:r>
              <a:rPr lang="de-DE" dirty="0"/>
              <a:t>Es gibt eine </a:t>
            </a:r>
            <a:r>
              <a:rPr lang="de-DE" dirty="0">
                <a:solidFill>
                  <a:srgbClr val="42ACE6"/>
                </a:solidFill>
              </a:rPr>
              <a:t>Vielzahl von Möglichkeiten </a:t>
            </a:r>
            <a:r>
              <a:rPr lang="de-DE" dirty="0"/>
              <a:t>für diese Art von digitalen Lehrmethoden. Die Idee ist, dass das virtuelle WBL weiterhin Erfahrungen generiert, die denen des persönlichen Unterrichts entsprechen oder besser sind.</a:t>
            </a:r>
          </a:p>
          <a:p>
            <a:r>
              <a:rPr lang="de-DE" dirty="0"/>
              <a:t>Eigentlich kann </a:t>
            </a:r>
            <a:r>
              <a:rPr lang="de-DE" dirty="0">
                <a:solidFill>
                  <a:srgbClr val="42ACE6"/>
                </a:solidFill>
              </a:rPr>
              <a:t>jede Methodik </a:t>
            </a:r>
            <a:r>
              <a:rPr lang="de-DE" dirty="0"/>
              <a:t>an den Online-Unterricht angepasst werden und sogar effektiver sein als der persönliche Unterricht.</a:t>
            </a:r>
          </a:p>
          <a:p>
            <a:r>
              <a:rPr lang="de-DE" dirty="0"/>
              <a:t>Man muss sich darüber im Klaren sein, was man erreichen will, welche </a:t>
            </a:r>
            <a:r>
              <a:rPr lang="de-DE" dirty="0">
                <a:solidFill>
                  <a:srgbClr val="42ACE6"/>
                </a:solidFill>
              </a:rPr>
              <a:t>Umstände</a:t>
            </a:r>
            <a:r>
              <a:rPr lang="de-DE" dirty="0"/>
              <a:t> die Gruppe (oder ein bestimmter Auszubildender) vorfindet und welches die </a:t>
            </a:r>
            <a:r>
              <a:rPr lang="de-DE" dirty="0">
                <a:solidFill>
                  <a:srgbClr val="42ACE6"/>
                </a:solidFill>
              </a:rPr>
              <a:t>geeignetsten Instrumente und Zeiten</a:t>
            </a:r>
            <a:r>
              <a:rPr lang="de-DE" dirty="0"/>
              <a:t> sind.</a:t>
            </a:r>
          </a:p>
          <a:p>
            <a:pPr lvl="1"/>
            <a:endParaRPr lang="es-ES" dirty="0"/>
          </a:p>
        </p:txBody>
      </p:sp>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VERSCHIEDENE VIRTUELLE DIDAKTISCHE METHODEN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C9A2490D-7914-4219-BB80-2E75FD195D77}"/>
              </a:ext>
            </a:extLst>
          </p:cNvPr>
          <p:cNvSpPr>
            <a:spLocks noGrp="1"/>
          </p:cNvSpPr>
          <p:nvPr>
            <p:ph idx="1"/>
          </p:nvPr>
        </p:nvSpPr>
        <p:spPr>
          <a:xfrm>
            <a:off x="923925" y="2041525"/>
            <a:ext cx="4343400" cy="1387475"/>
          </a:xfrm>
          <a:solidFill>
            <a:schemeClr val="bg1"/>
          </a:solidFill>
          <a:ln>
            <a:solidFill>
              <a:srgbClr val="1982BD"/>
            </a:solidFill>
          </a:ln>
          <a:effectLst>
            <a:outerShdw blurRad="50800" dist="38100" dir="2700000" algn="tl" rotWithShape="0">
              <a:prstClr val="black">
                <a:alpha val="40000"/>
              </a:prstClr>
            </a:outerShdw>
          </a:effectLst>
        </p:spPr>
        <p:txBody>
          <a:bodyPr anchor="ctr">
            <a:normAutofit/>
          </a:bodyPr>
          <a:lstStyle/>
          <a:p>
            <a:pPr algn="ctr">
              <a:buNone/>
            </a:pPr>
            <a:r>
              <a:rPr lang="es-ES" b="1" dirty="0" err="1">
                <a:solidFill>
                  <a:srgbClr val="42ACE6"/>
                </a:solidFill>
              </a:rPr>
              <a:t>Projektbasiertes</a:t>
            </a:r>
            <a:r>
              <a:rPr lang="es-ES" b="1" dirty="0">
                <a:solidFill>
                  <a:srgbClr val="42ACE6"/>
                </a:solidFill>
              </a:rPr>
              <a:t> </a:t>
            </a:r>
            <a:br>
              <a:rPr lang="es-ES" b="1" dirty="0">
                <a:solidFill>
                  <a:srgbClr val="42ACE6"/>
                </a:solidFill>
              </a:rPr>
            </a:br>
            <a:r>
              <a:rPr lang="es-ES" b="1" dirty="0" err="1">
                <a:solidFill>
                  <a:srgbClr val="42ACE6"/>
                </a:solidFill>
              </a:rPr>
              <a:t>Lernen</a:t>
            </a:r>
            <a:endParaRPr lang="es-ES" b="1" dirty="0">
              <a:solidFill>
                <a:srgbClr val="42ACE6"/>
              </a:solidFill>
            </a:endParaRPr>
          </a:p>
        </p:txBody>
      </p:sp>
      <p:sp>
        <p:nvSpPr>
          <p:cNvPr id="7" name="Content Placeholder 2">
            <a:extLst>
              <a:ext uri="{FF2B5EF4-FFF2-40B4-BE49-F238E27FC236}">
                <a16:creationId xmlns:a16="http://schemas.microsoft.com/office/drawing/2014/main" id="{83F7C6BC-0695-42DF-B7E7-778EF483EF0E}"/>
              </a:ext>
            </a:extLst>
          </p:cNvPr>
          <p:cNvSpPr txBox="1">
            <a:spLocks/>
          </p:cNvSpPr>
          <p:nvPr/>
        </p:nvSpPr>
        <p:spPr>
          <a:xfrm>
            <a:off x="923925" y="3984625"/>
            <a:ext cx="4343400" cy="1387475"/>
          </a:xfrm>
          <a:prstGeom prst="rect">
            <a:avLst/>
          </a:prstGeom>
          <a:solidFill>
            <a:schemeClr val="bg1"/>
          </a:solidFill>
          <a:ln>
            <a:solidFill>
              <a:srgbClr val="1982BD"/>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355600" indent="-355600" algn="l" defTabSz="914400" rtl="0" eaLnBrk="1" latinLnBrk="0" hangingPunct="1">
              <a:lnSpc>
                <a:spcPct val="90000"/>
              </a:lnSpc>
              <a:spcBef>
                <a:spcPts val="1000"/>
              </a:spcBef>
              <a:buClr>
                <a:srgbClr val="42ACE6"/>
              </a:buClr>
              <a:buFont typeface="Wingdings 3" panose="05040102010807070707" pitchFamily="18" charset="2"/>
              <a:buChar char=""/>
              <a:defRPr sz="2800" kern="1200">
                <a:solidFill>
                  <a:schemeClr val="tx1"/>
                </a:solidFill>
                <a:latin typeface="+mn-lt"/>
                <a:ea typeface="+mn-ea"/>
                <a:cs typeface="+mn-cs"/>
              </a:defRPr>
            </a:lvl1pPr>
            <a:lvl2pPr marL="812800" indent="-355600" algn="l" defTabSz="914400" rtl="0" eaLnBrk="1" latinLnBrk="0" hangingPunct="1">
              <a:lnSpc>
                <a:spcPct val="90000"/>
              </a:lnSpc>
              <a:spcBef>
                <a:spcPts val="500"/>
              </a:spcBef>
              <a:buClr>
                <a:srgbClr val="81DDFF"/>
              </a:buClr>
              <a:buFont typeface="Wingdings 3" panose="050401020108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FE78F"/>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3" panose="05040102010807070707" pitchFamily="18" charset="2"/>
              <a:buNone/>
            </a:pPr>
            <a:r>
              <a:rPr lang="es-ES" b="1" dirty="0" err="1">
                <a:solidFill>
                  <a:srgbClr val="42ACE6"/>
                </a:solidFill>
              </a:rPr>
              <a:t>Problembasiertes</a:t>
            </a:r>
            <a:r>
              <a:rPr lang="es-ES" b="1" dirty="0">
                <a:solidFill>
                  <a:srgbClr val="42ACE6"/>
                </a:solidFill>
              </a:rPr>
              <a:t> </a:t>
            </a:r>
            <a:r>
              <a:rPr lang="es-ES" b="1" dirty="0" err="1">
                <a:solidFill>
                  <a:srgbClr val="42ACE6"/>
                </a:solidFill>
              </a:rPr>
              <a:t>Lernen</a:t>
            </a:r>
            <a:endParaRPr lang="es-ES" b="1" dirty="0">
              <a:solidFill>
                <a:srgbClr val="42ACE6"/>
              </a:solidFill>
            </a:endParaRPr>
          </a:p>
        </p:txBody>
      </p:sp>
      <p:sp>
        <p:nvSpPr>
          <p:cNvPr id="8" name="Content Placeholder 2">
            <a:extLst>
              <a:ext uri="{FF2B5EF4-FFF2-40B4-BE49-F238E27FC236}">
                <a16:creationId xmlns:a16="http://schemas.microsoft.com/office/drawing/2014/main" id="{7949BC0D-378A-4271-AAD1-F416CCDDE5F3}"/>
              </a:ext>
            </a:extLst>
          </p:cNvPr>
          <p:cNvSpPr txBox="1">
            <a:spLocks/>
          </p:cNvSpPr>
          <p:nvPr/>
        </p:nvSpPr>
        <p:spPr>
          <a:xfrm>
            <a:off x="6296025" y="2041525"/>
            <a:ext cx="4343400" cy="1387475"/>
          </a:xfrm>
          <a:prstGeom prst="rect">
            <a:avLst/>
          </a:prstGeom>
          <a:solidFill>
            <a:schemeClr val="bg1"/>
          </a:solidFill>
          <a:ln>
            <a:solidFill>
              <a:srgbClr val="1982BD"/>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355600" indent="-355600" algn="l" defTabSz="914400" rtl="0" eaLnBrk="1" latinLnBrk="0" hangingPunct="1">
              <a:lnSpc>
                <a:spcPct val="90000"/>
              </a:lnSpc>
              <a:spcBef>
                <a:spcPts val="1000"/>
              </a:spcBef>
              <a:buClr>
                <a:srgbClr val="42ACE6"/>
              </a:buClr>
              <a:buFont typeface="Wingdings 3" panose="05040102010807070707" pitchFamily="18" charset="2"/>
              <a:buChar char=""/>
              <a:defRPr sz="2800" kern="1200">
                <a:solidFill>
                  <a:schemeClr val="tx1"/>
                </a:solidFill>
                <a:latin typeface="+mn-lt"/>
                <a:ea typeface="+mn-ea"/>
                <a:cs typeface="+mn-cs"/>
              </a:defRPr>
            </a:lvl1pPr>
            <a:lvl2pPr marL="812800" indent="-355600" algn="l" defTabSz="914400" rtl="0" eaLnBrk="1" latinLnBrk="0" hangingPunct="1">
              <a:lnSpc>
                <a:spcPct val="90000"/>
              </a:lnSpc>
              <a:spcBef>
                <a:spcPts val="500"/>
              </a:spcBef>
              <a:buClr>
                <a:srgbClr val="81DDFF"/>
              </a:buClr>
              <a:buFont typeface="Wingdings 3" panose="050401020108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FE78F"/>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3" panose="05040102010807070707" pitchFamily="18" charset="2"/>
              <a:buNone/>
            </a:pPr>
            <a:r>
              <a:rPr lang="es-ES" b="1" dirty="0" err="1">
                <a:solidFill>
                  <a:srgbClr val="42ACE6"/>
                </a:solidFill>
              </a:rPr>
              <a:t>Gamifizierung</a:t>
            </a:r>
            <a:endParaRPr lang="es-ES" b="1" dirty="0">
              <a:solidFill>
                <a:srgbClr val="42ACE6"/>
              </a:solidFill>
            </a:endParaRPr>
          </a:p>
        </p:txBody>
      </p:sp>
      <p:sp>
        <p:nvSpPr>
          <p:cNvPr id="9" name="Content Placeholder 2">
            <a:extLst>
              <a:ext uri="{FF2B5EF4-FFF2-40B4-BE49-F238E27FC236}">
                <a16:creationId xmlns:a16="http://schemas.microsoft.com/office/drawing/2014/main" id="{EFE3668A-909F-4242-B35E-79ABDC18368E}"/>
              </a:ext>
            </a:extLst>
          </p:cNvPr>
          <p:cNvSpPr txBox="1">
            <a:spLocks/>
          </p:cNvSpPr>
          <p:nvPr/>
        </p:nvSpPr>
        <p:spPr>
          <a:xfrm>
            <a:off x="6296025" y="3984625"/>
            <a:ext cx="4343400" cy="1387475"/>
          </a:xfrm>
          <a:prstGeom prst="rect">
            <a:avLst/>
          </a:prstGeom>
          <a:solidFill>
            <a:schemeClr val="bg1"/>
          </a:solidFill>
          <a:ln>
            <a:solidFill>
              <a:srgbClr val="1982BD"/>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355600" indent="-355600" algn="l" defTabSz="914400" rtl="0" eaLnBrk="1" latinLnBrk="0" hangingPunct="1">
              <a:lnSpc>
                <a:spcPct val="90000"/>
              </a:lnSpc>
              <a:spcBef>
                <a:spcPts val="1000"/>
              </a:spcBef>
              <a:buClr>
                <a:srgbClr val="42ACE6"/>
              </a:buClr>
              <a:buFont typeface="Wingdings 3" panose="05040102010807070707" pitchFamily="18" charset="2"/>
              <a:buChar char=""/>
              <a:defRPr sz="2800" kern="1200">
                <a:solidFill>
                  <a:schemeClr val="tx1"/>
                </a:solidFill>
                <a:latin typeface="+mn-lt"/>
                <a:ea typeface="+mn-ea"/>
                <a:cs typeface="+mn-cs"/>
              </a:defRPr>
            </a:lvl1pPr>
            <a:lvl2pPr marL="812800" indent="-355600" algn="l" defTabSz="914400" rtl="0" eaLnBrk="1" latinLnBrk="0" hangingPunct="1">
              <a:lnSpc>
                <a:spcPct val="90000"/>
              </a:lnSpc>
              <a:spcBef>
                <a:spcPts val="500"/>
              </a:spcBef>
              <a:buClr>
                <a:srgbClr val="81DDFF"/>
              </a:buClr>
              <a:buFont typeface="Wingdings 3" panose="050401020108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FE78F"/>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3" panose="05040102010807070707" pitchFamily="18" charset="2"/>
              <a:buNone/>
            </a:pPr>
            <a:r>
              <a:rPr lang="es-ES" b="1" dirty="0" err="1">
                <a:solidFill>
                  <a:srgbClr val="42ACE6"/>
                </a:solidFill>
              </a:rPr>
              <a:t>Visuelles</a:t>
            </a:r>
            <a:r>
              <a:rPr lang="es-ES" b="1" dirty="0">
                <a:solidFill>
                  <a:srgbClr val="42ACE6"/>
                </a:solidFill>
              </a:rPr>
              <a:t> </a:t>
            </a:r>
            <a:r>
              <a:rPr lang="es-ES" b="1" dirty="0" err="1">
                <a:solidFill>
                  <a:srgbClr val="42ACE6"/>
                </a:solidFill>
              </a:rPr>
              <a:t>und</a:t>
            </a:r>
            <a:r>
              <a:rPr lang="es-ES" b="1" dirty="0">
                <a:solidFill>
                  <a:srgbClr val="42ACE6"/>
                </a:solidFill>
              </a:rPr>
              <a:t> </a:t>
            </a:r>
            <a:br>
              <a:rPr lang="es-ES" b="1" dirty="0">
                <a:solidFill>
                  <a:srgbClr val="42ACE6"/>
                </a:solidFill>
              </a:rPr>
            </a:br>
            <a:r>
              <a:rPr lang="es-ES" b="1" dirty="0" err="1">
                <a:solidFill>
                  <a:srgbClr val="42ACE6"/>
                </a:solidFill>
              </a:rPr>
              <a:t>Design</a:t>
            </a:r>
            <a:r>
              <a:rPr lang="es-ES" b="1" dirty="0">
                <a:solidFill>
                  <a:srgbClr val="42ACE6"/>
                </a:solidFill>
              </a:rPr>
              <a:t> </a:t>
            </a:r>
            <a:r>
              <a:rPr lang="es-ES" b="1" dirty="0" err="1">
                <a:solidFill>
                  <a:srgbClr val="42ACE6"/>
                </a:solidFill>
              </a:rPr>
              <a:t>Thinking</a:t>
            </a:r>
            <a:endParaRPr lang="es-ES" b="1" dirty="0">
              <a:solidFill>
                <a:srgbClr val="42ACE6"/>
              </a:solidFill>
            </a:endParaRPr>
          </a:p>
        </p:txBody>
      </p:sp>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ipe(left)">
                                      <p:cBhvr>
                                        <p:cTn id="31" dur="500"/>
                                        <p:tgtEl>
                                          <p:spTgt spid="9">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uiExpand="1" build="p" animBg="1"/>
      <p:bldP spid="8" grpId="0" uiExpand="1" build="p" animBg="1"/>
      <p:bldP spid="9"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PROJEKTBASIERTES LERNEN</a:t>
            </a:r>
            <a:endParaRPr lang="de-AT" dirty="0"/>
          </a:p>
        </p:txBody>
      </p:sp>
      <p:grpSp>
        <p:nvGrpSpPr>
          <p:cNvPr id="27" name="Group 26">
            <a:extLst>
              <a:ext uri="{FF2B5EF4-FFF2-40B4-BE49-F238E27FC236}">
                <a16:creationId xmlns:a16="http://schemas.microsoft.com/office/drawing/2014/main" id="{7C39A2D6-2E0C-402F-8226-C8537AF2DD29}"/>
              </a:ext>
            </a:extLst>
          </p:cNvPr>
          <p:cNvGrpSpPr/>
          <p:nvPr/>
        </p:nvGrpSpPr>
        <p:grpSpPr>
          <a:xfrm>
            <a:off x="5872148" y="1667634"/>
            <a:ext cx="2208651" cy="2224428"/>
            <a:chOff x="5918936" y="1767727"/>
            <a:chExt cx="2208651" cy="2224428"/>
          </a:xfrm>
          <a:effectLst>
            <a:outerShdw blurRad="63500" sx="102000" sy="102000" algn="ctr" rotWithShape="0">
              <a:prstClr val="black">
                <a:alpha val="40000"/>
              </a:prstClr>
            </a:outerShdw>
          </a:effectLst>
        </p:grpSpPr>
        <p:sp>
          <p:nvSpPr>
            <p:cNvPr id="3" name="Oval 2">
              <a:extLst>
                <a:ext uri="{FF2B5EF4-FFF2-40B4-BE49-F238E27FC236}">
                  <a16:creationId xmlns:a16="http://schemas.microsoft.com/office/drawing/2014/main" id="{224FE01E-8875-4FBD-8F27-C694AA81FEFA}"/>
                </a:ext>
              </a:extLst>
            </p:cNvPr>
            <p:cNvSpPr/>
            <p:nvPr/>
          </p:nvSpPr>
          <p:spPr>
            <a:xfrm>
              <a:off x="5918936" y="1767727"/>
              <a:ext cx="2208651" cy="222442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4" name="TextBox 13">
              <a:extLst>
                <a:ext uri="{FF2B5EF4-FFF2-40B4-BE49-F238E27FC236}">
                  <a16:creationId xmlns:a16="http://schemas.microsoft.com/office/drawing/2014/main" id="{EEE84B39-EB41-460C-861D-3C8FCAC4E7C9}"/>
                </a:ext>
              </a:extLst>
            </p:cNvPr>
            <p:cNvSpPr txBox="1"/>
            <p:nvPr/>
          </p:nvSpPr>
          <p:spPr>
            <a:xfrm>
              <a:off x="6143122" y="2679886"/>
              <a:ext cx="1760277" cy="400109"/>
            </a:xfrm>
            <a:prstGeom prst="rect">
              <a:avLst/>
            </a:prstGeom>
            <a:noFill/>
          </p:spPr>
          <p:txBody>
            <a:bodyPr wrap="square" rtlCol="0">
              <a:spAutoFit/>
            </a:bodyPr>
            <a:lstStyle/>
            <a:p>
              <a:pPr algn="ctr"/>
              <a:r>
                <a:rPr lang="de-AT" sz="2000" dirty="0">
                  <a:solidFill>
                    <a:schemeClr val="bg1"/>
                  </a:solidFill>
                </a:rPr>
                <a:t>Technologie</a:t>
              </a:r>
            </a:p>
          </p:txBody>
        </p:sp>
      </p:grpSp>
      <p:grpSp>
        <p:nvGrpSpPr>
          <p:cNvPr id="25" name="Group 24">
            <a:extLst>
              <a:ext uri="{FF2B5EF4-FFF2-40B4-BE49-F238E27FC236}">
                <a16:creationId xmlns:a16="http://schemas.microsoft.com/office/drawing/2014/main" id="{4A7A61DD-81FD-4D30-AA30-7D03C04818F4}"/>
              </a:ext>
            </a:extLst>
          </p:cNvPr>
          <p:cNvGrpSpPr/>
          <p:nvPr/>
        </p:nvGrpSpPr>
        <p:grpSpPr>
          <a:xfrm>
            <a:off x="6992362" y="3128913"/>
            <a:ext cx="2208651" cy="2224428"/>
            <a:chOff x="7015770" y="3210000"/>
            <a:chExt cx="2208651" cy="2224428"/>
          </a:xfrm>
          <a:effectLst>
            <a:outerShdw blurRad="63500" sx="102000" sy="102000" algn="ctr" rotWithShape="0">
              <a:prstClr val="black">
                <a:alpha val="40000"/>
              </a:prstClr>
            </a:outerShdw>
          </a:effectLst>
        </p:grpSpPr>
        <p:sp>
          <p:nvSpPr>
            <p:cNvPr id="8" name="Oval 7">
              <a:extLst>
                <a:ext uri="{FF2B5EF4-FFF2-40B4-BE49-F238E27FC236}">
                  <a16:creationId xmlns:a16="http://schemas.microsoft.com/office/drawing/2014/main" id="{84CD414B-5605-4E6D-8B95-A109A3B5C4E3}"/>
                </a:ext>
              </a:extLst>
            </p:cNvPr>
            <p:cNvSpPr/>
            <p:nvPr/>
          </p:nvSpPr>
          <p:spPr>
            <a:xfrm>
              <a:off x="7015770" y="3210000"/>
              <a:ext cx="2208651" cy="22244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5" name="TextBox 14">
              <a:extLst>
                <a:ext uri="{FF2B5EF4-FFF2-40B4-BE49-F238E27FC236}">
                  <a16:creationId xmlns:a16="http://schemas.microsoft.com/office/drawing/2014/main" id="{E42669FC-F129-49C8-ACCA-9B5414D03306}"/>
                </a:ext>
              </a:extLst>
            </p:cNvPr>
            <p:cNvSpPr txBox="1"/>
            <p:nvPr/>
          </p:nvSpPr>
          <p:spPr>
            <a:xfrm>
              <a:off x="7239956" y="3960309"/>
              <a:ext cx="1760277" cy="400110"/>
            </a:xfrm>
            <a:prstGeom prst="rect">
              <a:avLst/>
            </a:prstGeom>
            <a:noFill/>
          </p:spPr>
          <p:txBody>
            <a:bodyPr wrap="square" rtlCol="0">
              <a:spAutoFit/>
            </a:bodyPr>
            <a:lstStyle/>
            <a:p>
              <a:pPr algn="ctr"/>
              <a:r>
                <a:rPr lang="de-AT" sz="2000" dirty="0">
                  <a:solidFill>
                    <a:schemeClr val="bg1"/>
                  </a:solidFill>
                </a:rPr>
                <a:t>Fachwissen</a:t>
              </a:r>
            </a:p>
          </p:txBody>
        </p:sp>
      </p:grpSp>
      <p:grpSp>
        <p:nvGrpSpPr>
          <p:cNvPr id="28" name="Group 27">
            <a:extLst>
              <a:ext uri="{FF2B5EF4-FFF2-40B4-BE49-F238E27FC236}">
                <a16:creationId xmlns:a16="http://schemas.microsoft.com/office/drawing/2014/main" id="{BBF48306-F46B-45C3-B6BC-E784DC193AAC}"/>
              </a:ext>
            </a:extLst>
          </p:cNvPr>
          <p:cNvGrpSpPr/>
          <p:nvPr/>
        </p:nvGrpSpPr>
        <p:grpSpPr>
          <a:xfrm>
            <a:off x="5914105" y="4546518"/>
            <a:ext cx="2208651" cy="2224428"/>
            <a:chOff x="122674" y="2397462"/>
            <a:chExt cx="2208651" cy="2224428"/>
          </a:xfrm>
          <a:effectLst>
            <a:outerShdw blurRad="63500" sx="102000" sy="102000" algn="ctr" rotWithShape="0">
              <a:prstClr val="black">
                <a:alpha val="40000"/>
              </a:prstClr>
            </a:outerShdw>
          </a:effectLst>
        </p:grpSpPr>
        <p:sp>
          <p:nvSpPr>
            <p:cNvPr id="9" name="Oval 8">
              <a:extLst>
                <a:ext uri="{FF2B5EF4-FFF2-40B4-BE49-F238E27FC236}">
                  <a16:creationId xmlns:a16="http://schemas.microsoft.com/office/drawing/2014/main" id="{E840CCFB-DC39-444E-9818-ABAE09A33E2B}"/>
                </a:ext>
              </a:extLst>
            </p:cNvPr>
            <p:cNvSpPr/>
            <p:nvPr/>
          </p:nvSpPr>
          <p:spPr>
            <a:xfrm>
              <a:off x="122674" y="2397462"/>
              <a:ext cx="2208651" cy="22244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6" name="TextBox 15">
              <a:extLst>
                <a:ext uri="{FF2B5EF4-FFF2-40B4-BE49-F238E27FC236}">
                  <a16:creationId xmlns:a16="http://schemas.microsoft.com/office/drawing/2014/main" id="{020BB849-73E3-4A00-8201-AD9851933131}"/>
                </a:ext>
              </a:extLst>
            </p:cNvPr>
            <p:cNvSpPr txBox="1"/>
            <p:nvPr/>
          </p:nvSpPr>
          <p:spPr>
            <a:xfrm>
              <a:off x="346860" y="3309621"/>
              <a:ext cx="1760277" cy="400109"/>
            </a:xfrm>
            <a:prstGeom prst="rect">
              <a:avLst/>
            </a:prstGeom>
            <a:noFill/>
          </p:spPr>
          <p:txBody>
            <a:bodyPr wrap="square" rtlCol="0">
              <a:spAutoFit/>
            </a:bodyPr>
            <a:lstStyle/>
            <a:p>
              <a:pPr algn="ctr"/>
              <a:r>
                <a:rPr lang="de-AT" sz="2000" dirty="0">
                  <a:solidFill>
                    <a:schemeClr val="bg1"/>
                  </a:solidFill>
                </a:rPr>
                <a:t>Kontext</a:t>
              </a:r>
            </a:p>
          </p:txBody>
        </p:sp>
      </p:grpSp>
      <p:grpSp>
        <p:nvGrpSpPr>
          <p:cNvPr id="29" name="Group 28">
            <a:extLst>
              <a:ext uri="{FF2B5EF4-FFF2-40B4-BE49-F238E27FC236}">
                <a16:creationId xmlns:a16="http://schemas.microsoft.com/office/drawing/2014/main" id="{83F154EE-E4B7-4C39-8947-B9EA6178A082}"/>
              </a:ext>
            </a:extLst>
          </p:cNvPr>
          <p:cNvGrpSpPr/>
          <p:nvPr/>
        </p:nvGrpSpPr>
        <p:grpSpPr>
          <a:xfrm>
            <a:off x="3942622" y="4590192"/>
            <a:ext cx="2208651" cy="2224428"/>
            <a:chOff x="138736" y="2077727"/>
            <a:chExt cx="2208651" cy="2224428"/>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F4EB277F-4C16-4281-AFEC-1A106C8FF953}"/>
                </a:ext>
              </a:extLst>
            </p:cNvPr>
            <p:cNvSpPr/>
            <p:nvPr/>
          </p:nvSpPr>
          <p:spPr>
            <a:xfrm>
              <a:off x="138736" y="2077727"/>
              <a:ext cx="2208651" cy="22244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7" name="TextBox 16">
              <a:extLst>
                <a:ext uri="{FF2B5EF4-FFF2-40B4-BE49-F238E27FC236}">
                  <a16:creationId xmlns:a16="http://schemas.microsoft.com/office/drawing/2014/main" id="{5F553222-BB7B-4971-AD8F-B0D7E60E6AF7}"/>
                </a:ext>
              </a:extLst>
            </p:cNvPr>
            <p:cNvSpPr txBox="1"/>
            <p:nvPr/>
          </p:nvSpPr>
          <p:spPr>
            <a:xfrm>
              <a:off x="340832" y="3006893"/>
              <a:ext cx="1760277" cy="400109"/>
            </a:xfrm>
            <a:prstGeom prst="rect">
              <a:avLst/>
            </a:prstGeom>
            <a:noFill/>
          </p:spPr>
          <p:txBody>
            <a:bodyPr wrap="square" rtlCol="0">
              <a:spAutoFit/>
            </a:bodyPr>
            <a:lstStyle/>
            <a:p>
              <a:pPr algn="ctr"/>
              <a:r>
                <a:rPr lang="de-AT" sz="2000" dirty="0">
                  <a:solidFill>
                    <a:schemeClr val="bg1"/>
                  </a:solidFill>
                </a:rPr>
                <a:t>Theorie</a:t>
              </a:r>
            </a:p>
          </p:txBody>
        </p:sp>
      </p:grpSp>
      <p:grpSp>
        <p:nvGrpSpPr>
          <p:cNvPr id="24" name="Group 23">
            <a:extLst>
              <a:ext uri="{FF2B5EF4-FFF2-40B4-BE49-F238E27FC236}">
                <a16:creationId xmlns:a16="http://schemas.microsoft.com/office/drawing/2014/main" id="{C7E26B9C-C4D6-4B25-97E2-ABE30EFD9A1C}"/>
              </a:ext>
            </a:extLst>
          </p:cNvPr>
          <p:cNvGrpSpPr/>
          <p:nvPr/>
        </p:nvGrpSpPr>
        <p:grpSpPr>
          <a:xfrm>
            <a:off x="2864365" y="3203914"/>
            <a:ext cx="2208651" cy="2224428"/>
            <a:chOff x="3044613" y="3206948"/>
            <a:chExt cx="2208651" cy="2224428"/>
          </a:xfrm>
          <a:effectLst>
            <a:outerShdw blurRad="63500" sx="102000" sy="102000" algn="ctr" rotWithShape="0">
              <a:prstClr val="black">
                <a:alpha val="40000"/>
              </a:prstClr>
            </a:outerShdw>
          </a:effectLst>
        </p:grpSpPr>
        <p:sp>
          <p:nvSpPr>
            <p:cNvPr id="11" name="Oval 10">
              <a:extLst>
                <a:ext uri="{FF2B5EF4-FFF2-40B4-BE49-F238E27FC236}">
                  <a16:creationId xmlns:a16="http://schemas.microsoft.com/office/drawing/2014/main" id="{00AA31BF-80B8-453F-89B6-136A08CF71C3}"/>
                </a:ext>
              </a:extLst>
            </p:cNvPr>
            <p:cNvSpPr/>
            <p:nvPr/>
          </p:nvSpPr>
          <p:spPr>
            <a:xfrm>
              <a:off x="3044613" y="3206948"/>
              <a:ext cx="2208651" cy="2224428"/>
            </a:xfrm>
            <a:prstGeom prst="ellipse">
              <a:avLst/>
            </a:prstGeom>
            <a:solidFill>
              <a:srgbClr val="57B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8" name="TextBox 17">
              <a:extLst>
                <a:ext uri="{FF2B5EF4-FFF2-40B4-BE49-F238E27FC236}">
                  <a16:creationId xmlns:a16="http://schemas.microsoft.com/office/drawing/2014/main" id="{F2B3705D-53F9-4295-BBDE-715EAACA523E}"/>
                </a:ext>
              </a:extLst>
            </p:cNvPr>
            <p:cNvSpPr txBox="1"/>
            <p:nvPr/>
          </p:nvSpPr>
          <p:spPr>
            <a:xfrm>
              <a:off x="3268799" y="4146409"/>
              <a:ext cx="1760277" cy="400109"/>
            </a:xfrm>
            <a:prstGeom prst="rect">
              <a:avLst/>
            </a:prstGeom>
            <a:solidFill>
              <a:srgbClr val="57B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AT" sz="2400" dirty="0"/>
                <a:t>Praxis</a:t>
              </a:r>
              <a:endParaRPr lang="de-AT" dirty="0"/>
            </a:p>
          </p:txBody>
        </p:sp>
      </p:grpSp>
      <p:grpSp>
        <p:nvGrpSpPr>
          <p:cNvPr id="26" name="Group 25">
            <a:extLst>
              <a:ext uri="{FF2B5EF4-FFF2-40B4-BE49-F238E27FC236}">
                <a16:creationId xmlns:a16="http://schemas.microsoft.com/office/drawing/2014/main" id="{5B8A946C-3747-4AC4-93AD-9605D6763BA4}"/>
              </a:ext>
            </a:extLst>
          </p:cNvPr>
          <p:cNvGrpSpPr/>
          <p:nvPr/>
        </p:nvGrpSpPr>
        <p:grpSpPr>
          <a:xfrm>
            <a:off x="3887349" y="1667634"/>
            <a:ext cx="2208651" cy="2224428"/>
            <a:chOff x="3951942" y="1736968"/>
            <a:chExt cx="2208651" cy="2224428"/>
          </a:xfrm>
          <a:effectLst>
            <a:outerShdw blurRad="63500" sx="102000" sy="102000" algn="ctr" rotWithShape="0">
              <a:prstClr val="black">
                <a:alpha val="40000"/>
              </a:prstClr>
            </a:outerShdw>
          </a:effectLst>
        </p:grpSpPr>
        <p:sp>
          <p:nvSpPr>
            <p:cNvPr id="6" name="Oval 5">
              <a:extLst>
                <a:ext uri="{FF2B5EF4-FFF2-40B4-BE49-F238E27FC236}">
                  <a16:creationId xmlns:a16="http://schemas.microsoft.com/office/drawing/2014/main" id="{77993E6A-3351-482C-A17C-0B4BC6348B40}"/>
                </a:ext>
              </a:extLst>
            </p:cNvPr>
            <p:cNvSpPr/>
            <p:nvPr/>
          </p:nvSpPr>
          <p:spPr>
            <a:xfrm>
              <a:off x="3951942" y="1736968"/>
              <a:ext cx="2208651" cy="22244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9" name="TextBox 18">
              <a:extLst>
                <a:ext uri="{FF2B5EF4-FFF2-40B4-BE49-F238E27FC236}">
                  <a16:creationId xmlns:a16="http://schemas.microsoft.com/office/drawing/2014/main" id="{E0CF3DD7-3150-4CD4-8D21-372399EE2757}"/>
                </a:ext>
              </a:extLst>
            </p:cNvPr>
            <p:cNvSpPr txBox="1"/>
            <p:nvPr/>
          </p:nvSpPr>
          <p:spPr>
            <a:xfrm>
              <a:off x="4176128" y="2649126"/>
              <a:ext cx="1760277" cy="400109"/>
            </a:xfrm>
            <a:prstGeom prst="rect">
              <a:avLst/>
            </a:prstGeom>
            <a:noFill/>
          </p:spPr>
          <p:txBody>
            <a:bodyPr wrap="square" rtlCol="0">
              <a:spAutoFit/>
            </a:bodyPr>
            <a:lstStyle/>
            <a:p>
              <a:pPr algn="ctr"/>
              <a:r>
                <a:rPr lang="de-AT" sz="2000" dirty="0">
                  <a:solidFill>
                    <a:schemeClr val="bg1"/>
                  </a:solidFill>
                </a:rPr>
                <a:t>Pädagogik</a:t>
              </a:r>
            </a:p>
          </p:txBody>
        </p:sp>
      </p:grpSp>
      <p:grpSp>
        <p:nvGrpSpPr>
          <p:cNvPr id="23" name="Group 22">
            <a:extLst>
              <a:ext uri="{FF2B5EF4-FFF2-40B4-BE49-F238E27FC236}">
                <a16:creationId xmlns:a16="http://schemas.microsoft.com/office/drawing/2014/main" id="{F38928B5-E96F-48B8-A20A-FCEA01FA333F}"/>
              </a:ext>
            </a:extLst>
          </p:cNvPr>
          <p:cNvGrpSpPr/>
          <p:nvPr/>
        </p:nvGrpSpPr>
        <p:grpSpPr>
          <a:xfrm>
            <a:off x="4928364" y="3128913"/>
            <a:ext cx="2208651" cy="2224428"/>
            <a:chOff x="4659580" y="3104134"/>
            <a:chExt cx="2208651" cy="2224428"/>
          </a:xfrm>
          <a:effectLst>
            <a:outerShdw blurRad="63500" sx="102000" sy="102000" algn="ctr" rotWithShape="0">
              <a:prstClr val="black">
                <a:alpha val="40000"/>
              </a:prstClr>
            </a:outerShdw>
          </a:effectLst>
        </p:grpSpPr>
        <p:sp>
          <p:nvSpPr>
            <p:cNvPr id="12" name="Oval 11">
              <a:extLst>
                <a:ext uri="{FF2B5EF4-FFF2-40B4-BE49-F238E27FC236}">
                  <a16:creationId xmlns:a16="http://schemas.microsoft.com/office/drawing/2014/main" id="{030DA706-A83D-4B90-8F99-ED7A15AD81D6}"/>
                </a:ext>
              </a:extLst>
            </p:cNvPr>
            <p:cNvSpPr/>
            <p:nvPr/>
          </p:nvSpPr>
          <p:spPr>
            <a:xfrm>
              <a:off x="4659580" y="3104134"/>
              <a:ext cx="2208651" cy="2224428"/>
            </a:xfrm>
            <a:prstGeom prst="ellipse">
              <a:avLst/>
            </a:prstGeom>
            <a:solidFill>
              <a:srgbClr val="42A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5" name="TextBox 4">
              <a:extLst>
                <a:ext uri="{FF2B5EF4-FFF2-40B4-BE49-F238E27FC236}">
                  <a16:creationId xmlns:a16="http://schemas.microsoft.com/office/drawing/2014/main" id="{E2394C37-9583-4E0C-AF64-1D36EC635A88}"/>
                </a:ext>
              </a:extLst>
            </p:cNvPr>
            <p:cNvSpPr txBox="1"/>
            <p:nvPr/>
          </p:nvSpPr>
          <p:spPr>
            <a:xfrm>
              <a:off x="4897610" y="3614110"/>
              <a:ext cx="1760277" cy="1200329"/>
            </a:xfrm>
            <a:prstGeom prst="rect">
              <a:avLst/>
            </a:prstGeom>
            <a:noFill/>
          </p:spPr>
          <p:txBody>
            <a:bodyPr wrap="square" rtlCol="0" anchor="ctr">
              <a:spAutoFit/>
            </a:bodyPr>
            <a:lstStyle/>
            <a:p>
              <a:pPr algn="ctr"/>
              <a:r>
                <a:rPr lang="de-AT" sz="2400" dirty="0">
                  <a:solidFill>
                    <a:schemeClr val="bg1"/>
                  </a:solidFill>
                </a:rPr>
                <a:t>Projekt-basiertes Lernen</a:t>
              </a:r>
            </a:p>
          </p:txBody>
        </p:sp>
      </p:grpSp>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anim calcmode="lin" valueType="num">
                                      <p:cBhvr>
                                        <p:cTn id="22" dur="500" fill="hold"/>
                                        <p:tgtEl>
                                          <p:spTgt spid="27"/>
                                        </p:tgtEl>
                                        <p:attrNameLst>
                                          <p:attrName>ppt_x</p:attrName>
                                        </p:attrNameLst>
                                      </p:cBhvr>
                                      <p:tavLst>
                                        <p:tav tm="0">
                                          <p:val>
                                            <p:strVal val="#ppt_x"/>
                                          </p:val>
                                        </p:tav>
                                        <p:tav tm="100000">
                                          <p:val>
                                            <p:strVal val="#ppt_x"/>
                                          </p:val>
                                        </p:tav>
                                      </p:tavLst>
                                    </p:anim>
                                    <p:anim calcmode="lin" valueType="num">
                                      <p:cBhvr>
                                        <p:cTn id="2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anim calcmode="lin" valueType="num">
                                      <p:cBhvr>
                                        <p:cTn id="50" dur="500" fill="hold"/>
                                        <p:tgtEl>
                                          <p:spTgt spid="24"/>
                                        </p:tgtEl>
                                        <p:attrNameLst>
                                          <p:attrName>ppt_x</p:attrName>
                                        </p:attrNameLst>
                                      </p:cBhvr>
                                      <p:tavLst>
                                        <p:tav tm="0">
                                          <p:val>
                                            <p:strVal val="#ppt_x"/>
                                          </p:val>
                                        </p:tav>
                                        <p:tav tm="100000">
                                          <p:val>
                                            <p:strVal val="#ppt_x"/>
                                          </p:val>
                                        </p:tav>
                                      </p:tavLst>
                                    </p:anim>
                                    <p:anim calcmode="lin" valueType="num">
                                      <p:cBhvr>
                                        <p:cTn id="5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PROBLEMBASIERTES LERNEN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grpSp>
        <p:nvGrpSpPr>
          <p:cNvPr id="10248" name="Group 10247">
            <a:extLst>
              <a:ext uri="{FF2B5EF4-FFF2-40B4-BE49-F238E27FC236}">
                <a16:creationId xmlns:a16="http://schemas.microsoft.com/office/drawing/2014/main" id="{0CBB85C9-F35F-4D3F-9878-71DCD3D0A5B5}"/>
              </a:ext>
            </a:extLst>
          </p:cNvPr>
          <p:cNvGrpSpPr/>
          <p:nvPr/>
        </p:nvGrpSpPr>
        <p:grpSpPr>
          <a:xfrm>
            <a:off x="5060485" y="3699149"/>
            <a:ext cx="1566835" cy="1090430"/>
            <a:chOff x="5060485" y="3699149"/>
            <a:chExt cx="1566835" cy="1090430"/>
          </a:xfrm>
        </p:grpSpPr>
        <p:sp>
          <p:nvSpPr>
            <p:cNvPr id="28" name="Rectangle: Rounded Corners 27">
              <a:extLst>
                <a:ext uri="{FF2B5EF4-FFF2-40B4-BE49-F238E27FC236}">
                  <a16:creationId xmlns:a16="http://schemas.microsoft.com/office/drawing/2014/main" id="{B177F6B5-F81A-4BA1-9338-71311F3ECA69}"/>
                </a:ext>
              </a:extLst>
            </p:cNvPr>
            <p:cNvSpPr/>
            <p:nvPr/>
          </p:nvSpPr>
          <p:spPr>
            <a:xfrm>
              <a:off x="5060485" y="3699149"/>
              <a:ext cx="1564996" cy="1090430"/>
            </a:xfrm>
            <a:prstGeom prst="roundRect">
              <a:avLst/>
            </a:prstGeom>
            <a:solidFill>
              <a:srgbClr val="1982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3" name="TextBox 2">
              <a:extLst>
                <a:ext uri="{FF2B5EF4-FFF2-40B4-BE49-F238E27FC236}">
                  <a16:creationId xmlns:a16="http://schemas.microsoft.com/office/drawing/2014/main" id="{848110BC-8A02-4C26-909D-C07D409C0461}"/>
                </a:ext>
              </a:extLst>
            </p:cNvPr>
            <p:cNvSpPr txBox="1"/>
            <p:nvPr/>
          </p:nvSpPr>
          <p:spPr>
            <a:xfrm>
              <a:off x="5109634" y="3958181"/>
              <a:ext cx="1517686" cy="584775"/>
            </a:xfrm>
            <a:prstGeom prst="rect">
              <a:avLst/>
            </a:prstGeom>
            <a:noFill/>
            <a:effectLst/>
          </p:spPr>
          <p:txBody>
            <a:bodyPr wrap="square" rtlCol="0" anchor="ctr">
              <a:spAutoFit/>
            </a:bodyPr>
            <a:lstStyle/>
            <a:p>
              <a:pPr algn="ctr"/>
              <a:r>
                <a:rPr lang="de-AT" sz="3200" b="1" dirty="0">
                  <a:solidFill>
                    <a:schemeClr val="bg1"/>
                  </a:solidFill>
                </a:rPr>
                <a:t>PBL</a:t>
              </a:r>
              <a:endParaRPr lang="de-AT" sz="2800" b="1" dirty="0">
                <a:solidFill>
                  <a:schemeClr val="bg1"/>
                </a:solidFill>
              </a:endParaRPr>
            </a:p>
          </p:txBody>
        </p:sp>
      </p:grpSp>
      <p:grpSp>
        <p:nvGrpSpPr>
          <p:cNvPr id="10240" name="Group 10239">
            <a:extLst>
              <a:ext uri="{FF2B5EF4-FFF2-40B4-BE49-F238E27FC236}">
                <a16:creationId xmlns:a16="http://schemas.microsoft.com/office/drawing/2014/main" id="{652A98AB-7FFE-4794-9391-4DA7859D6858}"/>
              </a:ext>
            </a:extLst>
          </p:cNvPr>
          <p:cNvGrpSpPr/>
          <p:nvPr/>
        </p:nvGrpSpPr>
        <p:grpSpPr>
          <a:xfrm>
            <a:off x="4872761" y="2144865"/>
            <a:ext cx="1971757" cy="1373846"/>
            <a:chOff x="4872761" y="2144865"/>
            <a:chExt cx="1971757" cy="1373846"/>
          </a:xfrm>
        </p:grpSpPr>
        <p:sp>
          <p:nvSpPr>
            <p:cNvPr id="25" name="Oval 24">
              <a:extLst>
                <a:ext uri="{FF2B5EF4-FFF2-40B4-BE49-F238E27FC236}">
                  <a16:creationId xmlns:a16="http://schemas.microsoft.com/office/drawing/2014/main" id="{1044D0CA-471C-42E6-8496-39229802724D}"/>
                </a:ext>
              </a:extLst>
            </p:cNvPr>
            <p:cNvSpPr/>
            <p:nvPr/>
          </p:nvSpPr>
          <p:spPr>
            <a:xfrm>
              <a:off x="4872761" y="2144865"/>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6" name="TextBox 5">
              <a:extLst>
                <a:ext uri="{FF2B5EF4-FFF2-40B4-BE49-F238E27FC236}">
                  <a16:creationId xmlns:a16="http://schemas.microsoft.com/office/drawing/2014/main" id="{B0BA895B-8305-4D97-A34B-E5127B00B169}"/>
                </a:ext>
              </a:extLst>
            </p:cNvPr>
            <p:cNvSpPr txBox="1"/>
            <p:nvPr/>
          </p:nvSpPr>
          <p:spPr>
            <a:xfrm>
              <a:off x="5084140" y="2526215"/>
              <a:ext cx="1517686" cy="646331"/>
            </a:xfrm>
            <a:prstGeom prst="rect">
              <a:avLst/>
            </a:prstGeom>
            <a:noFill/>
            <a:effectLst/>
          </p:spPr>
          <p:txBody>
            <a:bodyPr wrap="square" rtlCol="0" anchor="ctr">
              <a:spAutoFit/>
            </a:bodyPr>
            <a:lstStyle/>
            <a:p>
              <a:pPr algn="ctr"/>
              <a:r>
                <a:rPr lang="de-AT" dirty="0"/>
                <a:t>Szenario analysieren</a:t>
              </a:r>
            </a:p>
          </p:txBody>
        </p:sp>
      </p:grpSp>
      <p:grpSp>
        <p:nvGrpSpPr>
          <p:cNvPr id="10241" name="Group 10240">
            <a:extLst>
              <a:ext uri="{FF2B5EF4-FFF2-40B4-BE49-F238E27FC236}">
                <a16:creationId xmlns:a16="http://schemas.microsoft.com/office/drawing/2014/main" id="{2DD41E4F-8560-4A1C-9530-30BA0CD4653B}"/>
              </a:ext>
            </a:extLst>
          </p:cNvPr>
          <p:cNvGrpSpPr/>
          <p:nvPr/>
        </p:nvGrpSpPr>
        <p:grpSpPr>
          <a:xfrm>
            <a:off x="6943643" y="2144864"/>
            <a:ext cx="1971757" cy="1373846"/>
            <a:chOff x="6943643" y="2144864"/>
            <a:chExt cx="1971757" cy="1373846"/>
          </a:xfrm>
        </p:grpSpPr>
        <p:sp>
          <p:nvSpPr>
            <p:cNvPr id="24" name="Oval 23">
              <a:extLst>
                <a:ext uri="{FF2B5EF4-FFF2-40B4-BE49-F238E27FC236}">
                  <a16:creationId xmlns:a16="http://schemas.microsoft.com/office/drawing/2014/main" id="{6AFD96E8-3FD0-4CB1-A887-62453DEB9722}"/>
                </a:ext>
              </a:extLst>
            </p:cNvPr>
            <p:cNvSpPr/>
            <p:nvPr/>
          </p:nvSpPr>
          <p:spPr>
            <a:xfrm>
              <a:off x="6943643" y="2144864"/>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p>
          </p:txBody>
        </p:sp>
        <p:sp>
          <p:nvSpPr>
            <p:cNvPr id="7" name="TextBox 6">
              <a:extLst>
                <a:ext uri="{FF2B5EF4-FFF2-40B4-BE49-F238E27FC236}">
                  <a16:creationId xmlns:a16="http://schemas.microsoft.com/office/drawing/2014/main" id="{ADE4726F-416D-4838-90B0-2A8F184C4826}"/>
                </a:ext>
              </a:extLst>
            </p:cNvPr>
            <p:cNvSpPr txBox="1"/>
            <p:nvPr/>
          </p:nvSpPr>
          <p:spPr>
            <a:xfrm>
              <a:off x="7054725" y="2526214"/>
              <a:ext cx="1709110" cy="646331"/>
            </a:xfrm>
            <a:prstGeom prst="rect">
              <a:avLst/>
            </a:prstGeom>
            <a:noFill/>
            <a:effectLst/>
          </p:spPr>
          <p:txBody>
            <a:bodyPr wrap="square" rtlCol="0" anchor="ctr">
              <a:spAutoFit/>
            </a:bodyPr>
            <a:lstStyle/>
            <a:p>
              <a:pPr algn="ctr"/>
              <a:r>
                <a:rPr lang="de-AT" dirty="0"/>
                <a:t>Hypothesen auflisten</a:t>
              </a:r>
            </a:p>
          </p:txBody>
        </p:sp>
      </p:grpSp>
      <p:grpSp>
        <p:nvGrpSpPr>
          <p:cNvPr id="10243" name="Group 10242">
            <a:extLst>
              <a:ext uri="{FF2B5EF4-FFF2-40B4-BE49-F238E27FC236}">
                <a16:creationId xmlns:a16="http://schemas.microsoft.com/office/drawing/2014/main" id="{1248B26B-BB8D-41E4-A38B-15FBD99B29BB}"/>
              </a:ext>
            </a:extLst>
          </p:cNvPr>
          <p:cNvGrpSpPr/>
          <p:nvPr/>
        </p:nvGrpSpPr>
        <p:grpSpPr>
          <a:xfrm>
            <a:off x="6943643" y="3570533"/>
            <a:ext cx="1971757" cy="1373846"/>
            <a:chOff x="6943643" y="3570533"/>
            <a:chExt cx="1971757" cy="1373846"/>
          </a:xfrm>
        </p:grpSpPr>
        <p:sp>
          <p:nvSpPr>
            <p:cNvPr id="27" name="Oval 26">
              <a:extLst>
                <a:ext uri="{FF2B5EF4-FFF2-40B4-BE49-F238E27FC236}">
                  <a16:creationId xmlns:a16="http://schemas.microsoft.com/office/drawing/2014/main" id="{1C877CE7-05DC-4244-9698-7D3CDDA0D22D}"/>
                </a:ext>
              </a:extLst>
            </p:cNvPr>
            <p:cNvSpPr/>
            <p:nvPr/>
          </p:nvSpPr>
          <p:spPr>
            <a:xfrm>
              <a:off x="6943643" y="3570533"/>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8" name="TextBox 7">
              <a:extLst>
                <a:ext uri="{FF2B5EF4-FFF2-40B4-BE49-F238E27FC236}">
                  <a16:creationId xmlns:a16="http://schemas.microsoft.com/office/drawing/2014/main" id="{7F9B147E-78EA-4124-9C1F-96BB6110007D}"/>
                </a:ext>
              </a:extLst>
            </p:cNvPr>
            <p:cNvSpPr txBox="1"/>
            <p:nvPr/>
          </p:nvSpPr>
          <p:spPr>
            <a:xfrm>
              <a:off x="7078381" y="3921200"/>
              <a:ext cx="1709110" cy="646331"/>
            </a:xfrm>
            <a:prstGeom prst="rect">
              <a:avLst/>
            </a:prstGeom>
            <a:noFill/>
            <a:effectLst/>
          </p:spPr>
          <p:txBody>
            <a:bodyPr wrap="square" rtlCol="0" anchor="ctr">
              <a:spAutoFit/>
            </a:bodyPr>
            <a:lstStyle/>
            <a:p>
              <a:pPr algn="ctr"/>
              <a:r>
                <a:rPr lang="de-AT" dirty="0"/>
                <a:t>Bekanntes auflisten</a:t>
              </a:r>
            </a:p>
          </p:txBody>
        </p:sp>
      </p:grpSp>
      <p:grpSp>
        <p:nvGrpSpPr>
          <p:cNvPr id="10244" name="Group 10243">
            <a:extLst>
              <a:ext uri="{FF2B5EF4-FFF2-40B4-BE49-F238E27FC236}">
                <a16:creationId xmlns:a16="http://schemas.microsoft.com/office/drawing/2014/main" id="{DB346182-ACA4-4478-BFEC-94250B2EA12E}"/>
              </a:ext>
            </a:extLst>
          </p:cNvPr>
          <p:cNvGrpSpPr/>
          <p:nvPr/>
        </p:nvGrpSpPr>
        <p:grpSpPr>
          <a:xfrm>
            <a:off x="6943643" y="4982423"/>
            <a:ext cx="1971757" cy="1373846"/>
            <a:chOff x="6943643" y="4982423"/>
            <a:chExt cx="1971757" cy="1373846"/>
          </a:xfrm>
        </p:grpSpPr>
        <p:sp>
          <p:nvSpPr>
            <p:cNvPr id="18" name="Oval 17">
              <a:extLst>
                <a:ext uri="{FF2B5EF4-FFF2-40B4-BE49-F238E27FC236}">
                  <a16:creationId xmlns:a16="http://schemas.microsoft.com/office/drawing/2014/main" id="{A1B8115E-5666-4CB4-B82C-C60ED2F9AB88}"/>
                </a:ext>
              </a:extLst>
            </p:cNvPr>
            <p:cNvSpPr/>
            <p:nvPr/>
          </p:nvSpPr>
          <p:spPr>
            <a:xfrm>
              <a:off x="6943643" y="4982423"/>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9" name="TextBox 8">
              <a:extLst>
                <a:ext uri="{FF2B5EF4-FFF2-40B4-BE49-F238E27FC236}">
                  <a16:creationId xmlns:a16="http://schemas.microsoft.com/office/drawing/2014/main" id="{B6731042-FB97-475B-99AD-9DBB62D195F2}"/>
                </a:ext>
              </a:extLst>
            </p:cNvPr>
            <p:cNvSpPr txBox="1"/>
            <p:nvPr/>
          </p:nvSpPr>
          <p:spPr>
            <a:xfrm>
              <a:off x="7078381" y="5346179"/>
              <a:ext cx="1709110" cy="646331"/>
            </a:xfrm>
            <a:prstGeom prst="rect">
              <a:avLst/>
            </a:prstGeom>
            <a:noFill/>
            <a:effectLst/>
          </p:spPr>
          <p:txBody>
            <a:bodyPr wrap="square" rtlCol="0" anchor="ctr">
              <a:spAutoFit/>
            </a:bodyPr>
            <a:lstStyle/>
            <a:p>
              <a:pPr algn="ctr"/>
              <a:r>
                <a:rPr lang="de-AT" dirty="0"/>
                <a:t>Unbekanntes auflisten</a:t>
              </a:r>
            </a:p>
          </p:txBody>
        </p:sp>
      </p:grpSp>
      <p:grpSp>
        <p:nvGrpSpPr>
          <p:cNvPr id="10245" name="Group 10244">
            <a:extLst>
              <a:ext uri="{FF2B5EF4-FFF2-40B4-BE49-F238E27FC236}">
                <a16:creationId xmlns:a16="http://schemas.microsoft.com/office/drawing/2014/main" id="{EA862EE6-DA55-40CE-AD2E-3EE575585043}"/>
              </a:ext>
            </a:extLst>
          </p:cNvPr>
          <p:cNvGrpSpPr/>
          <p:nvPr/>
        </p:nvGrpSpPr>
        <p:grpSpPr>
          <a:xfrm>
            <a:off x="4872761" y="4982424"/>
            <a:ext cx="1971757" cy="1373846"/>
            <a:chOff x="4872761" y="4982424"/>
            <a:chExt cx="1971757" cy="1373846"/>
          </a:xfrm>
        </p:grpSpPr>
        <p:sp>
          <p:nvSpPr>
            <p:cNvPr id="17" name="Oval 16">
              <a:extLst>
                <a:ext uri="{FF2B5EF4-FFF2-40B4-BE49-F238E27FC236}">
                  <a16:creationId xmlns:a16="http://schemas.microsoft.com/office/drawing/2014/main" id="{30BB17FF-BBEB-4202-AD58-EA48BBE6BB11}"/>
                </a:ext>
              </a:extLst>
            </p:cNvPr>
            <p:cNvSpPr/>
            <p:nvPr/>
          </p:nvSpPr>
          <p:spPr>
            <a:xfrm>
              <a:off x="4872761" y="4982424"/>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10" name="TextBox 9">
              <a:extLst>
                <a:ext uri="{FF2B5EF4-FFF2-40B4-BE49-F238E27FC236}">
                  <a16:creationId xmlns:a16="http://schemas.microsoft.com/office/drawing/2014/main" id="{B41397E0-0443-4A4B-8455-C96815B10153}"/>
                </a:ext>
              </a:extLst>
            </p:cNvPr>
            <p:cNvSpPr txBox="1"/>
            <p:nvPr/>
          </p:nvSpPr>
          <p:spPr>
            <a:xfrm>
              <a:off x="4901539" y="5207679"/>
              <a:ext cx="1914195" cy="923330"/>
            </a:xfrm>
            <a:prstGeom prst="rect">
              <a:avLst/>
            </a:prstGeom>
            <a:noFill/>
            <a:effectLst/>
          </p:spPr>
          <p:txBody>
            <a:bodyPr wrap="square" rtlCol="0" anchor="ctr">
              <a:spAutoFit/>
            </a:bodyPr>
            <a:lstStyle/>
            <a:p>
              <a:pPr algn="ctr"/>
              <a:r>
                <a:rPr lang="de-AT" dirty="0"/>
                <a:t>Auflisten, was gemacht werden muss</a:t>
              </a:r>
            </a:p>
          </p:txBody>
        </p:sp>
      </p:grpSp>
      <p:grpSp>
        <p:nvGrpSpPr>
          <p:cNvPr id="10247" name="Group 10246">
            <a:extLst>
              <a:ext uri="{FF2B5EF4-FFF2-40B4-BE49-F238E27FC236}">
                <a16:creationId xmlns:a16="http://schemas.microsoft.com/office/drawing/2014/main" id="{C81F8D05-339C-4DBC-B353-D2D34B921DD4}"/>
              </a:ext>
            </a:extLst>
          </p:cNvPr>
          <p:cNvGrpSpPr/>
          <p:nvPr/>
        </p:nvGrpSpPr>
        <p:grpSpPr>
          <a:xfrm>
            <a:off x="2809876" y="3570533"/>
            <a:ext cx="1971757" cy="1373846"/>
            <a:chOff x="2809876" y="3570533"/>
            <a:chExt cx="1971757" cy="1373846"/>
          </a:xfrm>
        </p:grpSpPr>
        <p:sp>
          <p:nvSpPr>
            <p:cNvPr id="29" name="Oval 28">
              <a:extLst>
                <a:ext uri="{FF2B5EF4-FFF2-40B4-BE49-F238E27FC236}">
                  <a16:creationId xmlns:a16="http://schemas.microsoft.com/office/drawing/2014/main" id="{53146610-A22D-411C-B9D3-65A9BAE99491}"/>
                </a:ext>
              </a:extLst>
            </p:cNvPr>
            <p:cNvSpPr/>
            <p:nvPr/>
          </p:nvSpPr>
          <p:spPr>
            <a:xfrm>
              <a:off x="2809876" y="3570533"/>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11" name="TextBox 10">
              <a:extLst>
                <a:ext uri="{FF2B5EF4-FFF2-40B4-BE49-F238E27FC236}">
                  <a16:creationId xmlns:a16="http://schemas.microsoft.com/office/drawing/2014/main" id="{AEFDF8FB-A7FB-4649-92BD-2B3CE2A90E72}"/>
                </a:ext>
              </a:extLst>
            </p:cNvPr>
            <p:cNvSpPr txBox="1"/>
            <p:nvPr/>
          </p:nvSpPr>
          <p:spPr>
            <a:xfrm>
              <a:off x="2923828" y="3921200"/>
              <a:ext cx="1709110" cy="646331"/>
            </a:xfrm>
            <a:prstGeom prst="rect">
              <a:avLst/>
            </a:prstGeom>
            <a:noFill/>
            <a:effectLst/>
          </p:spPr>
          <p:txBody>
            <a:bodyPr wrap="square" rtlCol="0" anchor="ctr">
              <a:spAutoFit/>
            </a:bodyPr>
            <a:lstStyle/>
            <a:p>
              <a:pPr algn="ctr"/>
              <a:r>
                <a:rPr lang="de-AT" dirty="0"/>
                <a:t>Ergebnisse präsentieren</a:t>
              </a:r>
            </a:p>
          </p:txBody>
        </p:sp>
      </p:grpSp>
      <p:grpSp>
        <p:nvGrpSpPr>
          <p:cNvPr id="10246" name="Group 10245">
            <a:extLst>
              <a:ext uri="{FF2B5EF4-FFF2-40B4-BE49-F238E27FC236}">
                <a16:creationId xmlns:a16="http://schemas.microsoft.com/office/drawing/2014/main" id="{60EBCCFD-D3F5-4D94-A0BD-6B36B47616A5}"/>
              </a:ext>
            </a:extLst>
          </p:cNvPr>
          <p:cNvGrpSpPr/>
          <p:nvPr/>
        </p:nvGrpSpPr>
        <p:grpSpPr>
          <a:xfrm>
            <a:off x="2809876" y="4982423"/>
            <a:ext cx="1971757" cy="1373846"/>
            <a:chOff x="2809876" y="4982423"/>
            <a:chExt cx="1971757" cy="1373846"/>
          </a:xfrm>
        </p:grpSpPr>
        <p:sp>
          <p:nvSpPr>
            <p:cNvPr id="19" name="Oval 18">
              <a:extLst>
                <a:ext uri="{FF2B5EF4-FFF2-40B4-BE49-F238E27FC236}">
                  <a16:creationId xmlns:a16="http://schemas.microsoft.com/office/drawing/2014/main" id="{094DE20E-22F2-444A-BB6E-23573DD14BEC}"/>
                </a:ext>
              </a:extLst>
            </p:cNvPr>
            <p:cNvSpPr/>
            <p:nvPr/>
          </p:nvSpPr>
          <p:spPr>
            <a:xfrm>
              <a:off x="2809876" y="4982423"/>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12" name="TextBox 11">
              <a:extLst>
                <a:ext uri="{FF2B5EF4-FFF2-40B4-BE49-F238E27FC236}">
                  <a16:creationId xmlns:a16="http://schemas.microsoft.com/office/drawing/2014/main" id="{E16539CF-776E-4432-91B8-0AC934067B2F}"/>
                </a:ext>
              </a:extLst>
            </p:cNvPr>
            <p:cNvSpPr txBox="1"/>
            <p:nvPr/>
          </p:nvSpPr>
          <p:spPr>
            <a:xfrm>
              <a:off x="2937201" y="5346178"/>
              <a:ext cx="1709110" cy="646331"/>
            </a:xfrm>
            <a:prstGeom prst="rect">
              <a:avLst/>
            </a:prstGeom>
            <a:noFill/>
            <a:effectLst/>
          </p:spPr>
          <p:txBody>
            <a:bodyPr wrap="square" rtlCol="0" anchor="ctr">
              <a:spAutoFit/>
            </a:bodyPr>
            <a:lstStyle/>
            <a:p>
              <a:pPr algn="ctr"/>
              <a:r>
                <a:rPr lang="de-AT" dirty="0"/>
                <a:t>Informationen sammeln</a:t>
              </a:r>
            </a:p>
          </p:txBody>
        </p:sp>
      </p:grpSp>
      <p:grpSp>
        <p:nvGrpSpPr>
          <p:cNvPr id="31" name="Group 30">
            <a:extLst>
              <a:ext uri="{FF2B5EF4-FFF2-40B4-BE49-F238E27FC236}">
                <a16:creationId xmlns:a16="http://schemas.microsoft.com/office/drawing/2014/main" id="{D556C275-181A-454F-9B31-DFA44F116AE8}"/>
              </a:ext>
            </a:extLst>
          </p:cNvPr>
          <p:cNvGrpSpPr/>
          <p:nvPr/>
        </p:nvGrpSpPr>
        <p:grpSpPr>
          <a:xfrm>
            <a:off x="2809876" y="2144864"/>
            <a:ext cx="1971757" cy="1373846"/>
            <a:chOff x="2809876" y="2144864"/>
            <a:chExt cx="1971757" cy="1373846"/>
          </a:xfrm>
        </p:grpSpPr>
        <p:sp>
          <p:nvSpPr>
            <p:cNvPr id="26" name="Oval 25">
              <a:extLst>
                <a:ext uri="{FF2B5EF4-FFF2-40B4-BE49-F238E27FC236}">
                  <a16:creationId xmlns:a16="http://schemas.microsoft.com/office/drawing/2014/main" id="{FE796B80-4A3F-438D-BC91-94855B087440}"/>
                </a:ext>
              </a:extLst>
            </p:cNvPr>
            <p:cNvSpPr/>
            <p:nvPr/>
          </p:nvSpPr>
          <p:spPr>
            <a:xfrm>
              <a:off x="2809876" y="2144864"/>
              <a:ext cx="1971757" cy="1373846"/>
            </a:xfrm>
            <a:prstGeom prst="ellipse">
              <a:avLst/>
            </a:prstGeom>
            <a:solidFill>
              <a:srgbClr val="9DCF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a:p>
          </p:txBody>
        </p:sp>
        <p:sp>
          <p:nvSpPr>
            <p:cNvPr id="13" name="TextBox 12">
              <a:extLst>
                <a:ext uri="{FF2B5EF4-FFF2-40B4-BE49-F238E27FC236}">
                  <a16:creationId xmlns:a16="http://schemas.microsoft.com/office/drawing/2014/main" id="{FF9855B8-589B-4B92-9609-B38AC054DE83}"/>
                </a:ext>
              </a:extLst>
            </p:cNvPr>
            <p:cNvSpPr txBox="1"/>
            <p:nvPr/>
          </p:nvSpPr>
          <p:spPr>
            <a:xfrm>
              <a:off x="2920652" y="2647119"/>
              <a:ext cx="1709110" cy="369332"/>
            </a:xfrm>
            <a:prstGeom prst="rect">
              <a:avLst/>
            </a:prstGeom>
            <a:noFill/>
            <a:effectLst/>
          </p:spPr>
          <p:txBody>
            <a:bodyPr wrap="square" rtlCol="0" anchor="ctr">
              <a:spAutoFit/>
            </a:bodyPr>
            <a:lstStyle/>
            <a:p>
              <a:pPr algn="ctr"/>
              <a:r>
                <a:rPr lang="de-AT" dirty="0"/>
                <a:t>reflektieren</a:t>
              </a:r>
            </a:p>
          </p:txBody>
        </p:sp>
      </p:grpSp>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heel(1)">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4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24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a:xfrm>
            <a:off x="853107" y="419100"/>
            <a:ext cx="10515600" cy="3533775"/>
          </a:xfrm>
        </p:spPr>
        <p:txBody>
          <a:bodyPr>
            <a:normAutofit/>
          </a:bodyPr>
          <a:lstStyle/>
          <a:p>
            <a:pPr algn="ctr"/>
            <a:r>
              <a:rPr lang="de-DE" sz="5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HAUPTUNTERSCHIEDE ZWISCHEN ONLINEDIDAKTIK</a:t>
            </a:r>
            <a:br>
              <a:rPr lang="de-DE" sz="5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br>
            <a:r>
              <a:rPr lang="de-DE" sz="5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UND PRÄSENZUNTERRICHT</a:t>
            </a:r>
          </a:p>
        </p:txBody>
      </p:sp>
      <p:sp>
        <p:nvSpPr>
          <p:cNvPr id="3" name="Text Placeholder 2">
            <a:extLst>
              <a:ext uri="{FF2B5EF4-FFF2-40B4-BE49-F238E27FC236}">
                <a16:creationId xmlns:a16="http://schemas.microsoft.com/office/drawing/2014/main" id="{A85DD0A3-74E5-411C-B418-67D01E29D9B2}"/>
              </a:ext>
            </a:extLst>
          </p:cNvPr>
          <p:cNvSpPr>
            <a:spLocks noGrp="1"/>
          </p:cNvSpPr>
          <p:nvPr>
            <p:ph type="body" idx="1"/>
          </p:nvPr>
        </p:nvSpPr>
        <p:spPr>
          <a:xfrm>
            <a:off x="838200" y="4142590"/>
            <a:ext cx="10515600" cy="1500187"/>
          </a:xfrm>
        </p:spPr>
        <p:txBody>
          <a:bodyPr>
            <a:noAutofit/>
          </a:bodyPr>
          <a:lstStyle/>
          <a:p>
            <a:pPr marL="444500" lvl="0" indent="-444500">
              <a:lnSpc>
                <a:spcPct val="100000"/>
              </a:lnSpc>
              <a:buClr>
                <a:srgbClr val="42ACE6"/>
              </a:buClr>
              <a:buFont typeface="Wingdings 3" panose="05040102010807070707" pitchFamily="18" charset="2"/>
              <a:buChar char=""/>
            </a:pPr>
            <a:r>
              <a:rPr lang="de-DE" sz="2000" dirty="0">
                <a:ea typeface="+mn-ea"/>
                <a:cs typeface="+mn-cs"/>
              </a:rPr>
              <a:t>Allgemeine Einführung in die Didaktik</a:t>
            </a:r>
          </a:p>
          <a:p>
            <a:pPr marL="444500" lvl="0" indent="-444500">
              <a:lnSpc>
                <a:spcPct val="100000"/>
              </a:lnSpc>
              <a:buClr>
                <a:srgbClr val="42ACE6"/>
              </a:buClr>
              <a:buFont typeface="Wingdings 3" panose="05040102010807070707" pitchFamily="18" charset="2"/>
              <a:buChar char=""/>
            </a:pPr>
            <a:r>
              <a:rPr lang="de-DE" sz="2000" dirty="0">
                <a:ea typeface="+mn-ea"/>
                <a:cs typeface="+mn-cs"/>
              </a:rPr>
              <a:t>Unterschied zwischen Online-Didaktik und Präsenzunterricht</a:t>
            </a:r>
          </a:p>
          <a:p>
            <a:pPr marL="444500" lvl="0" indent="-444500">
              <a:lnSpc>
                <a:spcPct val="100000"/>
              </a:lnSpc>
              <a:buClr>
                <a:srgbClr val="42ACE6"/>
              </a:buClr>
              <a:buFont typeface="Wingdings 3" panose="05040102010807070707" pitchFamily="18" charset="2"/>
              <a:buChar char=""/>
            </a:pPr>
            <a:r>
              <a:rPr lang="de-DE" sz="2000" dirty="0">
                <a:ea typeface="+mn-ea"/>
                <a:cs typeface="+mn-cs"/>
              </a:rPr>
              <a:t>Die virtuellen didaktischen Strategien an der WBL</a:t>
            </a:r>
          </a:p>
        </p:txBody>
      </p:sp>
    </p:spTree>
    <p:extLst>
      <p:ext uri="{BB962C8B-B14F-4D97-AF65-F5344CB8AC3E}">
        <p14:creationId xmlns:p14="http://schemas.microsoft.com/office/powerpoint/2010/main" val="14209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GAMIFIZIERUNG</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21" name="Rectangle: Rounded Corners 20">
            <a:extLst>
              <a:ext uri="{FF2B5EF4-FFF2-40B4-BE49-F238E27FC236}">
                <a16:creationId xmlns:a16="http://schemas.microsoft.com/office/drawing/2014/main" id="{AAEB1566-05B0-44DC-8C31-8B69DF547098}"/>
              </a:ext>
            </a:extLst>
          </p:cNvPr>
          <p:cNvSpPr/>
          <p:nvPr/>
        </p:nvSpPr>
        <p:spPr>
          <a:xfrm>
            <a:off x="2440283" y="1911714"/>
            <a:ext cx="1697360" cy="210106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Rectangle: Rounded Corners 22">
            <a:extLst>
              <a:ext uri="{FF2B5EF4-FFF2-40B4-BE49-F238E27FC236}">
                <a16:creationId xmlns:a16="http://schemas.microsoft.com/office/drawing/2014/main" id="{1FE19D4B-FD4C-4B19-B375-5E16C62EC8F1}"/>
              </a:ext>
            </a:extLst>
          </p:cNvPr>
          <p:cNvSpPr/>
          <p:nvPr/>
        </p:nvSpPr>
        <p:spPr>
          <a:xfrm>
            <a:off x="4137643" y="1935330"/>
            <a:ext cx="1697360" cy="2101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Rectangle: Rounded Corners 23">
            <a:extLst>
              <a:ext uri="{FF2B5EF4-FFF2-40B4-BE49-F238E27FC236}">
                <a16:creationId xmlns:a16="http://schemas.microsoft.com/office/drawing/2014/main" id="{AA171C29-9205-42F6-BB35-12EEBA2A27BE}"/>
              </a:ext>
            </a:extLst>
          </p:cNvPr>
          <p:cNvSpPr/>
          <p:nvPr/>
        </p:nvSpPr>
        <p:spPr>
          <a:xfrm>
            <a:off x="5835004" y="1911714"/>
            <a:ext cx="1697360" cy="210106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Rectangle: Rounded Corners 24">
            <a:extLst>
              <a:ext uri="{FF2B5EF4-FFF2-40B4-BE49-F238E27FC236}">
                <a16:creationId xmlns:a16="http://schemas.microsoft.com/office/drawing/2014/main" id="{B622466E-04F6-4606-A499-B73F199524A8}"/>
              </a:ext>
            </a:extLst>
          </p:cNvPr>
          <p:cNvSpPr/>
          <p:nvPr/>
        </p:nvSpPr>
        <p:spPr>
          <a:xfrm>
            <a:off x="7532364" y="1933054"/>
            <a:ext cx="1697360" cy="2101063"/>
          </a:xfrm>
          <a:prstGeom prst="roundRect">
            <a:avLst/>
          </a:prstGeom>
          <a:solidFill>
            <a:srgbClr val="42A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Rectangle: Rounded Corners 25">
            <a:extLst>
              <a:ext uri="{FF2B5EF4-FFF2-40B4-BE49-F238E27FC236}">
                <a16:creationId xmlns:a16="http://schemas.microsoft.com/office/drawing/2014/main" id="{BF166241-E43E-4F66-B3D4-ACE75434997C}"/>
              </a:ext>
            </a:extLst>
          </p:cNvPr>
          <p:cNvSpPr/>
          <p:nvPr/>
        </p:nvSpPr>
        <p:spPr>
          <a:xfrm>
            <a:off x="2440283" y="4226363"/>
            <a:ext cx="1697360" cy="21018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7" name="Rectangle: Rounded Corners 26">
            <a:extLst>
              <a:ext uri="{FF2B5EF4-FFF2-40B4-BE49-F238E27FC236}">
                <a16:creationId xmlns:a16="http://schemas.microsoft.com/office/drawing/2014/main" id="{34F0A44F-482F-4EF3-ADC2-20E45F399C16}"/>
              </a:ext>
            </a:extLst>
          </p:cNvPr>
          <p:cNvSpPr/>
          <p:nvPr/>
        </p:nvSpPr>
        <p:spPr>
          <a:xfrm>
            <a:off x="4137643" y="4249979"/>
            <a:ext cx="1697360" cy="210181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Rectangle: Rounded Corners 27">
            <a:extLst>
              <a:ext uri="{FF2B5EF4-FFF2-40B4-BE49-F238E27FC236}">
                <a16:creationId xmlns:a16="http://schemas.microsoft.com/office/drawing/2014/main" id="{F968F265-E58A-48B8-8D82-2686283AD16E}"/>
              </a:ext>
            </a:extLst>
          </p:cNvPr>
          <p:cNvSpPr/>
          <p:nvPr/>
        </p:nvSpPr>
        <p:spPr>
          <a:xfrm>
            <a:off x="5835004" y="4271318"/>
            <a:ext cx="1697360" cy="21018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9" name="Rectangle: Rounded Corners 28">
            <a:extLst>
              <a:ext uri="{FF2B5EF4-FFF2-40B4-BE49-F238E27FC236}">
                <a16:creationId xmlns:a16="http://schemas.microsoft.com/office/drawing/2014/main" id="{C47EA867-B77F-4230-9E9C-37ADA59B087C}"/>
              </a:ext>
            </a:extLst>
          </p:cNvPr>
          <p:cNvSpPr/>
          <p:nvPr/>
        </p:nvSpPr>
        <p:spPr>
          <a:xfrm>
            <a:off x="7532364" y="4247703"/>
            <a:ext cx="1697360" cy="2101816"/>
          </a:xfrm>
          <a:prstGeom prst="roundRect">
            <a:avLst/>
          </a:prstGeom>
          <a:solidFill>
            <a:srgbClr val="88D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2" name="Rectangle 21">
            <a:extLst>
              <a:ext uri="{FF2B5EF4-FFF2-40B4-BE49-F238E27FC236}">
                <a16:creationId xmlns:a16="http://schemas.microsoft.com/office/drawing/2014/main" id="{BBD19EF0-99BF-4621-9B9F-A1FAE6B9CA87}"/>
              </a:ext>
            </a:extLst>
          </p:cNvPr>
          <p:cNvSpPr/>
          <p:nvPr/>
        </p:nvSpPr>
        <p:spPr>
          <a:xfrm>
            <a:off x="2440283" y="3766778"/>
            <a:ext cx="6789441" cy="7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a:solidFill>
                  <a:schemeClr val="tx1">
                    <a:lumMod val="75000"/>
                    <a:lumOff val="25000"/>
                  </a:schemeClr>
                </a:solidFill>
              </a:rPr>
              <a:t>GAMIFIZIERUNGSKONZEPT</a:t>
            </a:r>
          </a:p>
        </p:txBody>
      </p:sp>
      <p:sp>
        <p:nvSpPr>
          <p:cNvPr id="30" name="Rectangle 29">
            <a:extLst>
              <a:ext uri="{FF2B5EF4-FFF2-40B4-BE49-F238E27FC236}">
                <a16:creationId xmlns:a16="http://schemas.microsoft.com/office/drawing/2014/main" id="{B2DF940F-B669-4B9D-8EE4-CBE567D17889}"/>
              </a:ext>
            </a:extLst>
          </p:cNvPr>
          <p:cNvSpPr/>
          <p:nvPr/>
        </p:nvSpPr>
        <p:spPr>
          <a:xfrm>
            <a:off x="2440283" y="3249353"/>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ZIEL</a:t>
            </a:r>
            <a:endParaRPr lang="de-AT" sz="1100" dirty="0"/>
          </a:p>
        </p:txBody>
      </p:sp>
      <p:sp>
        <p:nvSpPr>
          <p:cNvPr id="32" name="Rectangle 31">
            <a:extLst>
              <a:ext uri="{FF2B5EF4-FFF2-40B4-BE49-F238E27FC236}">
                <a16:creationId xmlns:a16="http://schemas.microsoft.com/office/drawing/2014/main" id="{8B8601E6-2E95-493D-8D0F-31F6690CEEBD}"/>
              </a:ext>
            </a:extLst>
          </p:cNvPr>
          <p:cNvSpPr/>
          <p:nvPr/>
        </p:nvSpPr>
        <p:spPr>
          <a:xfrm>
            <a:off x="4137643" y="3249353"/>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LERNEN</a:t>
            </a:r>
            <a:endParaRPr lang="de-AT" sz="1100" dirty="0"/>
          </a:p>
        </p:txBody>
      </p:sp>
      <p:sp>
        <p:nvSpPr>
          <p:cNvPr id="33" name="Rectangle 32">
            <a:extLst>
              <a:ext uri="{FF2B5EF4-FFF2-40B4-BE49-F238E27FC236}">
                <a16:creationId xmlns:a16="http://schemas.microsoft.com/office/drawing/2014/main" id="{E29DF4CE-F724-425C-9537-FEB217B280D0}"/>
              </a:ext>
            </a:extLst>
          </p:cNvPr>
          <p:cNvSpPr/>
          <p:nvPr/>
        </p:nvSpPr>
        <p:spPr>
          <a:xfrm>
            <a:off x="5835004" y="3249353"/>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FÄHIGKEIT</a:t>
            </a:r>
            <a:endParaRPr lang="de-AT" sz="1100" dirty="0"/>
          </a:p>
        </p:txBody>
      </p:sp>
      <p:sp>
        <p:nvSpPr>
          <p:cNvPr id="34" name="Rectangle 33">
            <a:extLst>
              <a:ext uri="{FF2B5EF4-FFF2-40B4-BE49-F238E27FC236}">
                <a16:creationId xmlns:a16="http://schemas.microsoft.com/office/drawing/2014/main" id="{F2ABA66F-1012-4A39-A47D-148F1CBB5E39}"/>
              </a:ext>
            </a:extLst>
          </p:cNvPr>
          <p:cNvSpPr/>
          <p:nvPr/>
        </p:nvSpPr>
        <p:spPr>
          <a:xfrm>
            <a:off x="7532364" y="3249353"/>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ERFOLG</a:t>
            </a:r>
            <a:endParaRPr lang="de-AT" sz="1100" dirty="0"/>
          </a:p>
        </p:txBody>
      </p:sp>
      <p:sp>
        <p:nvSpPr>
          <p:cNvPr id="35" name="Rectangle 34">
            <a:extLst>
              <a:ext uri="{FF2B5EF4-FFF2-40B4-BE49-F238E27FC236}">
                <a16:creationId xmlns:a16="http://schemas.microsoft.com/office/drawing/2014/main" id="{919A17FD-2445-49BB-84CC-2C046E15A07A}"/>
              </a:ext>
            </a:extLst>
          </p:cNvPr>
          <p:cNvSpPr/>
          <p:nvPr/>
        </p:nvSpPr>
        <p:spPr>
          <a:xfrm>
            <a:off x="2440283" y="4530001"/>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t>HERAUSFORDERUNG</a:t>
            </a:r>
            <a:endParaRPr lang="de-AT" sz="1050" dirty="0"/>
          </a:p>
        </p:txBody>
      </p:sp>
      <p:sp>
        <p:nvSpPr>
          <p:cNvPr id="36" name="Rectangle 35">
            <a:extLst>
              <a:ext uri="{FF2B5EF4-FFF2-40B4-BE49-F238E27FC236}">
                <a16:creationId xmlns:a16="http://schemas.microsoft.com/office/drawing/2014/main" id="{8AFC7ACE-C55D-40B0-A9AE-C57389506FAE}"/>
              </a:ext>
            </a:extLst>
          </p:cNvPr>
          <p:cNvSpPr/>
          <p:nvPr/>
        </p:nvSpPr>
        <p:spPr>
          <a:xfrm>
            <a:off x="4137643" y="4530001"/>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t>BELOHNUNG</a:t>
            </a:r>
            <a:endParaRPr lang="de-AT" dirty="0"/>
          </a:p>
        </p:txBody>
      </p:sp>
      <p:sp>
        <p:nvSpPr>
          <p:cNvPr id="37" name="Rectangle 36">
            <a:extLst>
              <a:ext uri="{FF2B5EF4-FFF2-40B4-BE49-F238E27FC236}">
                <a16:creationId xmlns:a16="http://schemas.microsoft.com/office/drawing/2014/main" id="{AB056889-EE1F-4EE3-89B7-3511F98044A1}"/>
              </a:ext>
            </a:extLst>
          </p:cNvPr>
          <p:cNvSpPr/>
          <p:nvPr/>
        </p:nvSpPr>
        <p:spPr>
          <a:xfrm>
            <a:off x="5835004" y="4530001"/>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t>WETTBEWERB</a:t>
            </a:r>
            <a:endParaRPr lang="de-AT" sz="1050" dirty="0"/>
          </a:p>
        </p:txBody>
      </p:sp>
      <p:sp>
        <p:nvSpPr>
          <p:cNvPr id="38" name="Rectangle 37">
            <a:extLst>
              <a:ext uri="{FF2B5EF4-FFF2-40B4-BE49-F238E27FC236}">
                <a16:creationId xmlns:a16="http://schemas.microsoft.com/office/drawing/2014/main" id="{AC896A47-3BD8-4205-88FD-2666951D5F37}"/>
              </a:ext>
            </a:extLst>
          </p:cNvPr>
          <p:cNvSpPr/>
          <p:nvPr/>
        </p:nvSpPr>
        <p:spPr>
          <a:xfrm>
            <a:off x="7532364" y="4530001"/>
            <a:ext cx="1697360" cy="515614"/>
          </a:xfrm>
          <a:prstGeom prst="rect">
            <a:avLst/>
          </a:prstGeom>
          <a:solidFill>
            <a:srgbClr val="59595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EINBINDUNG</a:t>
            </a:r>
          </a:p>
        </p:txBody>
      </p:sp>
      <p:pic>
        <p:nvPicPr>
          <p:cNvPr id="6" name="Graphic 5" descr="Bullseye">
            <a:extLst>
              <a:ext uri="{FF2B5EF4-FFF2-40B4-BE49-F238E27FC236}">
                <a16:creationId xmlns:a16="http://schemas.microsoft.com/office/drawing/2014/main" id="{D5EB7CF2-C2C6-40E2-BA8A-9D176C255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2847" y="2050293"/>
            <a:ext cx="1180795" cy="1180795"/>
          </a:xfrm>
          <a:prstGeom prst="rect">
            <a:avLst/>
          </a:prstGeom>
        </p:spPr>
      </p:pic>
      <p:pic>
        <p:nvPicPr>
          <p:cNvPr id="8" name="Graphic 7" descr="Head with gears">
            <a:extLst>
              <a:ext uri="{FF2B5EF4-FFF2-40B4-BE49-F238E27FC236}">
                <a16:creationId xmlns:a16="http://schemas.microsoft.com/office/drawing/2014/main" id="{BE83483E-C39B-4D63-BADA-9ADA4D79C9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4952" y="2079710"/>
            <a:ext cx="1180795" cy="1180795"/>
          </a:xfrm>
          <a:prstGeom prst="rect">
            <a:avLst/>
          </a:prstGeom>
        </p:spPr>
      </p:pic>
      <p:pic>
        <p:nvPicPr>
          <p:cNvPr id="10" name="Graphic 9" descr="Shooting star">
            <a:extLst>
              <a:ext uri="{FF2B5EF4-FFF2-40B4-BE49-F238E27FC236}">
                <a16:creationId xmlns:a16="http://schemas.microsoft.com/office/drawing/2014/main" id="{EDEF7557-1BDF-4756-B2B1-4387CAF9CB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9484" y="2045769"/>
            <a:ext cx="1180795" cy="1180795"/>
          </a:xfrm>
          <a:prstGeom prst="rect">
            <a:avLst/>
          </a:prstGeom>
        </p:spPr>
      </p:pic>
      <p:pic>
        <p:nvPicPr>
          <p:cNvPr id="12" name="Graphic 11" descr="Ribbon">
            <a:extLst>
              <a:ext uri="{FF2B5EF4-FFF2-40B4-BE49-F238E27FC236}">
                <a16:creationId xmlns:a16="http://schemas.microsoft.com/office/drawing/2014/main" id="{6C572587-18D8-4783-B23F-DE76884054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5926" y="5096499"/>
            <a:ext cx="1180795" cy="1180795"/>
          </a:xfrm>
          <a:prstGeom prst="rect">
            <a:avLst/>
          </a:prstGeom>
        </p:spPr>
      </p:pic>
      <p:pic>
        <p:nvPicPr>
          <p:cNvPr id="14" name="Graphic 13" descr="Game controller">
            <a:extLst>
              <a:ext uri="{FF2B5EF4-FFF2-40B4-BE49-F238E27FC236}">
                <a16:creationId xmlns:a16="http://schemas.microsoft.com/office/drawing/2014/main" id="{9190B46D-0B3F-4CA2-A4A5-290689EA7E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03248" y="5086016"/>
            <a:ext cx="1180795" cy="1180795"/>
          </a:xfrm>
          <a:prstGeom prst="rect">
            <a:avLst/>
          </a:prstGeom>
        </p:spPr>
      </p:pic>
      <p:pic>
        <p:nvPicPr>
          <p:cNvPr id="16" name="Graphic 15" descr="Open book">
            <a:extLst>
              <a:ext uri="{FF2B5EF4-FFF2-40B4-BE49-F238E27FC236}">
                <a16:creationId xmlns:a16="http://schemas.microsoft.com/office/drawing/2014/main" id="{3BE0902D-D1B6-485F-AB46-5D3396E570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20208" y="2079710"/>
            <a:ext cx="1180795" cy="1180795"/>
          </a:xfrm>
          <a:prstGeom prst="rect">
            <a:avLst/>
          </a:prstGeom>
        </p:spPr>
      </p:pic>
      <p:pic>
        <p:nvPicPr>
          <p:cNvPr id="18" name="Graphic 17" descr="Podium">
            <a:extLst>
              <a:ext uri="{FF2B5EF4-FFF2-40B4-BE49-F238E27FC236}">
                <a16:creationId xmlns:a16="http://schemas.microsoft.com/office/drawing/2014/main" id="{485A0BA9-DE7A-4F96-9D36-ED55119F8C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3286" y="5078991"/>
            <a:ext cx="1180795" cy="1180795"/>
          </a:xfrm>
          <a:prstGeom prst="rect">
            <a:avLst/>
          </a:prstGeom>
        </p:spPr>
      </p:pic>
      <p:pic>
        <p:nvPicPr>
          <p:cNvPr id="20" name="Graphic 19" descr="Questions">
            <a:extLst>
              <a:ext uri="{FF2B5EF4-FFF2-40B4-BE49-F238E27FC236}">
                <a16:creationId xmlns:a16="http://schemas.microsoft.com/office/drawing/2014/main" id="{0E82CC4B-2F16-4878-9620-7F8D7797F46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89484" y="5078989"/>
            <a:ext cx="1180795" cy="1180795"/>
          </a:xfrm>
          <a:prstGeom prst="rect">
            <a:avLst/>
          </a:prstGeom>
        </p:spPr>
      </p:pic>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0"/>
                                        </p:tgtEl>
                                      </p:cBhvr>
                                    </p:animEffect>
                                    <p:animScale>
                                      <p:cBhvr>
                                        <p:cTn id="4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8394-26C7-4E12-BC5A-A3106F957EDA}"/>
              </a:ext>
            </a:extLst>
          </p:cNvPr>
          <p:cNvSpPr>
            <a:spLocks noGrp="1"/>
          </p:cNvSpPr>
          <p:nvPr>
            <p:ph type="title"/>
          </p:nvPr>
        </p:nvSpPr>
        <p:spPr>
          <a:xfrm>
            <a:off x="533400" y="289851"/>
            <a:ext cx="10820400" cy="1523544"/>
          </a:xfrm>
        </p:spPr>
        <p:txBody>
          <a:bodyPr/>
          <a:lstStyle/>
          <a:p>
            <a:r>
              <a:rPr lang="en-I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VISUELLES UND DESIGN-DENKEN</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grpSp>
        <p:nvGrpSpPr>
          <p:cNvPr id="23" name="Group 22">
            <a:extLst>
              <a:ext uri="{FF2B5EF4-FFF2-40B4-BE49-F238E27FC236}">
                <a16:creationId xmlns:a16="http://schemas.microsoft.com/office/drawing/2014/main" id="{06B88D2C-6101-4CDF-BE49-CF9998CFBC55}"/>
              </a:ext>
            </a:extLst>
          </p:cNvPr>
          <p:cNvGrpSpPr/>
          <p:nvPr/>
        </p:nvGrpSpPr>
        <p:grpSpPr>
          <a:xfrm>
            <a:off x="2149809" y="2886860"/>
            <a:ext cx="7968846" cy="2360847"/>
            <a:chOff x="2305050" y="3600452"/>
            <a:chExt cx="6365875" cy="1885951"/>
          </a:xfrm>
        </p:grpSpPr>
        <p:sp>
          <p:nvSpPr>
            <p:cNvPr id="3" name="Oval 2">
              <a:extLst>
                <a:ext uri="{FF2B5EF4-FFF2-40B4-BE49-F238E27FC236}">
                  <a16:creationId xmlns:a16="http://schemas.microsoft.com/office/drawing/2014/main" id="{FFD8BAA0-D011-4E7B-A589-B20AF298B304}"/>
                </a:ext>
              </a:extLst>
            </p:cNvPr>
            <p:cNvSpPr/>
            <p:nvPr/>
          </p:nvSpPr>
          <p:spPr>
            <a:xfrm>
              <a:off x="2305050" y="3768257"/>
              <a:ext cx="1447800" cy="1447800"/>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Oval 5">
              <a:extLst>
                <a:ext uri="{FF2B5EF4-FFF2-40B4-BE49-F238E27FC236}">
                  <a16:creationId xmlns:a16="http://schemas.microsoft.com/office/drawing/2014/main" id="{8DD02FA9-D623-458D-ADA0-E2606A7EDEF5}"/>
                </a:ext>
              </a:extLst>
            </p:cNvPr>
            <p:cNvSpPr/>
            <p:nvPr/>
          </p:nvSpPr>
          <p:spPr>
            <a:xfrm>
              <a:off x="3581400" y="3600452"/>
              <a:ext cx="1447800" cy="1447800"/>
            </a:xfrm>
            <a:prstGeom prst="ellipse">
              <a:avLst/>
            </a:prstGeom>
            <a:solidFill>
              <a:srgbClr val="42AB3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Oval 6">
              <a:extLst>
                <a:ext uri="{FF2B5EF4-FFF2-40B4-BE49-F238E27FC236}">
                  <a16:creationId xmlns:a16="http://schemas.microsoft.com/office/drawing/2014/main" id="{6A2B552F-D99B-4706-B0E0-ACB846707674}"/>
                </a:ext>
              </a:extLst>
            </p:cNvPr>
            <p:cNvSpPr/>
            <p:nvPr/>
          </p:nvSpPr>
          <p:spPr>
            <a:xfrm>
              <a:off x="4794250" y="4038603"/>
              <a:ext cx="1447800" cy="1447800"/>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Oval 7">
              <a:extLst>
                <a:ext uri="{FF2B5EF4-FFF2-40B4-BE49-F238E27FC236}">
                  <a16:creationId xmlns:a16="http://schemas.microsoft.com/office/drawing/2014/main" id="{12B79D1E-6436-4E30-A8A6-34046750CA86}"/>
                </a:ext>
              </a:extLst>
            </p:cNvPr>
            <p:cNvSpPr/>
            <p:nvPr/>
          </p:nvSpPr>
          <p:spPr>
            <a:xfrm>
              <a:off x="5927725" y="3768257"/>
              <a:ext cx="1447800" cy="14478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Oval 8">
              <a:extLst>
                <a:ext uri="{FF2B5EF4-FFF2-40B4-BE49-F238E27FC236}">
                  <a16:creationId xmlns:a16="http://schemas.microsoft.com/office/drawing/2014/main" id="{E5CAFCE1-344F-4E1B-B51D-EA3268F22399}"/>
                </a:ext>
              </a:extLst>
            </p:cNvPr>
            <p:cNvSpPr/>
            <p:nvPr/>
          </p:nvSpPr>
          <p:spPr>
            <a:xfrm>
              <a:off x="7223125" y="3733801"/>
              <a:ext cx="1447800" cy="1447800"/>
            </a:xfrm>
            <a:prstGeom prst="ellipse">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phic 9" descr="Playbook">
              <a:extLst>
                <a:ext uri="{FF2B5EF4-FFF2-40B4-BE49-F238E27FC236}">
                  <a16:creationId xmlns:a16="http://schemas.microsoft.com/office/drawing/2014/main" id="{C2C3BEEC-AE9E-4A39-B6C8-32CE7D3EA4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2200" y="3925457"/>
              <a:ext cx="1056122" cy="1056122"/>
            </a:xfrm>
            <a:prstGeom prst="rect">
              <a:avLst/>
            </a:prstGeom>
          </p:spPr>
        </p:pic>
        <p:pic>
          <p:nvPicPr>
            <p:cNvPr id="12" name="Graphic 11" descr="Pencil">
              <a:extLst>
                <a:ext uri="{FF2B5EF4-FFF2-40B4-BE49-F238E27FC236}">
                  <a16:creationId xmlns:a16="http://schemas.microsoft.com/office/drawing/2014/main" id="{D00436B3-1805-408D-B1B2-5382968280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3334" y="3925457"/>
              <a:ext cx="822326" cy="822326"/>
            </a:xfrm>
            <a:prstGeom prst="rect">
              <a:avLst/>
            </a:prstGeom>
          </p:spPr>
        </p:pic>
        <p:pic>
          <p:nvPicPr>
            <p:cNvPr id="14" name="Graphic 13" descr="User">
              <a:extLst>
                <a:ext uri="{FF2B5EF4-FFF2-40B4-BE49-F238E27FC236}">
                  <a16:creationId xmlns:a16="http://schemas.microsoft.com/office/drawing/2014/main" id="{A0C8FD67-FD96-4BA2-84EA-EEE4A108BC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23441" y="4274144"/>
              <a:ext cx="553868" cy="553868"/>
            </a:xfrm>
            <a:prstGeom prst="rect">
              <a:avLst/>
            </a:prstGeom>
          </p:spPr>
        </p:pic>
        <p:pic>
          <p:nvPicPr>
            <p:cNvPr id="20" name="Graphic 19" descr="Heart">
              <a:extLst>
                <a:ext uri="{FF2B5EF4-FFF2-40B4-BE49-F238E27FC236}">
                  <a16:creationId xmlns:a16="http://schemas.microsoft.com/office/drawing/2014/main" id="{8A12061F-AE5B-4066-A079-80F6BCB8FF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63788" y="3925457"/>
              <a:ext cx="1273175" cy="1273175"/>
            </a:xfrm>
            <a:prstGeom prst="rect">
              <a:avLst/>
            </a:prstGeom>
          </p:spPr>
        </p:pic>
        <p:pic>
          <p:nvPicPr>
            <p:cNvPr id="22" name="Graphic 21" descr="Lightbulb and gear">
              <a:extLst>
                <a:ext uri="{FF2B5EF4-FFF2-40B4-BE49-F238E27FC236}">
                  <a16:creationId xmlns:a16="http://schemas.microsoft.com/office/drawing/2014/main" id="{B8FE8C42-F3CE-4BAC-B6E2-FD264AFF47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0116" y="4305303"/>
              <a:ext cx="914400" cy="914400"/>
            </a:xfrm>
            <a:prstGeom prst="rect">
              <a:avLst/>
            </a:prstGeom>
          </p:spPr>
        </p:pic>
      </p:grpSp>
      <p:grpSp>
        <p:nvGrpSpPr>
          <p:cNvPr id="46" name="Group 45">
            <a:extLst>
              <a:ext uri="{FF2B5EF4-FFF2-40B4-BE49-F238E27FC236}">
                <a16:creationId xmlns:a16="http://schemas.microsoft.com/office/drawing/2014/main" id="{2343114C-8CFF-4C1B-9D39-FF0E5275D154}"/>
              </a:ext>
            </a:extLst>
          </p:cNvPr>
          <p:cNvGrpSpPr/>
          <p:nvPr/>
        </p:nvGrpSpPr>
        <p:grpSpPr>
          <a:xfrm>
            <a:off x="1049139" y="2357187"/>
            <a:ext cx="2348393" cy="715175"/>
            <a:chOff x="1049139" y="2357187"/>
            <a:chExt cx="2348393" cy="715175"/>
          </a:xfrm>
        </p:grpSpPr>
        <p:sp>
          <p:nvSpPr>
            <p:cNvPr id="24" name="TextBox 23">
              <a:extLst>
                <a:ext uri="{FF2B5EF4-FFF2-40B4-BE49-F238E27FC236}">
                  <a16:creationId xmlns:a16="http://schemas.microsoft.com/office/drawing/2014/main" id="{7619AEB4-B118-47F6-9A9C-9217E437DB14}"/>
                </a:ext>
              </a:extLst>
            </p:cNvPr>
            <p:cNvSpPr txBox="1"/>
            <p:nvPr/>
          </p:nvSpPr>
          <p:spPr>
            <a:xfrm rot="21248139">
              <a:off x="1049139" y="2357187"/>
              <a:ext cx="2348393" cy="369332"/>
            </a:xfrm>
            <a:prstGeom prst="rect">
              <a:avLst/>
            </a:prstGeom>
            <a:noFill/>
          </p:spPr>
          <p:txBody>
            <a:bodyPr wrap="square" rtlCol="0">
              <a:spAutoFit/>
            </a:bodyPr>
            <a:lstStyle/>
            <a:p>
              <a:pPr algn="ctr"/>
              <a:r>
                <a:rPr lang="de-AT" dirty="0">
                  <a:latin typeface="AR CENA" panose="02000000000000000000" pitchFamily="2" charset="0"/>
                </a:rPr>
                <a:t>HINEINFÜHLEN</a:t>
              </a:r>
            </a:p>
          </p:txBody>
        </p:sp>
        <p:pic>
          <p:nvPicPr>
            <p:cNvPr id="31" name="Graphic 30" descr="Line arrow Clockwise curve">
              <a:extLst>
                <a:ext uri="{FF2B5EF4-FFF2-40B4-BE49-F238E27FC236}">
                  <a16:creationId xmlns:a16="http://schemas.microsoft.com/office/drawing/2014/main" id="{CF866EF6-B1E1-42B5-8BFC-1BAEA9D7D4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404173">
              <a:off x="2455537" y="2618688"/>
              <a:ext cx="453674" cy="453674"/>
            </a:xfrm>
            <a:prstGeom prst="rect">
              <a:avLst/>
            </a:prstGeom>
          </p:spPr>
        </p:pic>
      </p:grpSp>
      <p:grpSp>
        <p:nvGrpSpPr>
          <p:cNvPr id="48" name="Group 47">
            <a:extLst>
              <a:ext uri="{FF2B5EF4-FFF2-40B4-BE49-F238E27FC236}">
                <a16:creationId xmlns:a16="http://schemas.microsoft.com/office/drawing/2014/main" id="{AD312975-7726-4FC5-8022-DF4D233FC899}"/>
              </a:ext>
            </a:extLst>
          </p:cNvPr>
          <p:cNvGrpSpPr/>
          <p:nvPr/>
        </p:nvGrpSpPr>
        <p:grpSpPr>
          <a:xfrm>
            <a:off x="5673192" y="2447639"/>
            <a:ext cx="2146223" cy="969282"/>
            <a:chOff x="5673192" y="2447639"/>
            <a:chExt cx="2146223" cy="969282"/>
          </a:xfrm>
        </p:grpSpPr>
        <p:sp>
          <p:nvSpPr>
            <p:cNvPr id="29" name="TextBox 28">
              <a:extLst>
                <a:ext uri="{FF2B5EF4-FFF2-40B4-BE49-F238E27FC236}">
                  <a16:creationId xmlns:a16="http://schemas.microsoft.com/office/drawing/2014/main" id="{BE2D2590-B985-4A97-ABC6-66B0FAF39990}"/>
                </a:ext>
              </a:extLst>
            </p:cNvPr>
            <p:cNvSpPr txBox="1"/>
            <p:nvPr/>
          </p:nvSpPr>
          <p:spPr>
            <a:xfrm rot="21248139">
              <a:off x="5673192" y="2447639"/>
              <a:ext cx="2146223" cy="369332"/>
            </a:xfrm>
            <a:prstGeom prst="rect">
              <a:avLst/>
            </a:prstGeom>
            <a:noFill/>
          </p:spPr>
          <p:txBody>
            <a:bodyPr wrap="square" rtlCol="0">
              <a:spAutoFit/>
            </a:bodyPr>
            <a:lstStyle/>
            <a:p>
              <a:r>
                <a:rPr lang="de-AT" dirty="0">
                  <a:latin typeface="AR CENA" panose="02000000000000000000" pitchFamily="2" charset="0"/>
                </a:rPr>
                <a:t>VORSTELLEN</a:t>
              </a:r>
            </a:p>
          </p:txBody>
        </p:sp>
        <p:pic>
          <p:nvPicPr>
            <p:cNvPr id="33" name="Graphic 32" descr="Line arrow Clockwise curve">
              <a:extLst>
                <a:ext uri="{FF2B5EF4-FFF2-40B4-BE49-F238E27FC236}">
                  <a16:creationId xmlns:a16="http://schemas.microsoft.com/office/drawing/2014/main" id="{B6E3E045-07E4-4A09-8C0F-B967237D5B0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2321112">
              <a:off x="6190009" y="2881378"/>
              <a:ext cx="535543" cy="535543"/>
            </a:xfrm>
            <a:prstGeom prst="rect">
              <a:avLst/>
            </a:prstGeom>
          </p:spPr>
        </p:pic>
      </p:grpSp>
      <p:grpSp>
        <p:nvGrpSpPr>
          <p:cNvPr id="50" name="Group 49">
            <a:extLst>
              <a:ext uri="{FF2B5EF4-FFF2-40B4-BE49-F238E27FC236}">
                <a16:creationId xmlns:a16="http://schemas.microsoft.com/office/drawing/2014/main" id="{E72228D2-C6E0-4C66-8CA1-B4ABE535C61F}"/>
              </a:ext>
            </a:extLst>
          </p:cNvPr>
          <p:cNvGrpSpPr/>
          <p:nvPr/>
        </p:nvGrpSpPr>
        <p:grpSpPr>
          <a:xfrm>
            <a:off x="8826534" y="2325390"/>
            <a:ext cx="2146223" cy="901352"/>
            <a:chOff x="8826534" y="2325390"/>
            <a:chExt cx="2146223" cy="901352"/>
          </a:xfrm>
        </p:grpSpPr>
        <p:sp>
          <p:nvSpPr>
            <p:cNvPr id="28" name="TextBox 27">
              <a:extLst>
                <a:ext uri="{FF2B5EF4-FFF2-40B4-BE49-F238E27FC236}">
                  <a16:creationId xmlns:a16="http://schemas.microsoft.com/office/drawing/2014/main" id="{C022AF32-FEB3-4ED6-9CCD-B9CEF18F3C4C}"/>
                </a:ext>
              </a:extLst>
            </p:cNvPr>
            <p:cNvSpPr txBox="1"/>
            <p:nvPr/>
          </p:nvSpPr>
          <p:spPr>
            <a:xfrm rot="21248139">
              <a:off x="8826534" y="2325390"/>
              <a:ext cx="2146223" cy="369332"/>
            </a:xfrm>
            <a:prstGeom prst="rect">
              <a:avLst/>
            </a:prstGeom>
            <a:noFill/>
          </p:spPr>
          <p:txBody>
            <a:bodyPr wrap="square" rtlCol="0">
              <a:spAutoFit/>
            </a:bodyPr>
            <a:lstStyle/>
            <a:p>
              <a:r>
                <a:rPr lang="de-AT" dirty="0">
                  <a:latin typeface="AR CENA" panose="02000000000000000000" pitchFamily="2" charset="0"/>
                </a:rPr>
                <a:t>AUSPROBIEREN</a:t>
              </a:r>
            </a:p>
          </p:txBody>
        </p:sp>
        <p:pic>
          <p:nvPicPr>
            <p:cNvPr id="34" name="Graphic 33" descr="Line arrow Clockwise curve">
              <a:extLst>
                <a:ext uri="{FF2B5EF4-FFF2-40B4-BE49-F238E27FC236}">
                  <a16:creationId xmlns:a16="http://schemas.microsoft.com/office/drawing/2014/main" id="{ABD0AE8F-E3E3-49BF-B1F5-DFEC806123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1552586">
              <a:off x="9631876" y="2691199"/>
              <a:ext cx="535543" cy="535543"/>
            </a:xfrm>
            <a:prstGeom prst="rect">
              <a:avLst/>
            </a:prstGeom>
          </p:spPr>
        </p:pic>
      </p:grpSp>
      <p:grpSp>
        <p:nvGrpSpPr>
          <p:cNvPr id="49" name="Group 48">
            <a:extLst>
              <a:ext uri="{FF2B5EF4-FFF2-40B4-BE49-F238E27FC236}">
                <a16:creationId xmlns:a16="http://schemas.microsoft.com/office/drawing/2014/main" id="{2B994B9B-35C0-4CEB-B7E5-F1FE69326C04}"/>
              </a:ext>
            </a:extLst>
          </p:cNvPr>
          <p:cNvGrpSpPr/>
          <p:nvPr/>
        </p:nvGrpSpPr>
        <p:grpSpPr>
          <a:xfrm>
            <a:off x="7189805" y="4777837"/>
            <a:ext cx="2146223" cy="910412"/>
            <a:chOff x="7189805" y="4777837"/>
            <a:chExt cx="2146223" cy="910412"/>
          </a:xfrm>
        </p:grpSpPr>
        <p:sp>
          <p:nvSpPr>
            <p:cNvPr id="27" name="TextBox 26">
              <a:extLst>
                <a:ext uri="{FF2B5EF4-FFF2-40B4-BE49-F238E27FC236}">
                  <a16:creationId xmlns:a16="http://schemas.microsoft.com/office/drawing/2014/main" id="{990AFF70-7D33-4E36-A0AD-68F9D9B537AC}"/>
                </a:ext>
              </a:extLst>
            </p:cNvPr>
            <p:cNvSpPr txBox="1"/>
            <p:nvPr/>
          </p:nvSpPr>
          <p:spPr>
            <a:xfrm rot="21248139">
              <a:off x="7189805" y="5318917"/>
              <a:ext cx="2146223" cy="369332"/>
            </a:xfrm>
            <a:prstGeom prst="rect">
              <a:avLst/>
            </a:prstGeom>
            <a:noFill/>
          </p:spPr>
          <p:txBody>
            <a:bodyPr wrap="square" rtlCol="0">
              <a:spAutoFit/>
            </a:bodyPr>
            <a:lstStyle/>
            <a:p>
              <a:r>
                <a:rPr lang="de-AT" dirty="0">
                  <a:latin typeface="AR CENA" panose="02000000000000000000" pitchFamily="2" charset="0"/>
                </a:rPr>
                <a:t>PROTOTYP ERSTELLEN</a:t>
              </a:r>
            </a:p>
          </p:txBody>
        </p:sp>
        <p:pic>
          <p:nvPicPr>
            <p:cNvPr id="35" name="Graphic 34" descr="Line arrow Clockwise curve">
              <a:extLst>
                <a:ext uri="{FF2B5EF4-FFF2-40B4-BE49-F238E27FC236}">
                  <a16:creationId xmlns:a16="http://schemas.microsoft.com/office/drawing/2014/main" id="{E45F6AAC-892E-4A1F-ABC7-DE611609A5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9278888" flipV="1">
              <a:off x="7872656" y="4777837"/>
              <a:ext cx="535543" cy="535543"/>
            </a:xfrm>
            <a:prstGeom prst="rect">
              <a:avLst/>
            </a:prstGeom>
          </p:spPr>
        </p:pic>
      </p:grpSp>
      <p:grpSp>
        <p:nvGrpSpPr>
          <p:cNvPr id="47" name="Group 46">
            <a:extLst>
              <a:ext uri="{FF2B5EF4-FFF2-40B4-BE49-F238E27FC236}">
                <a16:creationId xmlns:a16="http://schemas.microsoft.com/office/drawing/2014/main" id="{FE7CBAF4-589C-4B54-81EE-69C921F50B0C}"/>
              </a:ext>
            </a:extLst>
          </p:cNvPr>
          <p:cNvGrpSpPr/>
          <p:nvPr/>
        </p:nvGrpSpPr>
        <p:grpSpPr>
          <a:xfrm>
            <a:off x="3385059" y="4777837"/>
            <a:ext cx="2146223" cy="784430"/>
            <a:chOff x="3385059" y="4777837"/>
            <a:chExt cx="2146223" cy="784430"/>
          </a:xfrm>
        </p:grpSpPr>
        <p:sp>
          <p:nvSpPr>
            <p:cNvPr id="26" name="TextBox 25">
              <a:extLst>
                <a:ext uri="{FF2B5EF4-FFF2-40B4-BE49-F238E27FC236}">
                  <a16:creationId xmlns:a16="http://schemas.microsoft.com/office/drawing/2014/main" id="{F57830CB-B783-4F4D-A129-A438FA95720A}"/>
                </a:ext>
              </a:extLst>
            </p:cNvPr>
            <p:cNvSpPr txBox="1"/>
            <p:nvPr/>
          </p:nvSpPr>
          <p:spPr>
            <a:xfrm rot="21248139">
              <a:off x="3385059" y="5192935"/>
              <a:ext cx="2146223" cy="369332"/>
            </a:xfrm>
            <a:prstGeom prst="rect">
              <a:avLst/>
            </a:prstGeom>
            <a:noFill/>
          </p:spPr>
          <p:txBody>
            <a:bodyPr wrap="square" rtlCol="0">
              <a:spAutoFit/>
            </a:bodyPr>
            <a:lstStyle/>
            <a:p>
              <a:r>
                <a:rPr lang="de-AT" dirty="0">
                  <a:latin typeface="AR CENA" panose="02000000000000000000" pitchFamily="2" charset="0"/>
                </a:rPr>
                <a:t>DEFINIEREN</a:t>
              </a:r>
            </a:p>
          </p:txBody>
        </p:sp>
        <p:pic>
          <p:nvPicPr>
            <p:cNvPr id="36" name="Graphic 35" descr="Line arrow Clockwise curve">
              <a:extLst>
                <a:ext uri="{FF2B5EF4-FFF2-40B4-BE49-F238E27FC236}">
                  <a16:creationId xmlns:a16="http://schemas.microsoft.com/office/drawing/2014/main" id="{7CE9D453-066E-4995-8A6B-633D922CB3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1270234" flipV="1">
              <a:off x="4428474" y="4777837"/>
              <a:ext cx="535543" cy="535543"/>
            </a:xfrm>
            <a:prstGeom prst="rect">
              <a:avLst/>
            </a:prstGeom>
          </p:spPr>
        </p:pic>
      </p:grpSp>
      <p:pic>
        <p:nvPicPr>
          <p:cNvPr id="44" name="Graphic 43" descr="Send">
            <a:extLst>
              <a:ext uri="{FF2B5EF4-FFF2-40B4-BE49-F238E27FC236}">
                <a16:creationId xmlns:a16="http://schemas.microsoft.com/office/drawing/2014/main" id="{367ED0FA-7DAF-4E05-9699-ACB1903BF19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18556" y="3415626"/>
            <a:ext cx="1144652" cy="1144652"/>
          </a:xfrm>
          <a:prstGeom prst="rect">
            <a:avLst/>
          </a:prstGeom>
        </p:spPr>
      </p:pic>
    </p:spTree>
    <p:extLst>
      <p:ext uri="{BB962C8B-B14F-4D97-AF65-F5344CB8AC3E}">
        <p14:creationId xmlns:p14="http://schemas.microsoft.com/office/powerpoint/2010/main" val="2899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46"/>
                                        </p:tgtEl>
                                      </p:cBhvr>
                                    </p:animEffect>
                                    <p:animScale>
                                      <p:cBhvr>
                                        <p:cTn id="10" dur="250" autoRev="1" fill="hold"/>
                                        <p:tgtEl>
                                          <p:spTgt spid="4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500" tmFilter="0, 0; .2, .5; .8, .5; 1, 0"/>
                                        <p:tgtEl>
                                          <p:spTgt spid="47"/>
                                        </p:tgtEl>
                                      </p:cBhvr>
                                    </p:animEffect>
                                    <p:animScale>
                                      <p:cBhvr>
                                        <p:cTn id="18" dur="250" autoRev="1" fill="hold"/>
                                        <p:tgtEl>
                                          <p:spTgt spid="47"/>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0"/>
                            </p:stCondLst>
                            <p:childTnLst>
                              <p:par>
                                <p:cTn id="24" presetID="26" presetClass="emph" presetSubtype="0" fill="hold" nodeType="afterEffect">
                                  <p:stCondLst>
                                    <p:cond delay="0"/>
                                  </p:stCondLst>
                                  <p:childTnLst>
                                    <p:animEffect transition="out" filter="fade">
                                      <p:cBhvr>
                                        <p:cTn id="25" dur="500" tmFilter="0, 0; .2, .5; .8, .5; 1, 0"/>
                                        <p:tgtEl>
                                          <p:spTgt spid="48"/>
                                        </p:tgtEl>
                                      </p:cBhvr>
                                    </p:animEffect>
                                    <p:animScale>
                                      <p:cBhvr>
                                        <p:cTn id="26" dur="250" autoRev="1" fill="hold"/>
                                        <p:tgtEl>
                                          <p:spTgt spid="4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par>
                          <p:cTn id="31" fill="hold">
                            <p:stCondLst>
                              <p:cond delay="0"/>
                            </p:stCondLst>
                            <p:childTnLst>
                              <p:par>
                                <p:cTn id="32" presetID="26" presetClass="emph" presetSubtype="0" fill="hold" nodeType="afterEffect">
                                  <p:stCondLst>
                                    <p:cond delay="0"/>
                                  </p:stCondLst>
                                  <p:childTnLst>
                                    <p:animEffect transition="out" filter="fade">
                                      <p:cBhvr>
                                        <p:cTn id="33" dur="500" tmFilter="0, 0; .2, .5; .8, .5; 1, 0"/>
                                        <p:tgtEl>
                                          <p:spTgt spid="49"/>
                                        </p:tgtEl>
                                      </p:cBhvr>
                                    </p:animEffect>
                                    <p:animScale>
                                      <p:cBhvr>
                                        <p:cTn id="34" dur="250" autoRev="1" fill="hold"/>
                                        <p:tgtEl>
                                          <p:spTgt spid="4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par>
                          <p:cTn id="39" fill="hold">
                            <p:stCondLst>
                              <p:cond delay="0"/>
                            </p:stCondLst>
                            <p:childTnLst>
                              <p:par>
                                <p:cTn id="40" presetID="26" presetClass="emph" presetSubtype="0" fill="hold" nodeType="afterEffect">
                                  <p:stCondLst>
                                    <p:cond delay="0"/>
                                  </p:stCondLst>
                                  <p:childTnLst>
                                    <p:animEffect transition="out" filter="fade">
                                      <p:cBhvr>
                                        <p:cTn id="41" dur="500" tmFilter="0, 0; .2, .5; .8, .5; 1, 0"/>
                                        <p:tgtEl>
                                          <p:spTgt spid="50"/>
                                        </p:tgtEl>
                                      </p:cBhvr>
                                    </p:animEffect>
                                    <p:animScale>
                                      <p:cBhvr>
                                        <p:cTn id="42" dur="25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7E-89D8-4666-81C4-142148D87446}"/>
              </a:ext>
            </a:extLst>
          </p:cNvPr>
          <p:cNvSpPr>
            <a:spLocks noGrp="1"/>
          </p:cNvSpPr>
          <p:nvPr>
            <p:ph type="title"/>
          </p:nvPr>
        </p:nvSpPr>
        <p:spPr/>
        <p:txBody>
          <a:bodyPr>
            <a:normAutofit/>
          </a:bodyPr>
          <a:lstStyle/>
          <a:p>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TIPPS FÜR DIE DURCHFÜHRUNG VON ONLINE-WBL</a:t>
            </a:r>
          </a:p>
        </p:txBody>
      </p:sp>
      <p:sp>
        <p:nvSpPr>
          <p:cNvPr id="3" name="Content Placeholder 2">
            <a:extLst>
              <a:ext uri="{FF2B5EF4-FFF2-40B4-BE49-F238E27FC236}">
                <a16:creationId xmlns:a16="http://schemas.microsoft.com/office/drawing/2014/main" id="{C9A2490D-7914-4219-BB80-2E75FD195D77}"/>
              </a:ext>
            </a:extLst>
          </p:cNvPr>
          <p:cNvSpPr txBox="1">
            <a:spLocks/>
          </p:cNvSpPr>
          <p:nvPr/>
        </p:nvSpPr>
        <p:spPr>
          <a:xfrm>
            <a:off x="838200" y="1813395"/>
            <a:ext cx="10515600" cy="4351338"/>
          </a:xfrm>
          <a:prstGeom prst="rect">
            <a:avLst/>
          </a:prstGeom>
          <a:solidFill>
            <a:srgbClr val="FFFFFF">
              <a:alpha val="85098"/>
            </a:srgbClr>
          </a:solidFill>
        </p:spPr>
        <p:txBody>
          <a:bodyPr vert="horz" lIns="91440" tIns="45720" rIns="91440" bIns="45720" rtlCol="0" anchor="ctr" anchorCtr="0">
            <a:normAutofit fontScale="77500" lnSpcReduction="20000"/>
          </a:bodyPr>
          <a:lstStyle/>
          <a:p>
            <a:pPr marL="355600" marR="0" lvl="0" indent="-355600" fontAlgn="auto">
              <a:spcBef>
                <a:spcPts val="1000"/>
              </a:spcBef>
              <a:spcAft>
                <a:spcPts val="0"/>
              </a:spcAft>
              <a:buClr>
                <a:srgbClr val="42ACE6"/>
              </a:buClr>
              <a:buSzTx/>
              <a:buFont typeface="Wingdings 3" panose="05040102010807070707" pitchFamily="18" charset="2"/>
              <a:buChar char=""/>
              <a:tabLst/>
              <a:defRPr/>
            </a:pPr>
            <a:r>
              <a:rPr lang="de-DE" sz="3200" b="1" dirty="0">
                <a:solidFill>
                  <a:srgbClr val="42ACE6"/>
                </a:solidFill>
                <a:ea typeface="+mj-ea"/>
                <a:cs typeface="+mj-cs"/>
              </a:rPr>
              <a:t>Machen Sie sich mit der virtuellen Plattform vertraut</a:t>
            </a:r>
          </a:p>
          <a:p>
            <a:pPr marL="812800" lvl="1" indent="-355600">
              <a:lnSpc>
                <a:spcPct val="110000"/>
              </a:lnSpc>
              <a:spcBef>
                <a:spcPts val="500"/>
              </a:spcBef>
              <a:buClr>
                <a:srgbClr val="81DDFF"/>
              </a:buClr>
              <a:buFont typeface="Wingdings 3" panose="05040102010807070707" pitchFamily="18" charset="2"/>
              <a:buChar char=""/>
              <a:defRPr/>
            </a:pPr>
            <a:r>
              <a:rPr lang="de-DE" sz="2600" dirty="0"/>
              <a:t>Obwohl die Plattform sehr intuitiv und benutzerfreundlich ist, kann sie für diejenigen, die nicht an die Verwendung von Technologien gewöhnt sind, gewisse Schwierigkeiten bereiten. Aus diesem Grund ist es sehr wichtig, zu Beginn der Praktiken einige Zeit darauf zu verwenden, das Benutzerhandbuch zu lesen und sich mit der Plattform vertraut zu machen und sie zu konfigurieren.</a:t>
            </a:r>
          </a:p>
          <a:p>
            <a:pPr marL="812800" lvl="1" indent="-355600">
              <a:lnSpc>
                <a:spcPct val="110000"/>
              </a:lnSpc>
              <a:spcBef>
                <a:spcPts val="500"/>
              </a:spcBef>
              <a:buClr>
                <a:srgbClr val="81DDFF"/>
              </a:buClr>
              <a:buFont typeface="Wingdings 3" panose="05040102010807070707" pitchFamily="18" charset="2"/>
              <a:buChar char=""/>
              <a:defRPr/>
            </a:pPr>
            <a:endParaRPr kumimoji="0" lang="es-ES" sz="3200" b="0" i="0" u="none" strike="noStrike" kern="1200" cap="none" spc="0" normalizeH="0" baseline="0" noProof="0" dirty="0">
              <a:ln>
                <a:noFill/>
              </a:ln>
              <a:solidFill>
                <a:schemeClr val="tx1"/>
              </a:solidFill>
              <a:effectLst/>
              <a:uLnTx/>
              <a:uFillTx/>
              <a:ea typeface="+mj-ea"/>
              <a:cs typeface="+mj-cs"/>
            </a:endParaRPr>
          </a:p>
          <a:p>
            <a:pPr marL="355600" indent="-355600">
              <a:spcBef>
                <a:spcPts val="1000"/>
              </a:spcBef>
              <a:buClr>
                <a:srgbClr val="42ACE6"/>
              </a:buClr>
              <a:buFont typeface="Wingdings 3" panose="05040102010807070707" pitchFamily="18" charset="2"/>
              <a:buChar char=""/>
              <a:defRPr/>
            </a:pPr>
            <a:r>
              <a:rPr lang="de-AT" sz="3200" b="1" dirty="0">
                <a:solidFill>
                  <a:srgbClr val="42ACE6"/>
                </a:solidFill>
                <a:ea typeface="+mj-ea"/>
                <a:cs typeface="+mj-cs"/>
              </a:rPr>
              <a:t>Ruhezeiten geben</a:t>
            </a:r>
          </a:p>
          <a:p>
            <a:pPr marL="812800" lvl="1" indent="-355600">
              <a:lnSpc>
                <a:spcPct val="110000"/>
              </a:lnSpc>
              <a:spcBef>
                <a:spcPts val="500"/>
              </a:spcBef>
              <a:buClr>
                <a:srgbClr val="81DDFF"/>
              </a:buClr>
              <a:buFont typeface="Wingdings 3" panose="05040102010807070707" pitchFamily="18" charset="2"/>
              <a:buChar char=""/>
              <a:defRPr/>
            </a:pPr>
            <a:r>
              <a:rPr lang="de-DE" sz="2800" dirty="0"/>
              <a:t>Es ist nicht günstig, sich viele Stunden am Stück dem WBL zu widmen, da das Gehirn gestresst ist, deshalb ist es wichtig, Pausen zu machen, Räume zuzuweisen, um den Kopf frei zu bekommen, bevor man mit dem WBL weitermacht.</a:t>
            </a:r>
          </a:p>
        </p:txBody>
      </p:sp>
    </p:spTree>
    <p:extLst>
      <p:ext uri="{BB962C8B-B14F-4D97-AF65-F5344CB8AC3E}">
        <p14:creationId xmlns:p14="http://schemas.microsoft.com/office/powerpoint/2010/main" val="14209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9A2490D-7914-4219-BB80-2E75FD195D77}"/>
              </a:ext>
            </a:extLst>
          </p:cNvPr>
          <p:cNvSpPr txBox="1">
            <a:spLocks/>
          </p:cNvSpPr>
          <p:nvPr/>
        </p:nvSpPr>
        <p:spPr>
          <a:xfrm>
            <a:off x="838200" y="1813395"/>
            <a:ext cx="10515600" cy="4351338"/>
          </a:xfrm>
          <a:prstGeom prst="rect">
            <a:avLst/>
          </a:prstGeom>
          <a:solidFill>
            <a:srgbClr val="FFFFFF">
              <a:alpha val="85098"/>
            </a:srgbClr>
          </a:solidFill>
        </p:spPr>
        <p:txBody>
          <a:bodyPr vert="horz" lIns="91440" tIns="45720" rIns="91440" bIns="45720" rtlCol="0" anchor="ctr" anchorCtr="0">
            <a:normAutofit/>
          </a:bodyPr>
          <a:lstStyle/>
          <a:p>
            <a:pPr marL="355600" marR="0" lvl="0" indent="-355600" fontAlgn="auto">
              <a:lnSpc>
                <a:spcPct val="80000"/>
              </a:lnSpc>
              <a:spcBef>
                <a:spcPts val="1000"/>
              </a:spcBef>
              <a:spcAft>
                <a:spcPts val="0"/>
              </a:spcAft>
              <a:buClr>
                <a:srgbClr val="42ACE6"/>
              </a:buClr>
              <a:buSzTx/>
              <a:buFont typeface="Wingdings 3" panose="05040102010807070707" pitchFamily="18" charset="2"/>
              <a:buChar char=""/>
              <a:tabLst/>
              <a:defRPr/>
            </a:pPr>
            <a:r>
              <a:rPr lang="de-AT" sz="3000" b="1" dirty="0">
                <a:solidFill>
                  <a:srgbClr val="42ACE6"/>
                </a:solidFill>
                <a:ea typeface="+mj-ea"/>
                <a:cs typeface="+mj-cs"/>
              </a:rPr>
              <a:t>Videos kurz halten</a:t>
            </a:r>
            <a:endParaRPr lang="es-ES" sz="3000" b="1" dirty="0">
              <a:solidFill>
                <a:srgbClr val="42ACE6"/>
              </a:solidFill>
              <a:ea typeface="+mj-ea"/>
              <a:cs typeface="+mj-cs"/>
            </a:endParaRPr>
          </a:p>
          <a:p>
            <a:pPr marL="812800" marR="0" lvl="1" indent="-355600" fontAlgn="auto">
              <a:lnSpc>
                <a:spcPct val="90000"/>
              </a:lnSpc>
              <a:spcBef>
                <a:spcPts val="500"/>
              </a:spcBef>
              <a:spcAft>
                <a:spcPts val="0"/>
              </a:spcAft>
              <a:buClr>
                <a:srgbClr val="81DDFF"/>
              </a:buClr>
              <a:buSzTx/>
              <a:buFont typeface="Wingdings 3" panose="05040102010807070707" pitchFamily="18" charset="2"/>
              <a:buChar char=""/>
              <a:tabLst/>
              <a:defRPr/>
            </a:pPr>
            <a:r>
              <a:rPr lang="de-DE" sz="2400" dirty="0"/>
              <a:t>Es ist ratsam, kurze WBL-Einheiten (maximal 45 Minuten) durchzuführen, denn wenn die Lernenden online arbeiten, sitzen sie nicht nur 45 Minuten lang am Computer. Sie konsumieren Inhalte in unterschiedlichem Tempo, in unterschiedlicher Menge und in unterschiedlichen Zeitabständen.</a:t>
            </a:r>
          </a:p>
          <a:p>
            <a:pPr marL="812800" marR="0" lvl="1" indent="-355600" fontAlgn="auto">
              <a:lnSpc>
                <a:spcPct val="90000"/>
              </a:lnSpc>
              <a:spcBef>
                <a:spcPts val="500"/>
              </a:spcBef>
              <a:spcAft>
                <a:spcPts val="0"/>
              </a:spcAft>
              <a:buClr>
                <a:srgbClr val="81DDFF"/>
              </a:buClr>
              <a:buSzTx/>
              <a:buFont typeface="Wingdings 3" panose="05040102010807070707" pitchFamily="18" charset="2"/>
              <a:buChar char=""/>
              <a:tabLst/>
              <a:defRPr/>
            </a:pPr>
            <a:r>
              <a:rPr lang="de-DE" sz="2400" dirty="0"/>
              <a:t>Die kürzeren Videos machen es den Lernenden leichter, die Inhalte zu finden, die sie wiederholen möchten. Sie sind auch ein großer Vorteil für WBL-Lehrkräfte, da es für sie einfacher ist, die Videos aufzunehmen, zu bearbeiten und hochzuladen.</a:t>
            </a:r>
            <a:endParaRPr lang="es-ES" sz="2400" dirty="0"/>
          </a:p>
        </p:txBody>
      </p:sp>
      <p:sp>
        <p:nvSpPr>
          <p:cNvPr id="7" name="Title 1">
            <a:extLst>
              <a:ext uri="{FF2B5EF4-FFF2-40B4-BE49-F238E27FC236}">
                <a16:creationId xmlns:a16="http://schemas.microsoft.com/office/drawing/2014/main" id="{09C28BEA-1DC3-4299-959E-16E85617B120}"/>
              </a:ext>
            </a:extLst>
          </p:cNvPr>
          <p:cNvSpPr>
            <a:spLocks noGrp="1"/>
          </p:cNvSpPr>
          <p:nvPr>
            <p:ph type="title"/>
          </p:nvPr>
        </p:nvSpPr>
        <p:spPr>
          <a:xfrm>
            <a:off x="838200" y="289851"/>
            <a:ext cx="10515600" cy="1523544"/>
          </a:xfrm>
        </p:spPr>
        <p:txBody>
          <a:bodyPr>
            <a:normAutofit/>
          </a:bodyPr>
          <a:lstStyle/>
          <a:p>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TIPPS FÜR DIE DURCHFÜHRUNG VON ONLINE-WBL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4209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4D85-A9E6-4709-95B6-82DE4AE6F0B6}"/>
              </a:ext>
            </a:extLst>
          </p:cNvPr>
          <p:cNvSpPr>
            <a:spLocks noGrp="1"/>
          </p:cNvSpPr>
          <p:nvPr>
            <p:ph type="title"/>
          </p:nvPr>
        </p:nvSpPr>
        <p:spPr>
          <a:xfrm>
            <a:off x="840407" y="1843229"/>
            <a:ext cx="10515600" cy="2317513"/>
          </a:xfrm>
        </p:spPr>
        <p:txBody>
          <a:bodyPr/>
          <a:lstStyle/>
          <a:p>
            <a:pPr algn="ctr"/>
            <a:r>
              <a:rPr lang="de-DE" dirty="0">
                <a:latin typeface="Eras Bold ITC" panose="020B0907030504020204" pitchFamily="34" charset="0"/>
              </a:rPr>
              <a:t>VIELEN DANK!</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70319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444-69C0-44F6-80AB-96D82FB82011}"/>
              </a:ext>
            </a:extLst>
          </p:cNvPr>
          <p:cNvSpPr>
            <a:spLocks noGrp="1"/>
          </p:cNvSpPr>
          <p:nvPr>
            <p:ph type="title"/>
          </p:nvPr>
        </p:nvSpPr>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ALLGEMEINE EINFÜHRUNG </a:t>
            </a:r>
            <a:b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br>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IN DIDAKTIK</a:t>
            </a:r>
            <a:endParaRPr lang="de-AT" dirty="0"/>
          </a:p>
        </p:txBody>
      </p:sp>
      <p:sp>
        <p:nvSpPr>
          <p:cNvPr id="3" name="Content Placeholder 2">
            <a:extLst>
              <a:ext uri="{FF2B5EF4-FFF2-40B4-BE49-F238E27FC236}">
                <a16:creationId xmlns:a16="http://schemas.microsoft.com/office/drawing/2014/main" id="{70CD5EE5-2911-4250-84B0-E13A3EF90087}"/>
              </a:ext>
            </a:extLst>
          </p:cNvPr>
          <p:cNvSpPr>
            <a:spLocks noGrp="1"/>
          </p:cNvSpPr>
          <p:nvPr>
            <p:ph idx="1"/>
          </p:nvPr>
        </p:nvSpPr>
        <p:spPr/>
        <p:txBody>
          <a:bodyPr>
            <a:normAutofit/>
          </a:bodyPr>
          <a:lstStyle/>
          <a:p>
            <a:r>
              <a:rPr lang="de-DE" dirty="0"/>
              <a:t>WBL-Mentoren/Mentorinnen im Unternehmen sind jene Personen, die ihr Wissen, ihr Know-how und ihre Erfahrungen an die Auszubildenden weitergibt.</a:t>
            </a:r>
          </a:p>
          <a:p>
            <a:endParaRPr lang="de-DE" dirty="0"/>
          </a:p>
          <a:p>
            <a:r>
              <a:rPr lang="de-DE" dirty="0"/>
              <a:t>Die Didaktik ist der Zweig der Pädagogik, der für die Suche nach Methoden und Techniken zur Verbesserung des Unterrichts (der Wissensvermittlung) zuständig ist und die Leitlinien festlegt, die sicherstellen, dass das Wissen die Auszubildenden (Lernenden) auf effektivere Weise erreicht. </a:t>
            </a:r>
          </a:p>
          <a:p>
            <a:pPr marL="0" indent="0">
              <a:buNone/>
            </a:pPr>
            <a:endParaRPr lang="de-AT" dirty="0"/>
          </a:p>
        </p:txBody>
      </p:sp>
    </p:spTree>
    <p:extLst>
      <p:ext uri="{BB962C8B-B14F-4D97-AF65-F5344CB8AC3E}">
        <p14:creationId xmlns:p14="http://schemas.microsoft.com/office/powerpoint/2010/main" val="40578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444-69C0-44F6-80AB-96D82FB82011}"/>
              </a:ext>
            </a:extLst>
          </p:cNvPr>
          <p:cNvSpPr>
            <a:spLocks noGrp="1"/>
          </p:cNvSpPr>
          <p:nvPr>
            <p:ph type="title"/>
          </p:nvPr>
        </p:nvSpPr>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ALLGEMEINE EINFÜHRUNG </a:t>
            </a:r>
            <a:b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br>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IN DIDAKTIK</a:t>
            </a:r>
            <a:endParaRPr lang="de-AT" dirty="0"/>
          </a:p>
        </p:txBody>
      </p:sp>
      <p:sp>
        <p:nvSpPr>
          <p:cNvPr id="3" name="Content Placeholder 2">
            <a:extLst>
              <a:ext uri="{FF2B5EF4-FFF2-40B4-BE49-F238E27FC236}">
                <a16:creationId xmlns:a16="http://schemas.microsoft.com/office/drawing/2014/main" id="{70CD5EE5-2911-4250-84B0-E13A3EF90087}"/>
              </a:ext>
            </a:extLst>
          </p:cNvPr>
          <p:cNvSpPr>
            <a:spLocks noGrp="1"/>
          </p:cNvSpPr>
          <p:nvPr>
            <p:ph idx="1"/>
          </p:nvPr>
        </p:nvSpPr>
        <p:spPr/>
        <p:txBody>
          <a:bodyPr>
            <a:normAutofit/>
          </a:bodyPr>
          <a:lstStyle/>
          <a:p>
            <a:endParaRPr lang="de-DE" dirty="0"/>
          </a:p>
          <a:p>
            <a:r>
              <a:rPr lang="de-DE" dirty="0"/>
              <a:t>Mit anderen Worten, die Didaktik ermöglicht es den (für das WBL verantwortlichen) Ausbildenden, die Lernpläne und -pläne zu analysieren, auszuwählen und zu entwickeln, um den Auszubildenden eine Arbeitserfahrung in einem realen Arbeitsumfeld zu vermitteln.</a:t>
            </a:r>
          </a:p>
          <a:p>
            <a:pPr marL="0" indent="0">
              <a:buNone/>
            </a:pPr>
            <a:endParaRPr lang="de-AT" dirty="0"/>
          </a:p>
        </p:txBody>
      </p:sp>
    </p:spTree>
    <p:extLst>
      <p:ext uri="{BB962C8B-B14F-4D97-AF65-F5344CB8AC3E}">
        <p14:creationId xmlns:p14="http://schemas.microsoft.com/office/powerpoint/2010/main" val="405789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444-69C0-44F6-80AB-96D82FB82011}"/>
              </a:ext>
            </a:extLst>
          </p:cNvPr>
          <p:cNvSpPr>
            <a:spLocks noGrp="1"/>
          </p:cNvSpPr>
          <p:nvPr>
            <p:ph type="title"/>
          </p:nvPr>
        </p:nvSpPr>
        <p:spPr/>
        <p:txBody>
          <a:bodyPr/>
          <a:lstStyle/>
          <a:p>
            <a:pPr lvl="0"/>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ALLGEMEINE EINFÜHRUNG </a:t>
            </a:r>
            <a:b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br>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IN DIDAKTIK</a:t>
            </a:r>
            <a:endParaRPr lang="de-AT" dirty="0"/>
          </a:p>
        </p:txBody>
      </p:sp>
      <p:sp>
        <p:nvSpPr>
          <p:cNvPr id="3" name="Content Placeholder 2">
            <a:extLst>
              <a:ext uri="{FF2B5EF4-FFF2-40B4-BE49-F238E27FC236}">
                <a16:creationId xmlns:a16="http://schemas.microsoft.com/office/drawing/2014/main" id="{70CD5EE5-2911-4250-84B0-E13A3EF90087}"/>
              </a:ext>
            </a:extLst>
          </p:cNvPr>
          <p:cNvSpPr>
            <a:spLocks noGrp="1"/>
          </p:cNvSpPr>
          <p:nvPr>
            <p:ph idx="1"/>
          </p:nvPr>
        </p:nvSpPr>
        <p:spPr/>
        <p:txBody>
          <a:bodyPr>
            <a:normAutofit lnSpcReduction="10000"/>
          </a:bodyPr>
          <a:lstStyle/>
          <a:p>
            <a:r>
              <a:rPr lang="de-DE" dirty="0"/>
              <a:t>Die didaktischen Modelle haben sich im Laufe der Jahre je nach den Umständen verändert. Bis in die Zeit vor der Pandemie wurden die Ausbildungen im Unternehmen persönlich durchgeführt. </a:t>
            </a:r>
          </a:p>
          <a:p>
            <a:endParaRPr lang="de-DE" dirty="0"/>
          </a:p>
          <a:p>
            <a:r>
              <a:rPr lang="de-DE" dirty="0"/>
              <a:t>Als Folge der Covid19-Pandemie wurde nun zunehmend der digitale Unterricht eingeführt. In der Didaktik / digitalen Ausbildung können sich die Lernenden durch verschiedene Wissensquellen bereichern. Die Informations- und Kommunikationstechnologien (IKT) erleichtern den Aufbau von kollektivem Wissen. </a:t>
            </a:r>
          </a:p>
        </p:txBody>
      </p:sp>
    </p:spTree>
    <p:extLst>
      <p:ext uri="{BB962C8B-B14F-4D97-AF65-F5344CB8AC3E}">
        <p14:creationId xmlns:p14="http://schemas.microsoft.com/office/powerpoint/2010/main" val="40578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444-69C0-44F6-80AB-96D82FB82011}"/>
              </a:ext>
            </a:extLst>
          </p:cNvPr>
          <p:cNvSpPr>
            <a:spLocks noGrp="1"/>
          </p:cNvSpPr>
          <p:nvPr>
            <p:ph type="title"/>
          </p:nvPr>
        </p:nvSpPr>
        <p:spPr/>
        <p:txBody>
          <a:bodyPr/>
          <a:lstStyle/>
          <a:p>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ALLGEMEINE EINFÜHRUNG </a:t>
            </a:r>
            <a:b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br>
            <a:r>
              <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IN DIDAKTIK</a:t>
            </a:r>
          </a:p>
        </p:txBody>
      </p:sp>
      <p:sp>
        <p:nvSpPr>
          <p:cNvPr id="3" name="Content Placeholder 2">
            <a:extLst>
              <a:ext uri="{FF2B5EF4-FFF2-40B4-BE49-F238E27FC236}">
                <a16:creationId xmlns:a16="http://schemas.microsoft.com/office/drawing/2014/main" id="{70CD5EE5-2911-4250-84B0-E13A3EF90087}"/>
              </a:ext>
            </a:extLst>
          </p:cNvPr>
          <p:cNvSpPr>
            <a:spLocks noGrp="1"/>
          </p:cNvSpPr>
          <p:nvPr>
            <p:ph idx="1"/>
          </p:nvPr>
        </p:nvSpPr>
        <p:spPr>
          <a:xfrm>
            <a:off x="838200" y="1825625"/>
            <a:ext cx="7839269" cy="4351338"/>
          </a:xfrm>
        </p:spPr>
        <p:txBody>
          <a:bodyPr>
            <a:normAutofit/>
          </a:bodyPr>
          <a:lstStyle/>
          <a:p>
            <a:pPr marL="0" indent="0">
              <a:buNone/>
            </a:pPr>
            <a:r>
              <a:rPr lang="de-DE" sz="3200" dirty="0"/>
              <a:t>Der didaktische Akt benötigt bestimmte Elemente:</a:t>
            </a:r>
          </a:p>
          <a:p>
            <a:pPr marL="0" indent="0">
              <a:buNone/>
            </a:pPr>
            <a:endParaRPr lang="de-DE" sz="1600" dirty="0"/>
          </a:p>
          <a:p>
            <a:pPr lvl="1"/>
            <a:r>
              <a:rPr lang="de-DE" sz="2800" dirty="0"/>
              <a:t>den Mentor / die Mentorin </a:t>
            </a:r>
            <a:br>
              <a:rPr lang="de-DE" sz="2800" dirty="0"/>
            </a:br>
            <a:r>
              <a:rPr lang="de-DE" sz="2800" dirty="0"/>
              <a:t>(lehrende Person),</a:t>
            </a:r>
          </a:p>
          <a:p>
            <a:pPr lvl="1"/>
            <a:r>
              <a:rPr lang="de-DE" sz="2800" dirty="0"/>
              <a:t>den/die Lernende (lernende Person) und</a:t>
            </a:r>
          </a:p>
          <a:p>
            <a:pPr lvl="1"/>
            <a:r>
              <a:rPr lang="de-DE" sz="2800" dirty="0"/>
              <a:t>den Lernkontext (das Unternehmen).</a:t>
            </a:r>
          </a:p>
        </p:txBody>
      </p:sp>
      <p:grpSp>
        <p:nvGrpSpPr>
          <p:cNvPr id="14" name="Group 13">
            <a:extLst>
              <a:ext uri="{FF2B5EF4-FFF2-40B4-BE49-F238E27FC236}">
                <a16:creationId xmlns:a16="http://schemas.microsoft.com/office/drawing/2014/main" id="{BDEA9E38-C235-4CAF-9FCA-38BD32941DD6}"/>
              </a:ext>
            </a:extLst>
          </p:cNvPr>
          <p:cNvGrpSpPr/>
          <p:nvPr/>
        </p:nvGrpSpPr>
        <p:grpSpPr>
          <a:xfrm>
            <a:off x="8748303" y="2179701"/>
            <a:ext cx="3044036" cy="2774660"/>
            <a:chOff x="8162929" y="3159415"/>
            <a:chExt cx="2552700" cy="2326804"/>
          </a:xfrm>
        </p:grpSpPr>
        <p:sp>
          <p:nvSpPr>
            <p:cNvPr id="11" name="Cube 10">
              <a:extLst>
                <a:ext uri="{FF2B5EF4-FFF2-40B4-BE49-F238E27FC236}">
                  <a16:creationId xmlns:a16="http://schemas.microsoft.com/office/drawing/2014/main" id="{5E7B7434-9997-4618-B1FE-5E172CA6991A}"/>
                </a:ext>
              </a:extLst>
            </p:cNvPr>
            <p:cNvSpPr/>
            <p:nvPr/>
          </p:nvSpPr>
          <p:spPr>
            <a:xfrm>
              <a:off x="8162929" y="3171644"/>
              <a:ext cx="2552700" cy="2314575"/>
            </a:xfrm>
            <a:prstGeom prst="cube">
              <a:avLst/>
            </a:prstGeom>
            <a:solidFill>
              <a:srgbClr val="85DBE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Cube 11">
              <a:extLst>
                <a:ext uri="{FF2B5EF4-FFF2-40B4-BE49-F238E27FC236}">
                  <a16:creationId xmlns:a16="http://schemas.microsoft.com/office/drawing/2014/main" id="{98A6FA2F-F565-487C-BBAB-296EF47B57A2}"/>
                </a:ext>
              </a:extLst>
            </p:cNvPr>
            <p:cNvSpPr/>
            <p:nvPr/>
          </p:nvSpPr>
          <p:spPr>
            <a:xfrm rot="16200000" flipH="1">
              <a:off x="8281992" y="3040352"/>
              <a:ext cx="2314574" cy="2552700"/>
            </a:xfrm>
            <a:prstGeom prst="cube">
              <a:avLst/>
            </a:prstGeom>
            <a:solidFill>
              <a:srgbClr val="85DBE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6" name="Graphic 5" descr="Head with gears">
            <a:extLst>
              <a:ext uri="{FF2B5EF4-FFF2-40B4-BE49-F238E27FC236}">
                <a16:creationId xmlns:a16="http://schemas.microsoft.com/office/drawing/2014/main" id="{AB0349A3-4F46-42F8-A23E-54AFF9039E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72998" y="3429000"/>
            <a:ext cx="1090401" cy="1090401"/>
          </a:xfrm>
          <a:prstGeom prst="rect">
            <a:avLst/>
          </a:prstGeom>
        </p:spPr>
      </p:pic>
      <p:pic>
        <p:nvPicPr>
          <p:cNvPr id="10" name="Graphic 9" descr="Brain in head">
            <a:extLst>
              <a:ext uri="{FF2B5EF4-FFF2-40B4-BE49-F238E27FC236}">
                <a16:creationId xmlns:a16="http://schemas.microsoft.com/office/drawing/2014/main" id="{FDB47ADE-D483-461A-84F2-C51D4E04CA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263399" y="3441230"/>
            <a:ext cx="1090401" cy="1090401"/>
          </a:xfrm>
          <a:prstGeom prst="rect">
            <a:avLst/>
          </a:prstGeom>
        </p:spPr>
      </p:pic>
    </p:spTree>
    <p:extLst>
      <p:ext uri="{BB962C8B-B14F-4D97-AF65-F5344CB8AC3E}">
        <p14:creationId xmlns:p14="http://schemas.microsoft.com/office/powerpoint/2010/main" val="40578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8E2E-BC92-4D34-BD85-4574A5DACBD7}"/>
              </a:ext>
            </a:extLst>
          </p:cNvPr>
          <p:cNvSpPr>
            <a:spLocks noGrp="1"/>
          </p:cNvSpPr>
          <p:nvPr>
            <p:ph idx="1"/>
          </p:nvPr>
        </p:nvSpPr>
        <p:spPr/>
        <p:txBody>
          <a:bodyPr>
            <a:normAutofit/>
          </a:bodyPr>
          <a:lstStyle/>
          <a:p>
            <a:endParaRPr lang="de-DE" dirty="0"/>
          </a:p>
          <a:p>
            <a:r>
              <a:rPr lang="de-DE" dirty="0"/>
              <a:t>Online- und Präsenzschulungen sind zwei unterschiedliche Arten des Wissenserwerbs: Jede nutzt ihre eigene Lernmethode und legt ihre eigenen Kanäle, Materialien und Lernrichtlinien fest.</a:t>
            </a:r>
          </a:p>
          <a:p>
            <a:endParaRPr lang="de-DE" dirty="0"/>
          </a:p>
          <a:p>
            <a:r>
              <a:rPr lang="de-DE" dirty="0"/>
              <a:t>Ein effektives Training in der virtuellen Welt erfordert andere Methoden als die, die wir im Präsenzunterricht verwenden.</a:t>
            </a:r>
          </a:p>
        </p:txBody>
      </p:sp>
      <p:sp>
        <p:nvSpPr>
          <p:cNvPr id="6" name="Title 1">
            <a:extLst>
              <a:ext uri="{FF2B5EF4-FFF2-40B4-BE49-F238E27FC236}">
                <a16:creationId xmlns:a16="http://schemas.microsoft.com/office/drawing/2014/main" id="{F540BD5C-3305-42E8-A5D2-998242138A0C}"/>
              </a:ext>
            </a:extLst>
          </p:cNvPr>
          <p:cNvSpPr>
            <a:spLocks noGrp="1"/>
          </p:cNvSpPr>
          <p:nvPr>
            <p:ph type="title"/>
          </p:nvPr>
        </p:nvSpPr>
        <p:spPr>
          <a:xfrm>
            <a:off x="800100" y="-190500"/>
            <a:ext cx="10515600" cy="1930400"/>
          </a:xfrm>
        </p:spPr>
        <p:txBody>
          <a:bodyPr/>
          <a:lstStyle/>
          <a:p>
            <a:r>
              <a:rPr lang="de-DE" sz="4000" dirty="0">
                <a:latin typeface="Eras Bold ITC" panose="020B0907030504020204" pitchFamily="34" charset="0"/>
              </a:rPr>
              <a:t>UNTERSCHIED ZWISCHEN ONLINE-DIDAKTIK UND PRÄSENZUNTERRICHT</a:t>
            </a:r>
            <a:endParaRPr lang="es-ES" sz="4000" dirty="0">
              <a:latin typeface="Eras Bold ITC" panose="020B0907030504020204" pitchFamily="34" charset="0"/>
            </a:endParaRPr>
          </a:p>
        </p:txBody>
      </p:sp>
    </p:spTree>
    <p:extLst>
      <p:ext uri="{BB962C8B-B14F-4D97-AF65-F5344CB8AC3E}">
        <p14:creationId xmlns:p14="http://schemas.microsoft.com/office/powerpoint/2010/main" val="119075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2626</Words>
  <Application>Microsoft Office PowerPoint</Application>
  <PresentationFormat>Widescreen</PresentationFormat>
  <Paragraphs>233</Paragraphs>
  <Slides>44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 CENA</vt:lpstr>
      <vt:lpstr>Arial</vt:lpstr>
      <vt:lpstr>Arial Black</vt:lpstr>
      <vt:lpstr>Calibri</vt:lpstr>
      <vt:lpstr>Eras Bold ITC</vt:lpstr>
      <vt:lpstr>Wingdings 3</vt:lpstr>
      <vt:lpstr>Office Theme</vt:lpstr>
      <vt:lpstr>WBL_GOES_VIRTUAL  Trainingsprogramm</vt:lpstr>
      <vt:lpstr>PowerPoint Presentation</vt:lpstr>
      <vt:lpstr>AGENDA</vt:lpstr>
      <vt:lpstr>HAUPTUNTERSCHIEDE ZWISCHEN ONLINEDIDAKTIK UND PRÄSENZUNTERRICHT</vt:lpstr>
      <vt:lpstr>ALLGEMEINE EINFÜHRUNG  IN DIDAKTIK</vt:lpstr>
      <vt:lpstr>ALLGEMEINE EINFÜHRUNG  IN DIDAKTIK</vt:lpstr>
      <vt:lpstr>ALLGEMEINE EINFÜHRUNG  IN DIDAKTIK</vt:lpstr>
      <vt:lpstr>ALLGEMEINE EINFÜHRUNG  IN DIDAKTIK</vt:lpstr>
      <vt:lpstr>UNTERSCHIED ZWISCHEN ONLINE-DIDAKTIK UND PRÄSENZUNTERRICHT</vt:lpstr>
      <vt:lpstr>UNTERSCHIED ZWISCHEN ONLINE-DIDAKTIK UND PRÄSENZUNTERRICHT</vt:lpstr>
      <vt:lpstr>ROLLE DER MENTOR/INNEN</vt:lpstr>
      <vt:lpstr>DIE LERNENDEN</vt:lpstr>
      <vt:lpstr>ZEIT UND RAUM</vt:lpstr>
      <vt:lpstr>MATERIALIEN</vt:lpstr>
      <vt:lpstr>LEHRMETHODEN</vt:lpstr>
      <vt:lpstr>UNTERSCHIED ZWISCHEN ONLINE-DIDAKTIK UND PRÄSENZUNTERRICHT</vt:lpstr>
      <vt:lpstr>VIRTUELLE DIDAKTISCHE STRATEGIEN FÜR WBL</vt:lpstr>
      <vt:lpstr>VIRTUELLE DIDAKTISCHE STRATEGIEN FÜR WBL</vt:lpstr>
      <vt:lpstr>VIRTUELLE DIDAKTISCHE STRATEGIEN FÜR WBL</vt:lpstr>
      <vt:lpstr>VIRTUELLE DIDAKTISCHE STRATEGIEN FÜR WBL</vt:lpstr>
      <vt:lpstr>WAS BRAUCHEN VIRTUELLE WBL MENTOREN &amp; MENTORINNEN?</vt:lpstr>
      <vt:lpstr>WAS BRAUCHEN VIRTUELLE WBL MENTOREN &amp; MENTORINNEN?</vt:lpstr>
      <vt:lpstr>WAS BRAUCHEN VIRTUELLE WBL MENTOREN &amp; MENTORINNEN?</vt:lpstr>
      <vt:lpstr>WAS BRAUCHEN VIRTUELLE WBL MENTOREN &amp; MENTORINNEN?</vt:lpstr>
      <vt:lpstr>WAS BRAUCHEN VIRTUELLE WBL MENTOREN &amp; MENTORINNEN?</vt:lpstr>
      <vt:lpstr>WAS BRAUCHEN VIRTUELLE WBL MENTOREN &amp; MENTORINNEN?</vt:lpstr>
      <vt:lpstr>WAS BRAUCHEN VIRTUELLE WBL MENTOREN &amp; MENTORINNEN?</vt:lpstr>
      <vt:lpstr>ROLLEN VIRTUELLER WBL-MENTOR/INNEN</vt:lpstr>
      <vt:lpstr>ROLLEN VIRTUELLER WBL-MENTOR/INNEN</vt:lpstr>
      <vt:lpstr>ROLLEN VIRTUELLER WBL-MENTOR/INNEN</vt:lpstr>
      <vt:lpstr>ROLLEN VIRTUELLER WBL-MENTOR/INNEN</vt:lpstr>
      <vt:lpstr>ROLLEN VIRTUELLER WBL-MENTOR/INNEN</vt:lpstr>
      <vt:lpstr>ROLLEN VIRTUELLER WBL-MENTOR/INNEN</vt:lpstr>
      <vt:lpstr>ROLLEN VIRTUELLER WBL-MENTOR/INNEN</vt:lpstr>
      <vt:lpstr>VERSCHIEDENE VIRTUELLE DIDAKTISCHE METHODEN</vt:lpstr>
      <vt:lpstr>VERSCHIEDENE VIRTUELLE DIDAKTISCHE METHODEN</vt:lpstr>
      <vt:lpstr>VERSCHIEDENE VIRTUELLE DIDAKTISCHE METHODEN</vt:lpstr>
      <vt:lpstr>PROJEKTBASIERTES LERNEN</vt:lpstr>
      <vt:lpstr>PROBLEMBASIERTES LERNEN</vt:lpstr>
      <vt:lpstr>GAMIFIZIERUNG</vt:lpstr>
      <vt:lpstr>VISUELLES UND DESIGN-DENKEN</vt:lpstr>
      <vt:lpstr>TIPPS FÜR DIE DURCHFÜHRUNG VON ONLINE-WBL</vt:lpstr>
      <vt:lpstr>TIPPS FÜR DIE DURCHFÜHRUNG VON ONLINE-WBL</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Carina Posch</dc:creator>
  <cp:lastModifiedBy>Carina Posch</cp:lastModifiedBy>
  <cp:revision>176</cp:revision>
  <dcterms:created xsi:type="dcterms:W3CDTF">2021-06-23T06:50:06Z</dcterms:created>
  <dcterms:modified xsi:type="dcterms:W3CDTF">2022-03-21T13:58:18Z</dcterms:modified>
</cp:coreProperties>
</file>