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46"/>
  </p:notesMasterIdLst>
  <p:handoutMasterIdLst>
    <p:handoutMasterId r:id="rId47"/>
  </p:handoutMasterIdLst>
  <p:sldIdLst>
    <p:sldId id="333" r:id="rId2"/>
    <p:sldId id="302" r:id="rId3"/>
    <p:sldId id="301" r:id="rId4"/>
    <p:sldId id="260" r:id="rId5"/>
    <p:sldId id="259" r:id="rId6"/>
    <p:sldId id="322" r:id="rId7"/>
    <p:sldId id="323" r:id="rId8"/>
    <p:sldId id="288" r:id="rId9"/>
    <p:sldId id="261" r:id="rId10"/>
    <p:sldId id="324" r:id="rId11"/>
    <p:sldId id="285" r:id="rId12"/>
    <p:sldId id="316" r:id="rId13"/>
    <p:sldId id="317" r:id="rId14"/>
    <p:sldId id="286" r:id="rId15"/>
    <p:sldId id="287" r:id="rId16"/>
    <p:sldId id="318" r:id="rId17"/>
    <p:sldId id="262" r:id="rId18"/>
    <p:sldId id="319" r:id="rId19"/>
    <p:sldId id="321" r:id="rId20"/>
    <p:sldId id="290" r:id="rId21"/>
    <p:sldId id="284" r:id="rId22"/>
    <p:sldId id="283" r:id="rId23"/>
    <p:sldId id="291" r:id="rId24"/>
    <p:sldId id="292" r:id="rId25"/>
    <p:sldId id="293" r:id="rId26"/>
    <p:sldId id="330" r:id="rId27"/>
    <p:sldId id="331" r:id="rId28"/>
    <p:sldId id="294" r:id="rId29"/>
    <p:sldId id="332" r:id="rId30"/>
    <p:sldId id="325" r:id="rId31"/>
    <p:sldId id="265" r:id="rId32"/>
    <p:sldId id="315" r:id="rId33"/>
    <p:sldId id="326" r:id="rId34"/>
    <p:sldId id="295" r:id="rId35"/>
    <p:sldId id="296" r:id="rId36"/>
    <p:sldId id="329" r:id="rId37"/>
    <p:sldId id="312" r:id="rId38"/>
    <p:sldId id="266" r:id="rId39"/>
    <p:sldId id="327" r:id="rId40"/>
    <p:sldId id="328" r:id="rId41"/>
    <p:sldId id="299" r:id="rId42"/>
    <p:sldId id="313" r:id="rId43"/>
    <p:sldId id="314" r:id="rId44"/>
    <p:sldId id="281" r:id="rId45"/>
  </p:sldIdLst>
  <p:sldSz cx="12192000" cy="6858000"/>
  <p:notesSz cx="9671050" cy="68897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170" userDrawn="1">
          <p15:clr>
            <a:srgbClr val="A4A3A4"/>
          </p15:clr>
        </p15:guide>
        <p15:guide id="2" pos="304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82BD"/>
    <a:srgbClr val="42ACE6"/>
    <a:srgbClr val="C1E0ED"/>
    <a:srgbClr val="124B69"/>
    <a:srgbClr val="85DBE3"/>
    <a:srgbClr val="000000"/>
    <a:srgbClr val="7DDAFD"/>
    <a:srgbClr val="72A1D3"/>
    <a:srgbClr val="91D68F"/>
    <a:srgbClr val="2495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75" autoAdjust="0"/>
    <p:restoredTop sz="88772" autoAdjust="0"/>
  </p:normalViewPr>
  <p:slideViewPr>
    <p:cSldViewPr snapToGrid="0">
      <p:cViewPr varScale="1">
        <p:scale>
          <a:sx n="98" d="100"/>
          <a:sy n="98" d="100"/>
        </p:scale>
        <p:origin x="1056" y="84"/>
      </p:cViewPr>
      <p:guideLst>
        <p:guide orient="horz" pos="2160"/>
        <p:guide pos="3840"/>
      </p:guideLst>
    </p:cSldViewPr>
  </p:slideViewPr>
  <p:outlineViewPr>
    <p:cViewPr>
      <p:scale>
        <a:sx n="33" d="100"/>
        <a:sy n="33" d="100"/>
      </p:scale>
      <p:origin x="0" y="3522"/>
    </p:cViewPr>
  </p:outlineViewPr>
  <p:notesTextViewPr>
    <p:cViewPr>
      <p:scale>
        <a:sx n="3" d="2"/>
        <a:sy n="3" d="2"/>
      </p:scale>
      <p:origin x="0" y="0"/>
    </p:cViewPr>
  </p:notesTextViewPr>
  <p:sorterViewPr>
    <p:cViewPr>
      <p:scale>
        <a:sx n="100" d="100"/>
        <a:sy n="100" d="100"/>
      </p:scale>
      <p:origin x="0" y="4044"/>
    </p:cViewPr>
  </p:sorterViewPr>
  <p:notesViewPr>
    <p:cSldViewPr snapToGrid="0">
      <p:cViewPr varScale="1">
        <p:scale>
          <a:sx n="88" d="100"/>
          <a:sy n="88" d="100"/>
        </p:scale>
        <p:origin x="-3822" y="-108"/>
      </p:cViewPr>
      <p:guideLst>
        <p:guide orient="horz" pos="2170"/>
        <p:guide pos="304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57AFF5-843D-433E-A884-5CC4D827D825}" type="doc">
      <dgm:prSet loTypeId="urn:microsoft.com/office/officeart/2005/8/layout/process1" loCatId="process" qsTypeId="urn:microsoft.com/office/officeart/2005/8/quickstyle/simple1" qsCatId="simple" csTypeId="urn:microsoft.com/office/officeart/2005/8/colors/accent1_2" csCatId="accent1" phldr="1"/>
      <dgm:spPr/>
    </dgm:pt>
    <dgm:pt modelId="{460E5E52-925C-4B34-A620-215E29CE2074}">
      <dgm:prSet phldrT="[Text]"/>
      <dgm:spPr>
        <a:solidFill>
          <a:srgbClr val="72A1D3"/>
        </a:solidFill>
      </dgm:spPr>
      <dgm:t>
        <a:bodyPr/>
        <a:lstStyle/>
        <a:p>
          <a:r>
            <a:rPr lang="es-ES" b="1" i="1" dirty="0"/>
            <a:t>DE TRANSMISOR/A</a:t>
          </a:r>
          <a:endParaRPr lang="de-AT" dirty="0"/>
        </a:p>
      </dgm:t>
    </dgm:pt>
    <dgm:pt modelId="{56B214AA-3412-4ED9-9D0C-BE930A472F89}" type="parTrans" cxnId="{0BE686D0-4AA6-4FD1-904F-BE48DAE4B415}">
      <dgm:prSet/>
      <dgm:spPr/>
      <dgm:t>
        <a:bodyPr/>
        <a:lstStyle/>
        <a:p>
          <a:endParaRPr lang="de-AT"/>
        </a:p>
      </dgm:t>
    </dgm:pt>
    <dgm:pt modelId="{7C4EFF29-EFF3-46E4-A05C-4408F4909F21}" type="sibTrans" cxnId="{0BE686D0-4AA6-4FD1-904F-BE48DAE4B415}">
      <dgm:prSet/>
      <dgm:spPr>
        <a:solidFill>
          <a:srgbClr val="7DDAFD"/>
        </a:solidFill>
      </dgm:spPr>
      <dgm:t>
        <a:bodyPr/>
        <a:lstStyle/>
        <a:p>
          <a:endParaRPr lang="de-AT"/>
        </a:p>
      </dgm:t>
    </dgm:pt>
    <dgm:pt modelId="{FF880D03-1BE4-4BF3-86B6-C3A58288BFE2}">
      <dgm:prSet phldrT="[Text]"/>
      <dgm:spPr>
        <a:solidFill>
          <a:srgbClr val="91D68F"/>
        </a:solidFill>
      </dgm:spPr>
      <dgm:t>
        <a:bodyPr/>
        <a:lstStyle/>
        <a:p>
          <a:r>
            <a:rPr lang="es-ES" b="1" i="1" dirty="0"/>
            <a:t>A MOTIVADOR/A! </a:t>
          </a:r>
          <a:endParaRPr lang="de-AT" dirty="0"/>
        </a:p>
      </dgm:t>
    </dgm:pt>
    <dgm:pt modelId="{26FBB0CA-1FD4-4BB5-9AC4-88B369CD58B1}" type="parTrans" cxnId="{5FFBF9F7-4ABE-4D39-8DA7-CB5B98AD32CD}">
      <dgm:prSet/>
      <dgm:spPr/>
      <dgm:t>
        <a:bodyPr/>
        <a:lstStyle/>
        <a:p>
          <a:endParaRPr lang="de-AT"/>
        </a:p>
      </dgm:t>
    </dgm:pt>
    <dgm:pt modelId="{DD81A68A-D524-476E-A557-575CAB44E591}" type="sibTrans" cxnId="{5FFBF9F7-4ABE-4D39-8DA7-CB5B98AD32CD}">
      <dgm:prSet/>
      <dgm:spPr/>
      <dgm:t>
        <a:bodyPr/>
        <a:lstStyle/>
        <a:p>
          <a:endParaRPr lang="de-AT"/>
        </a:p>
      </dgm:t>
    </dgm:pt>
    <dgm:pt modelId="{CDBBCB63-F0ED-42EA-871C-F097049F456C}" type="pres">
      <dgm:prSet presAssocID="{1057AFF5-843D-433E-A884-5CC4D827D825}" presName="Name0" presStyleCnt="0">
        <dgm:presLayoutVars>
          <dgm:dir/>
          <dgm:resizeHandles val="exact"/>
        </dgm:presLayoutVars>
      </dgm:prSet>
      <dgm:spPr/>
    </dgm:pt>
    <dgm:pt modelId="{063C7041-3D80-40B9-966D-AE8200E183B1}" type="pres">
      <dgm:prSet presAssocID="{460E5E52-925C-4B34-A620-215E29CE2074}" presName="node" presStyleLbl="node1" presStyleIdx="0" presStyleCnt="2" custScaleY="45827" custLinFactX="-8515" custLinFactNeighborX="-100000">
        <dgm:presLayoutVars>
          <dgm:bulletEnabled val="1"/>
        </dgm:presLayoutVars>
      </dgm:prSet>
      <dgm:spPr/>
    </dgm:pt>
    <dgm:pt modelId="{376AE2DB-8319-474E-9CA8-5A80EC786E30}" type="pres">
      <dgm:prSet presAssocID="{7C4EFF29-EFF3-46E4-A05C-4408F4909F21}" presName="sibTrans" presStyleLbl="sibTrans2D1" presStyleIdx="0" presStyleCnt="1" custScaleX="170545" custScaleY="68539"/>
      <dgm:spPr/>
    </dgm:pt>
    <dgm:pt modelId="{A5639D89-DA97-4FAE-81BA-D91C02503664}" type="pres">
      <dgm:prSet presAssocID="{7C4EFF29-EFF3-46E4-A05C-4408F4909F21}" presName="connectorText" presStyleLbl="sibTrans2D1" presStyleIdx="0" presStyleCnt="1"/>
      <dgm:spPr/>
    </dgm:pt>
    <dgm:pt modelId="{C7D41DF1-B2BF-44CB-A617-A666981A5494}" type="pres">
      <dgm:prSet presAssocID="{FF880D03-1BE4-4BF3-86B6-C3A58288BFE2}" presName="node" presStyleLbl="node1" presStyleIdx="1" presStyleCnt="2" custScaleY="45827" custLinFactNeighborX="83617">
        <dgm:presLayoutVars>
          <dgm:bulletEnabled val="1"/>
        </dgm:presLayoutVars>
      </dgm:prSet>
      <dgm:spPr/>
    </dgm:pt>
  </dgm:ptLst>
  <dgm:cxnLst>
    <dgm:cxn modelId="{477F1305-5186-4DEB-8753-F998EF32C799}" type="presOf" srcId="{FF880D03-1BE4-4BF3-86B6-C3A58288BFE2}" destId="{C7D41DF1-B2BF-44CB-A617-A666981A5494}" srcOrd="0" destOrd="0" presId="urn:microsoft.com/office/officeart/2005/8/layout/process1"/>
    <dgm:cxn modelId="{ED07670F-D67E-42C9-A7A5-1C8BAAEC9E95}" type="presOf" srcId="{460E5E52-925C-4B34-A620-215E29CE2074}" destId="{063C7041-3D80-40B9-966D-AE8200E183B1}" srcOrd="0" destOrd="0" presId="urn:microsoft.com/office/officeart/2005/8/layout/process1"/>
    <dgm:cxn modelId="{FB933166-EA3D-416B-8C57-FDB751D3D0B0}" type="presOf" srcId="{7C4EFF29-EFF3-46E4-A05C-4408F4909F21}" destId="{376AE2DB-8319-474E-9CA8-5A80EC786E30}" srcOrd="0" destOrd="0" presId="urn:microsoft.com/office/officeart/2005/8/layout/process1"/>
    <dgm:cxn modelId="{091BCC7D-ED10-4BCD-8B70-FCE32178AA4C}" type="presOf" srcId="{1057AFF5-843D-433E-A884-5CC4D827D825}" destId="{CDBBCB63-F0ED-42EA-871C-F097049F456C}" srcOrd="0" destOrd="0" presId="urn:microsoft.com/office/officeart/2005/8/layout/process1"/>
    <dgm:cxn modelId="{F9198ABD-AD03-458E-88FB-996B587B7C93}" type="presOf" srcId="{7C4EFF29-EFF3-46E4-A05C-4408F4909F21}" destId="{A5639D89-DA97-4FAE-81BA-D91C02503664}" srcOrd="1" destOrd="0" presId="urn:microsoft.com/office/officeart/2005/8/layout/process1"/>
    <dgm:cxn modelId="{0BE686D0-4AA6-4FD1-904F-BE48DAE4B415}" srcId="{1057AFF5-843D-433E-A884-5CC4D827D825}" destId="{460E5E52-925C-4B34-A620-215E29CE2074}" srcOrd="0" destOrd="0" parTransId="{56B214AA-3412-4ED9-9D0C-BE930A472F89}" sibTransId="{7C4EFF29-EFF3-46E4-A05C-4408F4909F21}"/>
    <dgm:cxn modelId="{5FFBF9F7-4ABE-4D39-8DA7-CB5B98AD32CD}" srcId="{1057AFF5-843D-433E-A884-5CC4D827D825}" destId="{FF880D03-1BE4-4BF3-86B6-C3A58288BFE2}" srcOrd="1" destOrd="0" parTransId="{26FBB0CA-1FD4-4BB5-9AC4-88B369CD58B1}" sibTransId="{DD81A68A-D524-476E-A557-575CAB44E591}"/>
    <dgm:cxn modelId="{99AA7C9D-950D-4B10-AC01-388926DC1193}" type="presParOf" srcId="{CDBBCB63-F0ED-42EA-871C-F097049F456C}" destId="{063C7041-3D80-40B9-966D-AE8200E183B1}" srcOrd="0" destOrd="0" presId="urn:microsoft.com/office/officeart/2005/8/layout/process1"/>
    <dgm:cxn modelId="{B5427293-D42E-4CA9-897A-0C1220187E23}" type="presParOf" srcId="{CDBBCB63-F0ED-42EA-871C-F097049F456C}" destId="{376AE2DB-8319-474E-9CA8-5A80EC786E30}" srcOrd="1" destOrd="0" presId="urn:microsoft.com/office/officeart/2005/8/layout/process1"/>
    <dgm:cxn modelId="{B8CFD4C7-1FEF-4F79-B2F4-6E0F7784D8B6}" type="presParOf" srcId="{376AE2DB-8319-474E-9CA8-5A80EC786E30}" destId="{A5639D89-DA97-4FAE-81BA-D91C02503664}" srcOrd="0" destOrd="0" presId="urn:microsoft.com/office/officeart/2005/8/layout/process1"/>
    <dgm:cxn modelId="{6ACE7400-7D49-43AA-A7D7-B42D417429F9}" type="presParOf" srcId="{CDBBCB63-F0ED-42EA-871C-F097049F456C}" destId="{C7D41DF1-B2BF-44CB-A617-A666981A5494}"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57AFF5-843D-433E-A884-5CC4D827D825}" type="doc">
      <dgm:prSet loTypeId="urn:microsoft.com/office/officeart/2005/8/layout/process1" loCatId="process" qsTypeId="urn:microsoft.com/office/officeart/2005/8/quickstyle/simple1" qsCatId="simple" csTypeId="urn:microsoft.com/office/officeart/2005/8/colors/accent1_2" csCatId="accent1" phldr="1"/>
      <dgm:spPr/>
    </dgm:pt>
    <dgm:pt modelId="{460E5E52-925C-4B34-A620-215E29CE2074}">
      <dgm:prSet phldrT="[Text]"/>
      <dgm:spPr>
        <a:solidFill>
          <a:srgbClr val="72A1D3"/>
        </a:solidFill>
      </dgm:spPr>
      <dgm:t>
        <a:bodyPr/>
        <a:lstStyle/>
        <a:p>
          <a:r>
            <a:rPr lang="es-ES" b="1" i="1" dirty="0"/>
            <a:t>DE PASIVOS/AS</a:t>
          </a:r>
          <a:endParaRPr lang="de-AT" dirty="0"/>
        </a:p>
      </dgm:t>
    </dgm:pt>
    <dgm:pt modelId="{56B214AA-3412-4ED9-9D0C-BE930A472F89}" type="parTrans" cxnId="{0BE686D0-4AA6-4FD1-904F-BE48DAE4B415}">
      <dgm:prSet/>
      <dgm:spPr/>
      <dgm:t>
        <a:bodyPr/>
        <a:lstStyle/>
        <a:p>
          <a:endParaRPr lang="de-AT"/>
        </a:p>
      </dgm:t>
    </dgm:pt>
    <dgm:pt modelId="{7C4EFF29-EFF3-46E4-A05C-4408F4909F21}" type="sibTrans" cxnId="{0BE686D0-4AA6-4FD1-904F-BE48DAE4B415}">
      <dgm:prSet/>
      <dgm:spPr>
        <a:solidFill>
          <a:srgbClr val="7DDAFD"/>
        </a:solidFill>
      </dgm:spPr>
      <dgm:t>
        <a:bodyPr/>
        <a:lstStyle/>
        <a:p>
          <a:endParaRPr lang="de-AT"/>
        </a:p>
      </dgm:t>
    </dgm:pt>
    <dgm:pt modelId="{FF880D03-1BE4-4BF3-86B6-C3A58288BFE2}">
      <dgm:prSet phldrT="[Text]"/>
      <dgm:spPr>
        <a:solidFill>
          <a:srgbClr val="91D68F"/>
        </a:solidFill>
      </dgm:spPr>
      <dgm:t>
        <a:bodyPr/>
        <a:lstStyle/>
        <a:p>
          <a:r>
            <a:rPr lang="es-ES" b="1" i="1" dirty="0"/>
            <a:t>A ACTIVOS/AS! </a:t>
          </a:r>
          <a:endParaRPr lang="de-AT" dirty="0"/>
        </a:p>
      </dgm:t>
    </dgm:pt>
    <dgm:pt modelId="{26FBB0CA-1FD4-4BB5-9AC4-88B369CD58B1}" type="parTrans" cxnId="{5FFBF9F7-4ABE-4D39-8DA7-CB5B98AD32CD}">
      <dgm:prSet/>
      <dgm:spPr/>
      <dgm:t>
        <a:bodyPr/>
        <a:lstStyle/>
        <a:p>
          <a:endParaRPr lang="de-AT"/>
        </a:p>
      </dgm:t>
    </dgm:pt>
    <dgm:pt modelId="{DD81A68A-D524-476E-A557-575CAB44E591}" type="sibTrans" cxnId="{5FFBF9F7-4ABE-4D39-8DA7-CB5B98AD32CD}">
      <dgm:prSet/>
      <dgm:spPr/>
      <dgm:t>
        <a:bodyPr/>
        <a:lstStyle/>
        <a:p>
          <a:endParaRPr lang="de-AT"/>
        </a:p>
      </dgm:t>
    </dgm:pt>
    <dgm:pt modelId="{CDBBCB63-F0ED-42EA-871C-F097049F456C}" type="pres">
      <dgm:prSet presAssocID="{1057AFF5-843D-433E-A884-5CC4D827D825}" presName="Name0" presStyleCnt="0">
        <dgm:presLayoutVars>
          <dgm:dir/>
          <dgm:resizeHandles val="exact"/>
        </dgm:presLayoutVars>
      </dgm:prSet>
      <dgm:spPr/>
    </dgm:pt>
    <dgm:pt modelId="{063C7041-3D80-40B9-966D-AE8200E183B1}" type="pres">
      <dgm:prSet presAssocID="{460E5E52-925C-4B34-A620-215E29CE2074}" presName="node" presStyleLbl="node1" presStyleIdx="0" presStyleCnt="2" custScaleY="45827" custLinFactX="-8515" custLinFactNeighborX="-100000">
        <dgm:presLayoutVars>
          <dgm:bulletEnabled val="1"/>
        </dgm:presLayoutVars>
      </dgm:prSet>
      <dgm:spPr/>
    </dgm:pt>
    <dgm:pt modelId="{376AE2DB-8319-474E-9CA8-5A80EC786E30}" type="pres">
      <dgm:prSet presAssocID="{7C4EFF29-EFF3-46E4-A05C-4408F4909F21}" presName="sibTrans" presStyleLbl="sibTrans2D1" presStyleIdx="0" presStyleCnt="1" custScaleX="170545" custScaleY="68539"/>
      <dgm:spPr/>
    </dgm:pt>
    <dgm:pt modelId="{A5639D89-DA97-4FAE-81BA-D91C02503664}" type="pres">
      <dgm:prSet presAssocID="{7C4EFF29-EFF3-46E4-A05C-4408F4909F21}" presName="connectorText" presStyleLbl="sibTrans2D1" presStyleIdx="0" presStyleCnt="1"/>
      <dgm:spPr/>
    </dgm:pt>
    <dgm:pt modelId="{C7D41DF1-B2BF-44CB-A617-A666981A5494}" type="pres">
      <dgm:prSet presAssocID="{FF880D03-1BE4-4BF3-86B6-C3A58288BFE2}" presName="node" presStyleLbl="node1" presStyleIdx="1" presStyleCnt="2" custScaleY="45827" custLinFactNeighborX="83617">
        <dgm:presLayoutVars>
          <dgm:bulletEnabled val="1"/>
        </dgm:presLayoutVars>
      </dgm:prSet>
      <dgm:spPr/>
    </dgm:pt>
  </dgm:ptLst>
  <dgm:cxnLst>
    <dgm:cxn modelId="{477F1305-5186-4DEB-8753-F998EF32C799}" type="presOf" srcId="{FF880D03-1BE4-4BF3-86B6-C3A58288BFE2}" destId="{C7D41DF1-B2BF-44CB-A617-A666981A5494}" srcOrd="0" destOrd="0" presId="urn:microsoft.com/office/officeart/2005/8/layout/process1"/>
    <dgm:cxn modelId="{ED07670F-D67E-42C9-A7A5-1C8BAAEC9E95}" type="presOf" srcId="{460E5E52-925C-4B34-A620-215E29CE2074}" destId="{063C7041-3D80-40B9-966D-AE8200E183B1}" srcOrd="0" destOrd="0" presId="urn:microsoft.com/office/officeart/2005/8/layout/process1"/>
    <dgm:cxn modelId="{FB933166-EA3D-416B-8C57-FDB751D3D0B0}" type="presOf" srcId="{7C4EFF29-EFF3-46E4-A05C-4408F4909F21}" destId="{376AE2DB-8319-474E-9CA8-5A80EC786E30}" srcOrd="0" destOrd="0" presId="urn:microsoft.com/office/officeart/2005/8/layout/process1"/>
    <dgm:cxn modelId="{091BCC7D-ED10-4BCD-8B70-FCE32178AA4C}" type="presOf" srcId="{1057AFF5-843D-433E-A884-5CC4D827D825}" destId="{CDBBCB63-F0ED-42EA-871C-F097049F456C}" srcOrd="0" destOrd="0" presId="urn:microsoft.com/office/officeart/2005/8/layout/process1"/>
    <dgm:cxn modelId="{F9198ABD-AD03-458E-88FB-996B587B7C93}" type="presOf" srcId="{7C4EFF29-EFF3-46E4-A05C-4408F4909F21}" destId="{A5639D89-DA97-4FAE-81BA-D91C02503664}" srcOrd="1" destOrd="0" presId="urn:microsoft.com/office/officeart/2005/8/layout/process1"/>
    <dgm:cxn modelId="{0BE686D0-4AA6-4FD1-904F-BE48DAE4B415}" srcId="{1057AFF5-843D-433E-A884-5CC4D827D825}" destId="{460E5E52-925C-4B34-A620-215E29CE2074}" srcOrd="0" destOrd="0" parTransId="{56B214AA-3412-4ED9-9D0C-BE930A472F89}" sibTransId="{7C4EFF29-EFF3-46E4-A05C-4408F4909F21}"/>
    <dgm:cxn modelId="{5FFBF9F7-4ABE-4D39-8DA7-CB5B98AD32CD}" srcId="{1057AFF5-843D-433E-A884-5CC4D827D825}" destId="{FF880D03-1BE4-4BF3-86B6-C3A58288BFE2}" srcOrd="1" destOrd="0" parTransId="{26FBB0CA-1FD4-4BB5-9AC4-88B369CD58B1}" sibTransId="{DD81A68A-D524-476E-A557-575CAB44E591}"/>
    <dgm:cxn modelId="{99AA7C9D-950D-4B10-AC01-388926DC1193}" type="presParOf" srcId="{CDBBCB63-F0ED-42EA-871C-F097049F456C}" destId="{063C7041-3D80-40B9-966D-AE8200E183B1}" srcOrd="0" destOrd="0" presId="urn:microsoft.com/office/officeart/2005/8/layout/process1"/>
    <dgm:cxn modelId="{B5427293-D42E-4CA9-897A-0C1220187E23}" type="presParOf" srcId="{CDBBCB63-F0ED-42EA-871C-F097049F456C}" destId="{376AE2DB-8319-474E-9CA8-5A80EC786E30}" srcOrd="1" destOrd="0" presId="urn:microsoft.com/office/officeart/2005/8/layout/process1"/>
    <dgm:cxn modelId="{B8CFD4C7-1FEF-4F79-B2F4-6E0F7784D8B6}" type="presParOf" srcId="{376AE2DB-8319-474E-9CA8-5A80EC786E30}" destId="{A5639D89-DA97-4FAE-81BA-D91C02503664}" srcOrd="0" destOrd="0" presId="urn:microsoft.com/office/officeart/2005/8/layout/process1"/>
    <dgm:cxn modelId="{6ACE7400-7D49-43AA-A7D7-B42D417429F9}" type="presParOf" srcId="{CDBBCB63-F0ED-42EA-871C-F097049F456C}" destId="{C7D41DF1-B2BF-44CB-A617-A666981A5494}"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57AFF5-843D-433E-A884-5CC4D827D825}" type="doc">
      <dgm:prSet loTypeId="urn:microsoft.com/office/officeart/2005/8/layout/process1" loCatId="process" qsTypeId="urn:microsoft.com/office/officeart/2005/8/quickstyle/simple1" qsCatId="simple" csTypeId="urn:microsoft.com/office/officeart/2005/8/colors/accent1_2" csCatId="accent1" phldr="1"/>
      <dgm:spPr/>
    </dgm:pt>
    <dgm:pt modelId="{460E5E52-925C-4B34-A620-215E29CE2074}">
      <dgm:prSet phldrT="[Text]"/>
      <dgm:spPr>
        <a:solidFill>
          <a:srgbClr val="72A1D3"/>
        </a:solidFill>
      </dgm:spPr>
      <dgm:t>
        <a:bodyPr/>
        <a:lstStyle/>
        <a:p>
          <a:r>
            <a:rPr lang="es-ES" b="1" i="1" dirty="0"/>
            <a:t>DE FIJO</a:t>
          </a:r>
          <a:endParaRPr lang="de-AT" dirty="0"/>
        </a:p>
      </dgm:t>
    </dgm:pt>
    <dgm:pt modelId="{56B214AA-3412-4ED9-9D0C-BE930A472F89}" type="parTrans" cxnId="{0BE686D0-4AA6-4FD1-904F-BE48DAE4B415}">
      <dgm:prSet/>
      <dgm:spPr/>
      <dgm:t>
        <a:bodyPr/>
        <a:lstStyle/>
        <a:p>
          <a:endParaRPr lang="de-AT"/>
        </a:p>
      </dgm:t>
    </dgm:pt>
    <dgm:pt modelId="{7C4EFF29-EFF3-46E4-A05C-4408F4909F21}" type="sibTrans" cxnId="{0BE686D0-4AA6-4FD1-904F-BE48DAE4B415}">
      <dgm:prSet/>
      <dgm:spPr>
        <a:solidFill>
          <a:srgbClr val="7DDAFD"/>
        </a:solidFill>
      </dgm:spPr>
      <dgm:t>
        <a:bodyPr/>
        <a:lstStyle/>
        <a:p>
          <a:endParaRPr lang="de-AT"/>
        </a:p>
      </dgm:t>
    </dgm:pt>
    <dgm:pt modelId="{FF880D03-1BE4-4BF3-86B6-C3A58288BFE2}">
      <dgm:prSet phldrT="[Text]"/>
      <dgm:spPr>
        <a:solidFill>
          <a:srgbClr val="91D68F"/>
        </a:solidFill>
      </dgm:spPr>
      <dgm:t>
        <a:bodyPr/>
        <a:lstStyle/>
        <a:p>
          <a:r>
            <a:rPr lang="es-ES" b="1" i="1" dirty="0"/>
            <a:t>A FLEXIBLE! </a:t>
          </a:r>
          <a:endParaRPr lang="de-AT" dirty="0"/>
        </a:p>
      </dgm:t>
    </dgm:pt>
    <dgm:pt modelId="{26FBB0CA-1FD4-4BB5-9AC4-88B369CD58B1}" type="parTrans" cxnId="{5FFBF9F7-4ABE-4D39-8DA7-CB5B98AD32CD}">
      <dgm:prSet/>
      <dgm:spPr/>
      <dgm:t>
        <a:bodyPr/>
        <a:lstStyle/>
        <a:p>
          <a:endParaRPr lang="de-AT"/>
        </a:p>
      </dgm:t>
    </dgm:pt>
    <dgm:pt modelId="{DD81A68A-D524-476E-A557-575CAB44E591}" type="sibTrans" cxnId="{5FFBF9F7-4ABE-4D39-8DA7-CB5B98AD32CD}">
      <dgm:prSet/>
      <dgm:spPr/>
      <dgm:t>
        <a:bodyPr/>
        <a:lstStyle/>
        <a:p>
          <a:endParaRPr lang="de-AT"/>
        </a:p>
      </dgm:t>
    </dgm:pt>
    <dgm:pt modelId="{CDBBCB63-F0ED-42EA-871C-F097049F456C}" type="pres">
      <dgm:prSet presAssocID="{1057AFF5-843D-433E-A884-5CC4D827D825}" presName="Name0" presStyleCnt="0">
        <dgm:presLayoutVars>
          <dgm:dir/>
          <dgm:resizeHandles val="exact"/>
        </dgm:presLayoutVars>
      </dgm:prSet>
      <dgm:spPr/>
    </dgm:pt>
    <dgm:pt modelId="{063C7041-3D80-40B9-966D-AE8200E183B1}" type="pres">
      <dgm:prSet presAssocID="{460E5E52-925C-4B34-A620-215E29CE2074}" presName="node" presStyleLbl="node1" presStyleIdx="0" presStyleCnt="2" custScaleY="45827" custLinFactX="-8515" custLinFactNeighborX="-100000">
        <dgm:presLayoutVars>
          <dgm:bulletEnabled val="1"/>
        </dgm:presLayoutVars>
      </dgm:prSet>
      <dgm:spPr/>
    </dgm:pt>
    <dgm:pt modelId="{376AE2DB-8319-474E-9CA8-5A80EC786E30}" type="pres">
      <dgm:prSet presAssocID="{7C4EFF29-EFF3-46E4-A05C-4408F4909F21}" presName="sibTrans" presStyleLbl="sibTrans2D1" presStyleIdx="0" presStyleCnt="1" custScaleX="170545" custScaleY="68539"/>
      <dgm:spPr/>
    </dgm:pt>
    <dgm:pt modelId="{A5639D89-DA97-4FAE-81BA-D91C02503664}" type="pres">
      <dgm:prSet presAssocID="{7C4EFF29-EFF3-46E4-A05C-4408F4909F21}" presName="connectorText" presStyleLbl="sibTrans2D1" presStyleIdx="0" presStyleCnt="1"/>
      <dgm:spPr/>
    </dgm:pt>
    <dgm:pt modelId="{C7D41DF1-B2BF-44CB-A617-A666981A5494}" type="pres">
      <dgm:prSet presAssocID="{FF880D03-1BE4-4BF3-86B6-C3A58288BFE2}" presName="node" presStyleLbl="node1" presStyleIdx="1" presStyleCnt="2" custScaleY="45827" custLinFactNeighborX="83617">
        <dgm:presLayoutVars>
          <dgm:bulletEnabled val="1"/>
        </dgm:presLayoutVars>
      </dgm:prSet>
      <dgm:spPr/>
    </dgm:pt>
  </dgm:ptLst>
  <dgm:cxnLst>
    <dgm:cxn modelId="{477F1305-5186-4DEB-8753-F998EF32C799}" type="presOf" srcId="{FF880D03-1BE4-4BF3-86B6-C3A58288BFE2}" destId="{C7D41DF1-B2BF-44CB-A617-A666981A5494}" srcOrd="0" destOrd="0" presId="urn:microsoft.com/office/officeart/2005/8/layout/process1"/>
    <dgm:cxn modelId="{ED07670F-D67E-42C9-A7A5-1C8BAAEC9E95}" type="presOf" srcId="{460E5E52-925C-4B34-A620-215E29CE2074}" destId="{063C7041-3D80-40B9-966D-AE8200E183B1}" srcOrd="0" destOrd="0" presId="urn:microsoft.com/office/officeart/2005/8/layout/process1"/>
    <dgm:cxn modelId="{FB933166-EA3D-416B-8C57-FDB751D3D0B0}" type="presOf" srcId="{7C4EFF29-EFF3-46E4-A05C-4408F4909F21}" destId="{376AE2DB-8319-474E-9CA8-5A80EC786E30}" srcOrd="0" destOrd="0" presId="urn:microsoft.com/office/officeart/2005/8/layout/process1"/>
    <dgm:cxn modelId="{091BCC7D-ED10-4BCD-8B70-FCE32178AA4C}" type="presOf" srcId="{1057AFF5-843D-433E-A884-5CC4D827D825}" destId="{CDBBCB63-F0ED-42EA-871C-F097049F456C}" srcOrd="0" destOrd="0" presId="urn:microsoft.com/office/officeart/2005/8/layout/process1"/>
    <dgm:cxn modelId="{F9198ABD-AD03-458E-88FB-996B587B7C93}" type="presOf" srcId="{7C4EFF29-EFF3-46E4-A05C-4408F4909F21}" destId="{A5639D89-DA97-4FAE-81BA-D91C02503664}" srcOrd="1" destOrd="0" presId="urn:microsoft.com/office/officeart/2005/8/layout/process1"/>
    <dgm:cxn modelId="{0BE686D0-4AA6-4FD1-904F-BE48DAE4B415}" srcId="{1057AFF5-843D-433E-A884-5CC4D827D825}" destId="{460E5E52-925C-4B34-A620-215E29CE2074}" srcOrd="0" destOrd="0" parTransId="{56B214AA-3412-4ED9-9D0C-BE930A472F89}" sibTransId="{7C4EFF29-EFF3-46E4-A05C-4408F4909F21}"/>
    <dgm:cxn modelId="{5FFBF9F7-4ABE-4D39-8DA7-CB5B98AD32CD}" srcId="{1057AFF5-843D-433E-A884-5CC4D827D825}" destId="{FF880D03-1BE4-4BF3-86B6-C3A58288BFE2}" srcOrd="1" destOrd="0" parTransId="{26FBB0CA-1FD4-4BB5-9AC4-88B369CD58B1}" sibTransId="{DD81A68A-D524-476E-A557-575CAB44E591}"/>
    <dgm:cxn modelId="{99AA7C9D-950D-4B10-AC01-388926DC1193}" type="presParOf" srcId="{CDBBCB63-F0ED-42EA-871C-F097049F456C}" destId="{063C7041-3D80-40B9-966D-AE8200E183B1}" srcOrd="0" destOrd="0" presId="urn:microsoft.com/office/officeart/2005/8/layout/process1"/>
    <dgm:cxn modelId="{B5427293-D42E-4CA9-897A-0C1220187E23}" type="presParOf" srcId="{CDBBCB63-F0ED-42EA-871C-F097049F456C}" destId="{376AE2DB-8319-474E-9CA8-5A80EC786E30}" srcOrd="1" destOrd="0" presId="urn:microsoft.com/office/officeart/2005/8/layout/process1"/>
    <dgm:cxn modelId="{B8CFD4C7-1FEF-4F79-B2F4-6E0F7784D8B6}" type="presParOf" srcId="{376AE2DB-8319-474E-9CA8-5A80EC786E30}" destId="{A5639D89-DA97-4FAE-81BA-D91C02503664}" srcOrd="0" destOrd="0" presId="urn:microsoft.com/office/officeart/2005/8/layout/process1"/>
    <dgm:cxn modelId="{6ACE7400-7D49-43AA-A7D7-B42D417429F9}" type="presParOf" srcId="{CDBBCB63-F0ED-42EA-871C-F097049F456C}" destId="{C7D41DF1-B2BF-44CB-A617-A666981A5494}"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57AFF5-843D-433E-A884-5CC4D827D825}" type="doc">
      <dgm:prSet loTypeId="urn:microsoft.com/office/officeart/2005/8/layout/process1" loCatId="process" qsTypeId="urn:microsoft.com/office/officeart/2005/8/quickstyle/simple1" qsCatId="simple" csTypeId="urn:microsoft.com/office/officeart/2005/8/colors/accent1_2" csCatId="accent1" phldr="1"/>
      <dgm:spPr/>
    </dgm:pt>
    <dgm:pt modelId="{460E5E52-925C-4B34-A620-215E29CE2074}">
      <dgm:prSet phldrT="[Text]"/>
      <dgm:spPr>
        <a:solidFill>
          <a:srgbClr val="72A1D3"/>
        </a:solidFill>
      </dgm:spPr>
      <dgm:t>
        <a:bodyPr/>
        <a:lstStyle/>
        <a:p>
          <a:r>
            <a:rPr lang="es-ES" b="1" i="1" dirty="0"/>
            <a:t>DE LIMITADOS</a:t>
          </a:r>
          <a:endParaRPr lang="de-AT" dirty="0"/>
        </a:p>
      </dgm:t>
    </dgm:pt>
    <dgm:pt modelId="{56B214AA-3412-4ED9-9D0C-BE930A472F89}" type="parTrans" cxnId="{0BE686D0-4AA6-4FD1-904F-BE48DAE4B415}">
      <dgm:prSet/>
      <dgm:spPr/>
      <dgm:t>
        <a:bodyPr/>
        <a:lstStyle/>
        <a:p>
          <a:endParaRPr lang="de-AT"/>
        </a:p>
      </dgm:t>
    </dgm:pt>
    <dgm:pt modelId="{7C4EFF29-EFF3-46E4-A05C-4408F4909F21}" type="sibTrans" cxnId="{0BE686D0-4AA6-4FD1-904F-BE48DAE4B415}">
      <dgm:prSet/>
      <dgm:spPr>
        <a:solidFill>
          <a:srgbClr val="7DDAFD"/>
        </a:solidFill>
      </dgm:spPr>
      <dgm:t>
        <a:bodyPr/>
        <a:lstStyle/>
        <a:p>
          <a:endParaRPr lang="de-AT"/>
        </a:p>
      </dgm:t>
    </dgm:pt>
    <dgm:pt modelId="{FF880D03-1BE4-4BF3-86B6-C3A58288BFE2}">
      <dgm:prSet phldrT="[Text]"/>
      <dgm:spPr>
        <a:solidFill>
          <a:srgbClr val="91D68F"/>
        </a:solidFill>
      </dgm:spPr>
      <dgm:t>
        <a:bodyPr/>
        <a:lstStyle/>
        <a:p>
          <a:r>
            <a:rPr lang="es-ES" b="1" i="1" dirty="0"/>
            <a:t>A EXTENSIVOS! </a:t>
          </a:r>
          <a:endParaRPr lang="de-AT" dirty="0"/>
        </a:p>
      </dgm:t>
    </dgm:pt>
    <dgm:pt modelId="{26FBB0CA-1FD4-4BB5-9AC4-88B369CD58B1}" type="parTrans" cxnId="{5FFBF9F7-4ABE-4D39-8DA7-CB5B98AD32CD}">
      <dgm:prSet/>
      <dgm:spPr/>
      <dgm:t>
        <a:bodyPr/>
        <a:lstStyle/>
        <a:p>
          <a:endParaRPr lang="de-AT"/>
        </a:p>
      </dgm:t>
    </dgm:pt>
    <dgm:pt modelId="{DD81A68A-D524-476E-A557-575CAB44E591}" type="sibTrans" cxnId="{5FFBF9F7-4ABE-4D39-8DA7-CB5B98AD32CD}">
      <dgm:prSet/>
      <dgm:spPr/>
      <dgm:t>
        <a:bodyPr/>
        <a:lstStyle/>
        <a:p>
          <a:endParaRPr lang="de-AT"/>
        </a:p>
      </dgm:t>
    </dgm:pt>
    <dgm:pt modelId="{CDBBCB63-F0ED-42EA-871C-F097049F456C}" type="pres">
      <dgm:prSet presAssocID="{1057AFF5-843D-433E-A884-5CC4D827D825}" presName="Name0" presStyleCnt="0">
        <dgm:presLayoutVars>
          <dgm:dir/>
          <dgm:resizeHandles val="exact"/>
        </dgm:presLayoutVars>
      </dgm:prSet>
      <dgm:spPr/>
    </dgm:pt>
    <dgm:pt modelId="{063C7041-3D80-40B9-966D-AE8200E183B1}" type="pres">
      <dgm:prSet presAssocID="{460E5E52-925C-4B34-A620-215E29CE2074}" presName="node" presStyleLbl="node1" presStyleIdx="0" presStyleCnt="2" custScaleY="45827" custLinFactX="-8515" custLinFactNeighborX="-100000">
        <dgm:presLayoutVars>
          <dgm:bulletEnabled val="1"/>
        </dgm:presLayoutVars>
      </dgm:prSet>
      <dgm:spPr/>
    </dgm:pt>
    <dgm:pt modelId="{376AE2DB-8319-474E-9CA8-5A80EC786E30}" type="pres">
      <dgm:prSet presAssocID="{7C4EFF29-EFF3-46E4-A05C-4408F4909F21}" presName="sibTrans" presStyleLbl="sibTrans2D1" presStyleIdx="0" presStyleCnt="1" custScaleX="170545" custScaleY="68539"/>
      <dgm:spPr/>
    </dgm:pt>
    <dgm:pt modelId="{A5639D89-DA97-4FAE-81BA-D91C02503664}" type="pres">
      <dgm:prSet presAssocID="{7C4EFF29-EFF3-46E4-A05C-4408F4909F21}" presName="connectorText" presStyleLbl="sibTrans2D1" presStyleIdx="0" presStyleCnt="1"/>
      <dgm:spPr/>
    </dgm:pt>
    <dgm:pt modelId="{C7D41DF1-B2BF-44CB-A617-A666981A5494}" type="pres">
      <dgm:prSet presAssocID="{FF880D03-1BE4-4BF3-86B6-C3A58288BFE2}" presName="node" presStyleLbl="node1" presStyleIdx="1" presStyleCnt="2" custScaleY="45827" custLinFactNeighborX="83617">
        <dgm:presLayoutVars>
          <dgm:bulletEnabled val="1"/>
        </dgm:presLayoutVars>
      </dgm:prSet>
      <dgm:spPr/>
    </dgm:pt>
  </dgm:ptLst>
  <dgm:cxnLst>
    <dgm:cxn modelId="{477F1305-5186-4DEB-8753-F998EF32C799}" type="presOf" srcId="{FF880D03-1BE4-4BF3-86B6-C3A58288BFE2}" destId="{C7D41DF1-B2BF-44CB-A617-A666981A5494}" srcOrd="0" destOrd="0" presId="urn:microsoft.com/office/officeart/2005/8/layout/process1"/>
    <dgm:cxn modelId="{ED07670F-D67E-42C9-A7A5-1C8BAAEC9E95}" type="presOf" srcId="{460E5E52-925C-4B34-A620-215E29CE2074}" destId="{063C7041-3D80-40B9-966D-AE8200E183B1}" srcOrd="0" destOrd="0" presId="urn:microsoft.com/office/officeart/2005/8/layout/process1"/>
    <dgm:cxn modelId="{FB933166-EA3D-416B-8C57-FDB751D3D0B0}" type="presOf" srcId="{7C4EFF29-EFF3-46E4-A05C-4408F4909F21}" destId="{376AE2DB-8319-474E-9CA8-5A80EC786E30}" srcOrd="0" destOrd="0" presId="urn:microsoft.com/office/officeart/2005/8/layout/process1"/>
    <dgm:cxn modelId="{091BCC7D-ED10-4BCD-8B70-FCE32178AA4C}" type="presOf" srcId="{1057AFF5-843D-433E-A884-5CC4D827D825}" destId="{CDBBCB63-F0ED-42EA-871C-F097049F456C}" srcOrd="0" destOrd="0" presId="urn:microsoft.com/office/officeart/2005/8/layout/process1"/>
    <dgm:cxn modelId="{F9198ABD-AD03-458E-88FB-996B587B7C93}" type="presOf" srcId="{7C4EFF29-EFF3-46E4-A05C-4408F4909F21}" destId="{A5639D89-DA97-4FAE-81BA-D91C02503664}" srcOrd="1" destOrd="0" presId="urn:microsoft.com/office/officeart/2005/8/layout/process1"/>
    <dgm:cxn modelId="{0BE686D0-4AA6-4FD1-904F-BE48DAE4B415}" srcId="{1057AFF5-843D-433E-A884-5CC4D827D825}" destId="{460E5E52-925C-4B34-A620-215E29CE2074}" srcOrd="0" destOrd="0" parTransId="{56B214AA-3412-4ED9-9D0C-BE930A472F89}" sibTransId="{7C4EFF29-EFF3-46E4-A05C-4408F4909F21}"/>
    <dgm:cxn modelId="{5FFBF9F7-4ABE-4D39-8DA7-CB5B98AD32CD}" srcId="{1057AFF5-843D-433E-A884-5CC4D827D825}" destId="{FF880D03-1BE4-4BF3-86B6-C3A58288BFE2}" srcOrd="1" destOrd="0" parTransId="{26FBB0CA-1FD4-4BB5-9AC4-88B369CD58B1}" sibTransId="{DD81A68A-D524-476E-A557-575CAB44E591}"/>
    <dgm:cxn modelId="{99AA7C9D-950D-4B10-AC01-388926DC1193}" type="presParOf" srcId="{CDBBCB63-F0ED-42EA-871C-F097049F456C}" destId="{063C7041-3D80-40B9-966D-AE8200E183B1}" srcOrd="0" destOrd="0" presId="urn:microsoft.com/office/officeart/2005/8/layout/process1"/>
    <dgm:cxn modelId="{B5427293-D42E-4CA9-897A-0C1220187E23}" type="presParOf" srcId="{CDBBCB63-F0ED-42EA-871C-F097049F456C}" destId="{376AE2DB-8319-474E-9CA8-5A80EC786E30}" srcOrd="1" destOrd="0" presId="urn:microsoft.com/office/officeart/2005/8/layout/process1"/>
    <dgm:cxn modelId="{B8CFD4C7-1FEF-4F79-B2F4-6E0F7784D8B6}" type="presParOf" srcId="{376AE2DB-8319-474E-9CA8-5A80EC786E30}" destId="{A5639D89-DA97-4FAE-81BA-D91C02503664}" srcOrd="0" destOrd="0" presId="urn:microsoft.com/office/officeart/2005/8/layout/process1"/>
    <dgm:cxn modelId="{6ACE7400-7D49-43AA-A7D7-B42D417429F9}" type="presParOf" srcId="{CDBBCB63-F0ED-42EA-871C-F097049F456C}" destId="{C7D41DF1-B2BF-44CB-A617-A666981A5494}"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57AFF5-843D-433E-A884-5CC4D827D825}" type="doc">
      <dgm:prSet loTypeId="urn:microsoft.com/office/officeart/2005/8/layout/process1" loCatId="process" qsTypeId="urn:microsoft.com/office/officeart/2005/8/quickstyle/simple1" qsCatId="simple" csTypeId="urn:microsoft.com/office/officeart/2005/8/colors/accent1_2" csCatId="accent1" phldr="1"/>
      <dgm:spPr/>
    </dgm:pt>
    <dgm:pt modelId="{460E5E52-925C-4B34-A620-215E29CE2074}">
      <dgm:prSet phldrT="[Text]"/>
      <dgm:spPr>
        <a:solidFill>
          <a:srgbClr val="72A1D3"/>
        </a:solidFill>
      </dgm:spPr>
      <dgm:t>
        <a:bodyPr/>
        <a:lstStyle/>
        <a:p>
          <a:r>
            <a:rPr lang="es-ES" b="1" i="1" dirty="0"/>
            <a:t>DE LA UNIFORMIDAD</a:t>
          </a:r>
          <a:endParaRPr lang="de-AT" dirty="0"/>
        </a:p>
      </dgm:t>
    </dgm:pt>
    <dgm:pt modelId="{56B214AA-3412-4ED9-9D0C-BE930A472F89}" type="parTrans" cxnId="{0BE686D0-4AA6-4FD1-904F-BE48DAE4B415}">
      <dgm:prSet/>
      <dgm:spPr/>
      <dgm:t>
        <a:bodyPr/>
        <a:lstStyle/>
        <a:p>
          <a:endParaRPr lang="de-AT"/>
        </a:p>
      </dgm:t>
    </dgm:pt>
    <dgm:pt modelId="{7C4EFF29-EFF3-46E4-A05C-4408F4909F21}" type="sibTrans" cxnId="{0BE686D0-4AA6-4FD1-904F-BE48DAE4B415}">
      <dgm:prSet/>
      <dgm:spPr>
        <a:solidFill>
          <a:srgbClr val="7DDAFD"/>
        </a:solidFill>
      </dgm:spPr>
      <dgm:t>
        <a:bodyPr/>
        <a:lstStyle/>
        <a:p>
          <a:endParaRPr lang="de-AT"/>
        </a:p>
      </dgm:t>
    </dgm:pt>
    <dgm:pt modelId="{FF880D03-1BE4-4BF3-86B6-C3A58288BFE2}">
      <dgm:prSet phldrT="[Text]"/>
      <dgm:spPr>
        <a:solidFill>
          <a:srgbClr val="91D68F"/>
        </a:solidFill>
      </dgm:spPr>
      <dgm:t>
        <a:bodyPr/>
        <a:lstStyle/>
        <a:p>
          <a:r>
            <a:rPr lang="es-ES" b="1" i="1" dirty="0"/>
            <a:t>A LA MULTIPLICIDAD! </a:t>
          </a:r>
          <a:endParaRPr lang="de-AT" dirty="0"/>
        </a:p>
      </dgm:t>
    </dgm:pt>
    <dgm:pt modelId="{26FBB0CA-1FD4-4BB5-9AC4-88B369CD58B1}" type="parTrans" cxnId="{5FFBF9F7-4ABE-4D39-8DA7-CB5B98AD32CD}">
      <dgm:prSet/>
      <dgm:spPr/>
      <dgm:t>
        <a:bodyPr/>
        <a:lstStyle/>
        <a:p>
          <a:endParaRPr lang="de-AT"/>
        </a:p>
      </dgm:t>
    </dgm:pt>
    <dgm:pt modelId="{DD81A68A-D524-476E-A557-575CAB44E591}" type="sibTrans" cxnId="{5FFBF9F7-4ABE-4D39-8DA7-CB5B98AD32CD}">
      <dgm:prSet/>
      <dgm:spPr/>
      <dgm:t>
        <a:bodyPr/>
        <a:lstStyle/>
        <a:p>
          <a:endParaRPr lang="de-AT"/>
        </a:p>
      </dgm:t>
    </dgm:pt>
    <dgm:pt modelId="{CDBBCB63-F0ED-42EA-871C-F097049F456C}" type="pres">
      <dgm:prSet presAssocID="{1057AFF5-843D-433E-A884-5CC4D827D825}" presName="Name0" presStyleCnt="0">
        <dgm:presLayoutVars>
          <dgm:dir/>
          <dgm:resizeHandles val="exact"/>
        </dgm:presLayoutVars>
      </dgm:prSet>
      <dgm:spPr/>
    </dgm:pt>
    <dgm:pt modelId="{063C7041-3D80-40B9-966D-AE8200E183B1}" type="pres">
      <dgm:prSet presAssocID="{460E5E52-925C-4B34-A620-215E29CE2074}" presName="node" presStyleLbl="node1" presStyleIdx="0" presStyleCnt="2" custScaleY="45827" custLinFactX="-8515" custLinFactNeighborX="-100000">
        <dgm:presLayoutVars>
          <dgm:bulletEnabled val="1"/>
        </dgm:presLayoutVars>
      </dgm:prSet>
      <dgm:spPr/>
    </dgm:pt>
    <dgm:pt modelId="{376AE2DB-8319-474E-9CA8-5A80EC786E30}" type="pres">
      <dgm:prSet presAssocID="{7C4EFF29-EFF3-46E4-A05C-4408F4909F21}" presName="sibTrans" presStyleLbl="sibTrans2D1" presStyleIdx="0" presStyleCnt="1" custScaleX="170545" custScaleY="68539"/>
      <dgm:spPr/>
    </dgm:pt>
    <dgm:pt modelId="{A5639D89-DA97-4FAE-81BA-D91C02503664}" type="pres">
      <dgm:prSet presAssocID="{7C4EFF29-EFF3-46E4-A05C-4408F4909F21}" presName="connectorText" presStyleLbl="sibTrans2D1" presStyleIdx="0" presStyleCnt="1"/>
      <dgm:spPr/>
    </dgm:pt>
    <dgm:pt modelId="{C7D41DF1-B2BF-44CB-A617-A666981A5494}" type="pres">
      <dgm:prSet presAssocID="{FF880D03-1BE4-4BF3-86B6-C3A58288BFE2}" presName="node" presStyleLbl="node1" presStyleIdx="1" presStyleCnt="2" custScaleY="45827" custLinFactNeighborX="83617">
        <dgm:presLayoutVars>
          <dgm:bulletEnabled val="1"/>
        </dgm:presLayoutVars>
      </dgm:prSet>
      <dgm:spPr/>
    </dgm:pt>
  </dgm:ptLst>
  <dgm:cxnLst>
    <dgm:cxn modelId="{477F1305-5186-4DEB-8753-F998EF32C799}" type="presOf" srcId="{FF880D03-1BE4-4BF3-86B6-C3A58288BFE2}" destId="{C7D41DF1-B2BF-44CB-A617-A666981A5494}" srcOrd="0" destOrd="0" presId="urn:microsoft.com/office/officeart/2005/8/layout/process1"/>
    <dgm:cxn modelId="{ED07670F-D67E-42C9-A7A5-1C8BAAEC9E95}" type="presOf" srcId="{460E5E52-925C-4B34-A620-215E29CE2074}" destId="{063C7041-3D80-40B9-966D-AE8200E183B1}" srcOrd="0" destOrd="0" presId="urn:microsoft.com/office/officeart/2005/8/layout/process1"/>
    <dgm:cxn modelId="{FB933166-EA3D-416B-8C57-FDB751D3D0B0}" type="presOf" srcId="{7C4EFF29-EFF3-46E4-A05C-4408F4909F21}" destId="{376AE2DB-8319-474E-9CA8-5A80EC786E30}" srcOrd="0" destOrd="0" presId="urn:microsoft.com/office/officeart/2005/8/layout/process1"/>
    <dgm:cxn modelId="{091BCC7D-ED10-4BCD-8B70-FCE32178AA4C}" type="presOf" srcId="{1057AFF5-843D-433E-A884-5CC4D827D825}" destId="{CDBBCB63-F0ED-42EA-871C-F097049F456C}" srcOrd="0" destOrd="0" presId="urn:microsoft.com/office/officeart/2005/8/layout/process1"/>
    <dgm:cxn modelId="{F9198ABD-AD03-458E-88FB-996B587B7C93}" type="presOf" srcId="{7C4EFF29-EFF3-46E4-A05C-4408F4909F21}" destId="{A5639D89-DA97-4FAE-81BA-D91C02503664}" srcOrd="1" destOrd="0" presId="urn:microsoft.com/office/officeart/2005/8/layout/process1"/>
    <dgm:cxn modelId="{0BE686D0-4AA6-4FD1-904F-BE48DAE4B415}" srcId="{1057AFF5-843D-433E-A884-5CC4D827D825}" destId="{460E5E52-925C-4B34-A620-215E29CE2074}" srcOrd="0" destOrd="0" parTransId="{56B214AA-3412-4ED9-9D0C-BE930A472F89}" sibTransId="{7C4EFF29-EFF3-46E4-A05C-4408F4909F21}"/>
    <dgm:cxn modelId="{5FFBF9F7-4ABE-4D39-8DA7-CB5B98AD32CD}" srcId="{1057AFF5-843D-433E-A884-5CC4D827D825}" destId="{FF880D03-1BE4-4BF3-86B6-C3A58288BFE2}" srcOrd="1" destOrd="0" parTransId="{26FBB0CA-1FD4-4BB5-9AC4-88B369CD58B1}" sibTransId="{DD81A68A-D524-476E-A557-575CAB44E591}"/>
    <dgm:cxn modelId="{99AA7C9D-950D-4B10-AC01-388926DC1193}" type="presParOf" srcId="{CDBBCB63-F0ED-42EA-871C-F097049F456C}" destId="{063C7041-3D80-40B9-966D-AE8200E183B1}" srcOrd="0" destOrd="0" presId="urn:microsoft.com/office/officeart/2005/8/layout/process1"/>
    <dgm:cxn modelId="{B5427293-D42E-4CA9-897A-0C1220187E23}" type="presParOf" srcId="{CDBBCB63-F0ED-42EA-871C-F097049F456C}" destId="{376AE2DB-8319-474E-9CA8-5A80EC786E30}" srcOrd="1" destOrd="0" presId="urn:microsoft.com/office/officeart/2005/8/layout/process1"/>
    <dgm:cxn modelId="{B8CFD4C7-1FEF-4F79-B2F4-6E0F7784D8B6}" type="presParOf" srcId="{376AE2DB-8319-474E-9CA8-5A80EC786E30}" destId="{A5639D89-DA97-4FAE-81BA-D91C02503664}" srcOrd="0" destOrd="0" presId="urn:microsoft.com/office/officeart/2005/8/layout/process1"/>
    <dgm:cxn modelId="{6ACE7400-7D49-43AA-A7D7-B42D417429F9}" type="presParOf" srcId="{CDBBCB63-F0ED-42EA-871C-F097049F456C}" destId="{C7D41DF1-B2BF-44CB-A617-A666981A5494}"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C7041-3D80-40B9-966D-AE8200E183B1}">
      <dsp:nvSpPr>
        <dsp:cNvPr id="0" name=""/>
        <dsp:cNvSpPr/>
      </dsp:nvSpPr>
      <dsp:spPr>
        <a:xfrm>
          <a:off x="0" y="40614"/>
          <a:ext cx="4632367" cy="1273724"/>
        </a:xfrm>
        <a:prstGeom prst="roundRect">
          <a:avLst>
            <a:gd name="adj" fmla="val 10000"/>
          </a:avLst>
        </a:prstGeom>
        <a:solidFill>
          <a:srgbClr val="72A1D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s-ES" sz="3500" b="1" i="1" kern="1200" dirty="0"/>
            <a:t>DE TRANSMISOR/A</a:t>
          </a:r>
          <a:endParaRPr lang="de-AT" sz="3500" kern="1200" dirty="0"/>
        </a:p>
      </dsp:txBody>
      <dsp:txXfrm>
        <a:off x="37306" y="77920"/>
        <a:ext cx="4557755" cy="1199112"/>
      </dsp:txXfrm>
    </dsp:sp>
    <dsp:sp modelId="{376AE2DB-8319-474E-9CA8-5A80EC786E30}">
      <dsp:nvSpPr>
        <dsp:cNvPr id="0" name=""/>
        <dsp:cNvSpPr/>
      </dsp:nvSpPr>
      <dsp:spPr>
        <a:xfrm>
          <a:off x="4749480" y="283779"/>
          <a:ext cx="1678784" cy="787394"/>
        </a:xfrm>
        <a:prstGeom prst="rightArrow">
          <a:avLst>
            <a:gd name="adj1" fmla="val 60000"/>
            <a:gd name="adj2" fmla="val 50000"/>
          </a:avLst>
        </a:prstGeom>
        <a:solidFill>
          <a:srgbClr val="7DDAF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de-AT" sz="2800" kern="1200"/>
        </a:p>
      </dsp:txBody>
      <dsp:txXfrm>
        <a:off x="4749480" y="441258"/>
        <a:ext cx="1442566" cy="472436"/>
      </dsp:txXfrm>
    </dsp:sp>
    <dsp:sp modelId="{C7D41DF1-B2BF-44CB-A617-A666981A5494}">
      <dsp:nvSpPr>
        <dsp:cNvPr id="0" name=""/>
        <dsp:cNvSpPr/>
      </dsp:nvSpPr>
      <dsp:spPr>
        <a:xfrm>
          <a:off x="6489658" y="40614"/>
          <a:ext cx="4632367" cy="1273724"/>
        </a:xfrm>
        <a:prstGeom prst="roundRect">
          <a:avLst>
            <a:gd name="adj" fmla="val 10000"/>
          </a:avLst>
        </a:prstGeom>
        <a:solidFill>
          <a:srgbClr val="91D6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s-ES" sz="3500" b="1" i="1" kern="1200" dirty="0"/>
            <a:t>A MOTIVADOR/A! </a:t>
          </a:r>
          <a:endParaRPr lang="de-AT" sz="3500" kern="1200" dirty="0"/>
        </a:p>
      </dsp:txBody>
      <dsp:txXfrm>
        <a:off x="6526964" y="77920"/>
        <a:ext cx="4557755" cy="1199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C7041-3D80-40B9-966D-AE8200E183B1}">
      <dsp:nvSpPr>
        <dsp:cNvPr id="0" name=""/>
        <dsp:cNvSpPr/>
      </dsp:nvSpPr>
      <dsp:spPr>
        <a:xfrm>
          <a:off x="0" y="40614"/>
          <a:ext cx="4632367" cy="1273724"/>
        </a:xfrm>
        <a:prstGeom prst="roundRect">
          <a:avLst>
            <a:gd name="adj" fmla="val 10000"/>
          </a:avLst>
        </a:prstGeom>
        <a:solidFill>
          <a:srgbClr val="72A1D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s-ES" sz="4300" b="1" i="1" kern="1200" dirty="0"/>
            <a:t>DE PASIVOS/AS</a:t>
          </a:r>
          <a:endParaRPr lang="de-AT" sz="4300" kern="1200" dirty="0"/>
        </a:p>
      </dsp:txBody>
      <dsp:txXfrm>
        <a:off x="37306" y="77920"/>
        <a:ext cx="4557755" cy="1199112"/>
      </dsp:txXfrm>
    </dsp:sp>
    <dsp:sp modelId="{376AE2DB-8319-474E-9CA8-5A80EC786E30}">
      <dsp:nvSpPr>
        <dsp:cNvPr id="0" name=""/>
        <dsp:cNvSpPr/>
      </dsp:nvSpPr>
      <dsp:spPr>
        <a:xfrm>
          <a:off x="4749480" y="283779"/>
          <a:ext cx="1678784" cy="787394"/>
        </a:xfrm>
        <a:prstGeom prst="rightArrow">
          <a:avLst>
            <a:gd name="adj1" fmla="val 60000"/>
            <a:gd name="adj2" fmla="val 50000"/>
          </a:avLst>
        </a:prstGeom>
        <a:solidFill>
          <a:srgbClr val="7DDAF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de-AT" sz="3400" kern="1200"/>
        </a:p>
      </dsp:txBody>
      <dsp:txXfrm>
        <a:off x="4749480" y="441258"/>
        <a:ext cx="1442566" cy="472436"/>
      </dsp:txXfrm>
    </dsp:sp>
    <dsp:sp modelId="{C7D41DF1-B2BF-44CB-A617-A666981A5494}">
      <dsp:nvSpPr>
        <dsp:cNvPr id="0" name=""/>
        <dsp:cNvSpPr/>
      </dsp:nvSpPr>
      <dsp:spPr>
        <a:xfrm>
          <a:off x="6489658" y="40614"/>
          <a:ext cx="4632367" cy="1273724"/>
        </a:xfrm>
        <a:prstGeom prst="roundRect">
          <a:avLst>
            <a:gd name="adj" fmla="val 10000"/>
          </a:avLst>
        </a:prstGeom>
        <a:solidFill>
          <a:srgbClr val="91D6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s-ES" sz="4300" b="1" i="1" kern="1200" dirty="0"/>
            <a:t>A ACTIVOS/AS! </a:t>
          </a:r>
          <a:endParaRPr lang="de-AT" sz="4300" kern="1200" dirty="0"/>
        </a:p>
      </dsp:txBody>
      <dsp:txXfrm>
        <a:off x="6526964" y="77920"/>
        <a:ext cx="4557755" cy="11991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C7041-3D80-40B9-966D-AE8200E183B1}">
      <dsp:nvSpPr>
        <dsp:cNvPr id="0" name=""/>
        <dsp:cNvSpPr/>
      </dsp:nvSpPr>
      <dsp:spPr>
        <a:xfrm>
          <a:off x="0" y="40614"/>
          <a:ext cx="4632367" cy="1273724"/>
        </a:xfrm>
        <a:prstGeom prst="roundRect">
          <a:avLst>
            <a:gd name="adj" fmla="val 10000"/>
          </a:avLst>
        </a:prstGeom>
        <a:solidFill>
          <a:srgbClr val="72A1D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s-ES" sz="5300" b="1" i="1" kern="1200" dirty="0"/>
            <a:t>DE FIJO</a:t>
          </a:r>
          <a:endParaRPr lang="de-AT" sz="5300" kern="1200" dirty="0"/>
        </a:p>
      </dsp:txBody>
      <dsp:txXfrm>
        <a:off x="37306" y="77920"/>
        <a:ext cx="4557755" cy="1199112"/>
      </dsp:txXfrm>
    </dsp:sp>
    <dsp:sp modelId="{376AE2DB-8319-474E-9CA8-5A80EC786E30}">
      <dsp:nvSpPr>
        <dsp:cNvPr id="0" name=""/>
        <dsp:cNvSpPr/>
      </dsp:nvSpPr>
      <dsp:spPr>
        <a:xfrm>
          <a:off x="4749480" y="283779"/>
          <a:ext cx="1678784" cy="787394"/>
        </a:xfrm>
        <a:prstGeom prst="rightArrow">
          <a:avLst>
            <a:gd name="adj1" fmla="val 60000"/>
            <a:gd name="adj2" fmla="val 50000"/>
          </a:avLst>
        </a:prstGeom>
        <a:solidFill>
          <a:srgbClr val="7DDAF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de-AT" sz="3500" kern="1200"/>
        </a:p>
      </dsp:txBody>
      <dsp:txXfrm>
        <a:off x="4749480" y="441258"/>
        <a:ext cx="1442566" cy="472436"/>
      </dsp:txXfrm>
    </dsp:sp>
    <dsp:sp modelId="{C7D41DF1-B2BF-44CB-A617-A666981A5494}">
      <dsp:nvSpPr>
        <dsp:cNvPr id="0" name=""/>
        <dsp:cNvSpPr/>
      </dsp:nvSpPr>
      <dsp:spPr>
        <a:xfrm>
          <a:off x="6489658" y="40614"/>
          <a:ext cx="4632367" cy="1273724"/>
        </a:xfrm>
        <a:prstGeom prst="roundRect">
          <a:avLst>
            <a:gd name="adj" fmla="val 10000"/>
          </a:avLst>
        </a:prstGeom>
        <a:solidFill>
          <a:srgbClr val="91D6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s-ES" sz="5300" b="1" i="1" kern="1200" dirty="0"/>
            <a:t>A FLEXIBLE! </a:t>
          </a:r>
          <a:endParaRPr lang="de-AT" sz="5300" kern="1200" dirty="0"/>
        </a:p>
      </dsp:txBody>
      <dsp:txXfrm>
        <a:off x="6526964" y="77920"/>
        <a:ext cx="4557755" cy="11991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C7041-3D80-40B9-966D-AE8200E183B1}">
      <dsp:nvSpPr>
        <dsp:cNvPr id="0" name=""/>
        <dsp:cNvSpPr/>
      </dsp:nvSpPr>
      <dsp:spPr>
        <a:xfrm>
          <a:off x="0" y="40614"/>
          <a:ext cx="4632367" cy="1273724"/>
        </a:xfrm>
        <a:prstGeom prst="roundRect">
          <a:avLst>
            <a:gd name="adj" fmla="val 10000"/>
          </a:avLst>
        </a:prstGeom>
        <a:solidFill>
          <a:srgbClr val="72A1D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s-ES" sz="4300" b="1" i="1" kern="1200" dirty="0"/>
            <a:t>DE LIMITADOS</a:t>
          </a:r>
          <a:endParaRPr lang="de-AT" sz="4300" kern="1200" dirty="0"/>
        </a:p>
      </dsp:txBody>
      <dsp:txXfrm>
        <a:off x="37306" y="77920"/>
        <a:ext cx="4557755" cy="1199112"/>
      </dsp:txXfrm>
    </dsp:sp>
    <dsp:sp modelId="{376AE2DB-8319-474E-9CA8-5A80EC786E30}">
      <dsp:nvSpPr>
        <dsp:cNvPr id="0" name=""/>
        <dsp:cNvSpPr/>
      </dsp:nvSpPr>
      <dsp:spPr>
        <a:xfrm>
          <a:off x="4749480" y="283779"/>
          <a:ext cx="1678784" cy="787394"/>
        </a:xfrm>
        <a:prstGeom prst="rightArrow">
          <a:avLst>
            <a:gd name="adj1" fmla="val 60000"/>
            <a:gd name="adj2" fmla="val 50000"/>
          </a:avLst>
        </a:prstGeom>
        <a:solidFill>
          <a:srgbClr val="7DDAF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de-AT" sz="3500" kern="1200"/>
        </a:p>
      </dsp:txBody>
      <dsp:txXfrm>
        <a:off x="4749480" y="441258"/>
        <a:ext cx="1442566" cy="472436"/>
      </dsp:txXfrm>
    </dsp:sp>
    <dsp:sp modelId="{C7D41DF1-B2BF-44CB-A617-A666981A5494}">
      <dsp:nvSpPr>
        <dsp:cNvPr id="0" name=""/>
        <dsp:cNvSpPr/>
      </dsp:nvSpPr>
      <dsp:spPr>
        <a:xfrm>
          <a:off x="6489658" y="40614"/>
          <a:ext cx="4632367" cy="1273724"/>
        </a:xfrm>
        <a:prstGeom prst="roundRect">
          <a:avLst>
            <a:gd name="adj" fmla="val 10000"/>
          </a:avLst>
        </a:prstGeom>
        <a:solidFill>
          <a:srgbClr val="91D6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s-ES" sz="4300" b="1" i="1" kern="1200" dirty="0"/>
            <a:t>A EXTENSIVOS! </a:t>
          </a:r>
          <a:endParaRPr lang="de-AT" sz="4300" kern="1200" dirty="0"/>
        </a:p>
      </dsp:txBody>
      <dsp:txXfrm>
        <a:off x="6526964" y="77920"/>
        <a:ext cx="4557755" cy="11991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C7041-3D80-40B9-966D-AE8200E183B1}">
      <dsp:nvSpPr>
        <dsp:cNvPr id="0" name=""/>
        <dsp:cNvSpPr/>
      </dsp:nvSpPr>
      <dsp:spPr>
        <a:xfrm>
          <a:off x="0" y="40614"/>
          <a:ext cx="4632367" cy="1273724"/>
        </a:xfrm>
        <a:prstGeom prst="roundRect">
          <a:avLst>
            <a:gd name="adj" fmla="val 10000"/>
          </a:avLst>
        </a:prstGeom>
        <a:solidFill>
          <a:srgbClr val="72A1D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s-ES" sz="3500" b="1" i="1" kern="1200" dirty="0"/>
            <a:t>DE LA UNIFORMIDAD</a:t>
          </a:r>
          <a:endParaRPr lang="de-AT" sz="3500" kern="1200" dirty="0"/>
        </a:p>
      </dsp:txBody>
      <dsp:txXfrm>
        <a:off x="37306" y="77920"/>
        <a:ext cx="4557755" cy="1199112"/>
      </dsp:txXfrm>
    </dsp:sp>
    <dsp:sp modelId="{376AE2DB-8319-474E-9CA8-5A80EC786E30}">
      <dsp:nvSpPr>
        <dsp:cNvPr id="0" name=""/>
        <dsp:cNvSpPr/>
      </dsp:nvSpPr>
      <dsp:spPr>
        <a:xfrm>
          <a:off x="4749480" y="283779"/>
          <a:ext cx="1678784" cy="787394"/>
        </a:xfrm>
        <a:prstGeom prst="rightArrow">
          <a:avLst>
            <a:gd name="adj1" fmla="val 60000"/>
            <a:gd name="adj2" fmla="val 50000"/>
          </a:avLst>
        </a:prstGeom>
        <a:solidFill>
          <a:srgbClr val="7DDAF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de-AT" sz="2800" kern="1200"/>
        </a:p>
      </dsp:txBody>
      <dsp:txXfrm>
        <a:off x="4749480" y="441258"/>
        <a:ext cx="1442566" cy="472436"/>
      </dsp:txXfrm>
    </dsp:sp>
    <dsp:sp modelId="{C7D41DF1-B2BF-44CB-A617-A666981A5494}">
      <dsp:nvSpPr>
        <dsp:cNvPr id="0" name=""/>
        <dsp:cNvSpPr/>
      </dsp:nvSpPr>
      <dsp:spPr>
        <a:xfrm>
          <a:off x="6489658" y="40614"/>
          <a:ext cx="4632367" cy="1273724"/>
        </a:xfrm>
        <a:prstGeom prst="roundRect">
          <a:avLst>
            <a:gd name="adj" fmla="val 10000"/>
          </a:avLst>
        </a:prstGeom>
        <a:solidFill>
          <a:srgbClr val="91D6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s-ES" sz="3500" b="1" i="1" kern="1200" dirty="0"/>
            <a:t>A LA MULTIPLICIDAD! </a:t>
          </a:r>
          <a:endParaRPr lang="de-AT" sz="3500" kern="1200" dirty="0"/>
        </a:p>
      </dsp:txBody>
      <dsp:txXfrm>
        <a:off x="6526964" y="77920"/>
        <a:ext cx="4557755" cy="119911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190788" cy="344488"/>
          </a:xfrm>
          <a:prstGeom prst="rect">
            <a:avLst/>
          </a:prstGeom>
        </p:spPr>
        <p:txBody>
          <a:bodyPr vert="horz" lIns="94631" tIns="47316" rIns="94631" bIns="47316" rtlCol="0"/>
          <a:lstStyle>
            <a:lvl1pPr algn="l">
              <a:defRPr sz="1200"/>
            </a:lvl1pPr>
          </a:lstStyle>
          <a:p>
            <a:endParaRPr lang="es-ES"/>
          </a:p>
        </p:txBody>
      </p:sp>
      <p:sp>
        <p:nvSpPr>
          <p:cNvPr id="3" name="2 Marcador de fecha"/>
          <p:cNvSpPr>
            <a:spLocks noGrp="1"/>
          </p:cNvSpPr>
          <p:nvPr>
            <p:ph type="dt" sz="quarter" idx="1"/>
          </p:nvPr>
        </p:nvSpPr>
        <p:spPr>
          <a:xfrm>
            <a:off x="5478023" y="0"/>
            <a:ext cx="4190788" cy="344488"/>
          </a:xfrm>
          <a:prstGeom prst="rect">
            <a:avLst/>
          </a:prstGeom>
        </p:spPr>
        <p:txBody>
          <a:bodyPr vert="horz" lIns="94631" tIns="47316" rIns="94631" bIns="47316" rtlCol="0"/>
          <a:lstStyle>
            <a:lvl1pPr algn="r">
              <a:defRPr sz="1200"/>
            </a:lvl1pPr>
          </a:lstStyle>
          <a:p>
            <a:fld id="{97F6922D-752D-4B43-8F52-41AE8E153E33}" type="datetimeFigureOut">
              <a:rPr lang="es-ES" smtClean="0"/>
              <a:pPr/>
              <a:t>21/03/2022</a:t>
            </a:fld>
            <a:endParaRPr lang="es-ES"/>
          </a:p>
        </p:txBody>
      </p:sp>
      <p:sp>
        <p:nvSpPr>
          <p:cNvPr id="4" name="3 Marcador de pie de página"/>
          <p:cNvSpPr>
            <a:spLocks noGrp="1"/>
          </p:cNvSpPr>
          <p:nvPr>
            <p:ph type="ftr" sz="quarter" idx="2"/>
          </p:nvPr>
        </p:nvSpPr>
        <p:spPr>
          <a:xfrm>
            <a:off x="0" y="6544067"/>
            <a:ext cx="4190788" cy="344488"/>
          </a:xfrm>
          <a:prstGeom prst="rect">
            <a:avLst/>
          </a:prstGeom>
        </p:spPr>
        <p:txBody>
          <a:bodyPr vert="horz" lIns="94631" tIns="47316" rIns="94631" bIns="47316"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5478023" y="6544067"/>
            <a:ext cx="4190788" cy="344488"/>
          </a:xfrm>
          <a:prstGeom prst="rect">
            <a:avLst/>
          </a:prstGeom>
        </p:spPr>
        <p:txBody>
          <a:bodyPr vert="horz" lIns="94631" tIns="47316" rIns="94631" bIns="47316" rtlCol="0" anchor="b"/>
          <a:lstStyle>
            <a:lvl1pPr algn="r">
              <a:defRPr sz="1200"/>
            </a:lvl1pPr>
          </a:lstStyle>
          <a:p>
            <a:fld id="{CEC4AC5D-322E-4E67-95D6-A2B6DC32DEE5}" type="slidenum">
              <a:rPr lang="es-ES" smtClean="0"/>
              <a:pPr/>
              <a:t>‹#›</a:t>
            </a:fld>
            <a:endParaRPr lang="es-E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190788" cy="344488"/>
          </a:xfrm>
          <a:prstGeom prst="rect">
            <a:avLst/>
          </a:prstGeom>
        </p:spPr>
        <p:txBody>
          <a:bodyPr vert="horz" lIns="94631" tIns="47316" rIns="94631" bIns="47316" rtlCol="0"/>
          <a:lstStyle>
            <a:lvl1pPr algn="l">
              <a:defRPr sz="1200"/>
            </a:lvl1pPr>
          </a:lstStyle>
          <a:p>
            <a:endParaRPr lang="es-ES"/>
          </a:p>
        </p:txBody>
      </p:sp>
      <p:sp>
        <p:nvSpPr>
          <p:cNvPr id="3" name="2 Marcador de fecha"/>
          <p:cNvSpPr>
            <a:spLocks noGrp="1"/>
          </p:cNvSpPr>
          <p:nvPr>
            <p:ph type="dt" idx="1"/>
          </p:nvPr>
        </p:nvSpPr>
        <p:spPr>
          <a:xfrm>
            <a:off x="5478023" y="0"/>
            <a:ext cx="4190788" cy="344488"/>
          </a:xfrm>
          <a:prstGeom prst="rect">
            <a:avLst/>
          </a:prstGeom>
        </p:spPr>
        <p:txBody>
          <a:bodyPr vert="horz" lIns="94631" tIns="47316" rIns="94631" bIns="47316" rtlCol="0"/>
          <a:lstStyle>
            <a:lvl1pPr algn="r">
              <a:defRPr sz="1200"/>
            </a:lvl1pPr>
          </a:lstStyle>
          <a:p>
            <a:fld id="{294D6C64-5ABC-4884-AF49-9B24E18B6522}" type="datetimeFigureOut">
              <a:rPr lang="es-ES" smtClean="0"/>
              <a:pPr/>
              <a:t>21/03/2022</a:t>
            </a:fld>
            <a:endParaRPr lang="es-ES"/>
          </a:p>
        </p:txBody>
      </p:sp>
      <p:sp>
        <p:nvSpPr>
          <p:cNvPr id="4" name="3 Marcador de imagen de diapositiva"/>
          <p:cNvSpPr>
            <a:spLocks noGrp="1" noRot="1" noChangeAspect="1"/>
          </p:cNvSpPr>
          <p:nvPr>
            <p:ph type="sldImg" idx="2"/>
          </p:nvPr>
        </p:nvSpPr>
        <p:spPr>
          <a:xfrm>
            <a:off x="2540000" y="517525"/>
            <a:ext cx="4591050" cy="2582863"/>
          </a:xfrm>
          <a:prstGeom prst="rect">
            <a:avLst/>
          </a:prstGeom>
          <a:noFill/>
          <a:ln w="12700">
            <a:solidFill>
              <a:prstClr val="black"/>
            </a:solidFill>
          </a:ln>
        </p:spPr>
        <p:txBody>
          <a:bodyPr vert="horz" lIns="94631" tIns="47316" rIns="94631" bIns="47316" rtlCol="0" anchor="ctr"/>
          <a:lstStyle/>
          <a:p>
            <a:endParaRPr lang="es-ES"/>
          </a:p>
        </p:txBody>
      </p:sp>
      <p:sp>
        <p:nvSpPr>
          <p:cNvPr id="5" name="4 Marcador de notas"/>
          <p:cNvSpPr>
            <a:spLocks noGrp="1"/>
          </p:cNvSpPr>
          <p:nvPr>
            <p:ph type="body" sz="quarter" idx="3"/>
          </p:nvPr>
        </p:nvSpPr>
        <p:spPr>
          <a:xfrm>
            <a:off x="967105" y="3272632"/>
            <a:ext cx="7736840" cy="3100388"/>
          </a:xfrm>
          <a:prstGeom prst="rect">
            <a:avLst/>
          </a:prstGeom>
        </p:spPr>
        <p:txBody>
          <a:bodyPr vert="horz" lIns="94631" tIns="47316" rIns="94631" bIns="47316"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6544067"/>
            <a:ext cx="4190788" cy="344488"/>
          </a:xfrm>
          <a:prstGeom prst="rect">
            <a:avLst/>
          </a:prstGeom>
        </p:spPr>
        <p:txBody>
          <a:bodyPr vert="horz" lIns="94631" tIns="47316" rIns="94631" bIns="47316"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5478023" y="6544067"/>
            <a:ext cx="4190788" cy="344488"/>
          </a:xfrm>
          <a:prstGeom prst="rect">
            <a:avLst/>
          </a:prstGeom>
        </p:spPr>
        <p:txBody>
          <a:bodyPr vert="horz" lIns="94631" tIns="47316" rIns="94631" bIns="47316" rtlCol="0" anchor="b"/>
          <a:lstStyle>
            <a:lvl1pPr algn="r">
              <a:defRPr sz="1200"/>
            </a:lvl1pPr>
          </a:lstStyle>
          <a:p>
            <a:fld id="{720B600C-D78C-4C62-B623-D26E3E053EC0}" type="slidenum">
              <a:rPr lang="es-ES" smtClean="0"/>
              <a:pPr/>
              <a:t>‹#›</a:t>
            </a:fld>
            <a:endParaRPr lang="es-ES"/>
          </a:p>
        </p:txBody>
      </p:sp>
    </p:spTree>
    <p:extLst>
      <p:ext uri="{BB962C8B-B14F-4D97-AF65-F5344CB8AC3E}">
        <p14:creationId xmlns:p14="http://schemas.microsoft.com/office/powerpoint/2010/main" val="304398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5"/>
          </p:nvPr>
        </p:nvSpPr>
        <p:spPr/>
        <p:txBody>
          <a:bodyPr/>
          <a:lstStyle/>
          <a:p>
            <a:fld id="{720B600C-D78C-4C62-B623-D26E3E053EC0}" type="slidenum">
              <a:rPr lang="es-ES" smtClean="0"/>
              <a:pPr/>
              <a:t>2</a:t>
            </a:fld>
            <a:endParaRPr lang="es-ES"/>
          </a:p>
        </p:txBody>
      </p:sp>
    </p:spTree>
    <p:extLst>
      <p:ext uri="{BB962C8B-B14F-4D97-AF65-F5344CB8AC3E}">
        <p14:creationId xmlns:p14="http://schemas.microsoft.com/office/powerpoint/2010/main" val="179308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85000" lnSpcReduction="20000"/>
          </a:bodyPr>
          <a:lstStyle/>
          <a:p>
            <a:pPr marL="0" lvl="1" defTabSz="946313">
              <a:defRPr/>
            </a:pPr>
            <a:r>
              <a:rPr lang="es-ES" sz="2900" b="1" dirty="0"/>
              <a:t>El aprendizaje</a:t>
            </a:r>
            <a:r>
              <a:rPr lang="es-ES" sz="2900" b="1" baseline="0" dirty="0"/>
              <a:t> basado en pensamientos o aprendizaje basado en problemas</a:t>
            </a:r>
            <a:r>
              <a:rPr lang="es-ES" sz="2900" b="0" baseline="0" dirty="0"/>
              <a:t> sigue funcionando también muy bien online. Recuerda que el grupo de alumnos/as ya no está en contacto en persona, pero tienen redes que les permiten hablar, por lo que se puede seguir trabajando en grupos o incluso animar a la discusión. Además, es una oportunidad perfecta para desarrollar la competencia digital, aplicar el aprendizaje colaborativo a través de la creación de contenidos audiovisuales. </a:t>
            </a:r>
            <a:endParaRPr lang="es-ES" dirty="0"/>
          </a:p>
        </p:txBody>
      </p:sp>
      <p:sp>
        <p:nvSpPr>
          <p:cNvPr id="4" name="3 Marcador de número de diapositiva"/>
          <p:cNvSpPr>
            <a:spLocks noGrp="1"/>
          </p:cNvSpPr>
          <p:nvPr>
            <p:ph type="sldNum" sz="quarter" idx="10"/>
          </p:nvPr>
        </p:nvSpPr>
        <p:spPr/>
        <p:txBody>
          <a:bodyPr/>
          <a:lstStyle/>
          <a:p>
            <a:fld id="{720B600C-D78C-4C62-B623-D26E3E053EC0}" type="slidenum">
              <a:rPr lang="es-ES" smtClean="0"/>
              <a:pPr/>
              <a:t>39</a:t>
            </a:fld>
            <a:endParaRPr lang="es-ES"/>
          </a:p>
        </p:txBody>
      </p:sp>
    </p:spTree>
    <p:extLst>
      <p:ext uri="{BB962C8B-B14F-4D97-AF65-F5344CB8AC3E}">
        <p14:creationId xmlns:p14="http://schemas.microsoft.com/office/powerpoint/2010/main" val="572932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lvl="1" defTabSz="946313">
              <a:defRPr/>
            </a:pPr>
            <a:r>
              <a:rPr lang="es-ES" sz="2900" b="1" dirty="0"/>
              <a:t>La </a:t>
            </a:r>
            <a:r>
              <a:rPr lang="es-ES" sz="2900" b="1" dirty="0" err="1"/>
              <a:t>gamificación</a:t>
            </a:r>
            <a:r>
              <a:rPr lang="es-ES" sz="2900" b="1" dirty="0"/>
              <a:t> </a:t>
            </a:r>
            <a:r>
              <a:rPr lang="es-ES" sz="2900" b="0" dirty="0"/>
              <a:t>es una buena metodología online, ya que casi cualquier herramienta</a:t>
            </a:r>
            <a:r>
              <a:rPr lang="es-ES" sz="2900" b="0" baseline="0" dirty="0"/>
              <a:t> permitirá el juego y al mismo tiempo que el alumnado aprenda. Y existen multitud de herramientas para ofrecer el aprendizaje con los principios del juego, entre ellas, </a:t>
            </a:r>
            <a:r>
              <a:rPr lang="es-ES" sz="2900" b="0" baseline="0" dirty="0" err="1"/>
              <a:t>Kahoot</a:t>
            </a:r>
            <a:r>
              <a:rPr lang="es-ES" sz="2900" b="0" baseline="0" dirty="0"/>
              <a:t>. </a:t>
            </a:r>
            <a:endParaRPr lang="es-ES" dirty="0"/>
          </a:p>
        </p:txBody>
      </p:sp>
      <p:sp>
        <p:nvSpPr>
          <p:cNvPr id="4" name="3 Marcador de número de diapositiva"/>
          <p:cNvSpPr>
            <a:spLocks noGrp="1"/>
          </p:cNvSpPr>
          <p:nvPr>
            <p:ph type="sldNum" sz="quarter" idx="10"/>
          </p:nvPr>
        </p:nvSpPr>
        <p:spPr/>
        <p:txBody>
          <a:bodyPr/>
          <a:lstStyle/>
          <a:p>
            <a:fld id="{720B600C-D78C-4C62-B623-D26E3E053EC0}" type="slidenum">
              <a:rPr lang="es-ES" smtClean="0"/>
              <a:pPr/>
              <a:t>40</a:t>
            </a:fld>
            <a:endParaRPr lang="es-ES"/>
          </a:p>
        </p:txBody>
      </p:sp>
    </p:spTree>
    <p:extLst>
      <p:ext uri="{BB962C8B-B14F-4D97-AF65-F5344CB8AC3E}">
        <p14:creationId xmlns:p14="http://schemas.microsoft.com/office/powerpoint/2010/main" val="2655107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0" lvl="1" defTabSz="946313">
              <a:defRPr/>
            </a:pPr>
            <a:r>
              <a:rPr lang="es-ES" sz="2900" b="0" dirty="0"/>
              <a:t>La</a:t>
            </a:r>
            <a:r>
              <a:rPr lang="es-ES" sz="2900" b="0" baseline="0" dirty="0"/>
              <a:t> metodología de </a:t>
            </a:r>
            <a:r>
              <a:rPr lang="es-ES" sz="2900" b="1" baseline="0" dirty="0"/>
              <a:t>pensamiento visual y de diseño</a:t>
            </a:r>
            <a:r>
              <a:rPr lang="es-ES" sz="2900" b="0" baseline="0" dirty="0"/>
              <a:t> o aprendizaje de indagación se ha favorecido incluso más en la metodología online, ya que el alumnado tiene su dispositivo conectado a la mayor red de conocimientos. Sólo necesita tu orientación sobre qué fuentes visitar para encontrar la información necesaria.</a:t>
            </a:r>
            <a:endParaRPr lang="es-ES" dirty="0"/>
          </a:p>
        </p:txBody>
      </p:sp>
      <p:sp>
        <p:nvSpPr>
          <p:cNvPr id="4" name="3 Marcador de número de diapositiva"/>
          <p:cNvSpPr>
            <a:spLocks noGrp="1"/>
          </p:cNvSpPr>
          <p:nvPr>
            <p:ph type="sldNum" sz="quarter" idx="10"/>
          </p:nvPr>
        </p:nvSpPr>
        <p:spPr/>
        <p:txBody>
          <a:bodyPr/>
          <a:lstStyle/>
          <a:p>
            <a:fld id="{720B600C-D78C-4C62-B623-D26E3E053EC0}" type="slidenum">
              <a:rPr lang="es-ES" smtClean="0"/>
              <a:pPr/>
              <a:t>41</a:t>
            </a:fld>
            <a:endParaRPr lang="es-ES"/>
          </a:p>
        </p:txBody>
      </p:sp>
    </p:spTree>
    <p:extLst>
      <p:ext uri="{BB962C8B-B14F-4D97-AF65-F5344CB8AC3E}">
        <p14:creationId xmlns:p14="http://schemas.microsoft.com/office/powerpoint/2010/main" val="1038642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946313">
              <a:defRPr/>
            </a:pPr>
            <a:r>
              <a:rPr lang="es-ES" dirty="0"/>
              <a:t>Era pre-pandemia: el alumnado tenía un papel más pasivo, y el tutor/a de </a:t>
            </a:r>
            <a:r>
              <a:rPr lang="es-ES" dirty="0" err="1"/>
              <a:t>WBL</a:t>
            </a:r>
            <a:r>
              <a:rPr lang="es-ES" dirty="0"/>
              <a:t> se convertía en la única fuente de consulta.</a:t>
            </a:r>
          </a:p>
          <a:p>
            <a:pPr defTabSz="946313">
              <a:defRPr/>
            </a:pPr>
            <a:r>
              <a:rPr lang="es-ES" dirty="0"/>
              <a:t>Era post-pandemia: el alumnado se vuelve autónomo</a:t>
            </a:r>
            <a:r>
              <a:rPr lang="es-ES" baseline="0" dirty="0"/>
              <a:t> y proactivo.</a:t>
            </a:r>
            <a:endParaRPr lang="es-ES" dirty="0"/>
          </a:p>
          <a:p>
            <a:endParaRPr lang="es-ES" dirty="0"/>
          </a:p>
        </p:txBody>
      </p:sp>
      <p:sp>
        <p:nvSpPr>
          <p:cNvPr id="4" name="3 Marcador de número de diapositiva"/>
          <p:cNvSpPr>
            <a:spLocks noGrp="1"/>
          </p:cNvSpPr>
          <p:nvPr>
            <p:ph type="sldNum" sz="quarter" idx="10"/>
          </p:nvPr>
        </p:nvSpPr>
        <p:spPr/>
        <p:txBody>
          <a:bodyPr/>
          <a:lstStyle/>
          <a:p>
            <a:fld id="{720B600C-D78C-4C62-B623-D26E3E053EC0}" type="slidenum">
              <a:rPr lang="es-ES" smtClean="0"/>
              <a:pPr/>
              <a:t>7</a:t>
            </a:fld>
            <a:endParaRPr lang="es-ES"/>
          </a:p>
        </p:txBody>
      </p:sp>
    </p:spTree>
    <p:extLst>
      <p:ext uri="{BB962C8B-B14F-4D97-AF65-F5344CB8AC3E}">
        <p14:creationId xmlns:p14="http://schemas.microsoft.com/office/powerpoint/2010/main" val="1376241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946313">
              <a:defRPr/>
            </a:pPr>
            <a:r>
              <a:rPr lang="es-ES" noProof="0" dirty="0"/>
              <a:t>Aquí, la</a:t>
            </a:r>
            <a:r>
              <a:rPr lang="es-ES" baseline="0" noProof="0" dirty="0"/>
              <a:t> persona formadora puede utilizar la herramienta </a:t>
            </a:r>
            <a:r>
              <a:rPr lang="es-ES" b="1" baseline="0" noProof="0" dirty="0" err="1"/>
              <a:t>LUCIDCHART</a:t>
            </a:r>
            <a:r>
              <a:rPr lang="es-ES" baseline="0" noProof="0" dirty="0"/>
              <a:t> para dibujar los diagramas de manera colaborativa con el alumnado, preguntando a los/as asistentes cómo ha sido la evolución de las principales diferencias entre la didáctica presencial y online. Función del instructor/a de </a:t>
            </a:r>
            <a:r>
              <a:rPr lang="es-ES" baseline="0" noProof="0" dirty="0" err="1"/>
              <a:t>WBL</a:t>
            </a:r>
            <a:endParaRPr lang="es-ES" baseline="0" noProof="0" dirty="0"/>
          </a:p>
          <a:p>
            <a:pPr marL="171450" indent="-171450" defTabSz="946313">
              <a:buFont typeface="Calibri" panose="020F0502020204030204" pitchFamily="34" charset="0"/>
              <a:buChar char="₋"/>
              <a:defRPr/>
            </a:pPr>
            <a:r>
              <a:rPr lang="es-ES" baseline="0" noProof="0" dirty="0"/>
              <a:t>Participantes</a:t>
            </a:r>
          </a:p>
          <a:p>
            <a:pPr marL="171450" indent="-171450" defTabSz="946313">
              <a:buFont typeface="Calibri" panose="020F0502020204030204" pitchFamily="34" charset="0"/>
              <a:buChar char="₋"/>
              <a:defRPr/>
            </a:pPr>
            <a:r>
              <a:rPr lang="es-ES" baseline="0" noProof="0" dirty="0"/>
              <a:t>Tiempo y espacio</a:t>
            </a:r>
          </a:p>
          <a:p>
            <a:pPr marL="171450" indent="-171450" defTabSz="946313">
              <a:buFont typeface="Calibri" panose="020F0502020204030204" pitchFamily="34" charset="0"/>
              <a:buChar char="₋"/>
              <a:defRPr/>
            </a:pPr>
            <a:r>
              <a:rPr lang="es-ES" baseline="0" noProof="0" dirty="0"/>
              <a:t>Material</a:t>
            </a:r>
          </a:p>
          <a:p>
            <a:pPr marL="171450" indent="-171450" defTabSz="946313">
              <a:buFont typeface="Calibri" panose="020F0502020204030204" pitchFamily="34" charset="0"/>
              <a:buChar char="₋"/>
              <a:defRPr/>
            </a:pPr>
            <a:r>
              <a:rPr lang="es-ES" baseline="0" noProof="0" dirty="0"/>
              <a:t>Métodos de enseñanza</a:t>
            </a:r>
            <a:endParaRPr lang="es-ES" dirty="0"/>
          </a:p>
        </p:txBody>
      </p:sp>
      <p:sp>
        <p:nvSpPr>
          <p:cNvPr id="4" name="3 Marcador de número de diapositiva"/>
          <p:cNvSpPr>
            <a:spLocks noGrp="1"/>
          </p:cNvSpPr>
          <p:nvPr>
            <p:ph type="sldNum" sz="quarter" idx="10"/>
          </p:nvPr>
        </p:nvSpPr>
        <p:spPr/>
        <p:txBody>
          <a:bodyPr/>
          <a:lstStyle/>
          <a:p>
            <a:fld id="{720B600C-D78C-4C62-B623-D26E3E053EC0}" type="slidenum">
              <a:rPr lang="es-ES" smtClean="0"/>
              <a:pPr/>
              <a:t>11</a:t>
            </a:fld>
            <a:endParaRPr lang="es-ES"/>
          </a:p>
        </p:txBody>
      </p:sp>
    </p:spTree>
    <p:extLst>
      <p:ext uri="{BB962C8B-B14F-4D97-AF65-F5344CB8AC3E}">
        <p14:creationId xmlns:p14="http://schemas.microsoft.com/office/powerpoint/2010/main" val="78438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946313">
              <a:defRPr/>
            </a:pPr>
            <a:r>
              <a:rPr lang="es-ES" dirty="0"/>
              <a:t>La disponibilidad de grabaciones</a:t>
            </a:r>
            <a:r>
              <a:rPr lang="es-ES" baseline="0" dirty="0"/>
              <a:t> de sonido, imágenes, vídeos, email, mensajería interna, foros de discusión y todo tipo de contenidos multimedia supone fuentes de innovación y herramientas creativas. </a:t>
            </a:r>
            <a:endParaRPr lang="es-ES" dirty="0"/>
          </a:p>
        </p:txBody>
      </p:sp>
      <p:sp>
        <p:nvSpPr>
          <p:cNvPr id="4" name="3 Marcador de número de diapositiva"/>
          <p:cNvSpPr>
            <a:spLocks noGrp="1"/>
          </p:cNvSpPr>
          <p:nvPr>
            <p:ph type="sldNum" sz="quarter" idx="10"/>
          </p:nvPr>
        </p:nvSpPr>
        <p:spPr/>
        <p:txBody>
          <a:bodyPr/>
          <a:lstStyle/>
          <a:p>
            <a:fld id="{720B600C-D78C-4C62-B623-D26E3E053EC0}" type="slidenum">
              <a:rPr lang="es-ES" smtClean="0"/>
              <a:pPr/>
              <a:t>14</a:t>
            </a:fld>
            <a:endParaRPr lang="es-ES"/>
          </a:p>
        </p:txBody>
      </p:sp>
    </p:spTree>
    <p:extLst>
      <p:ext uri="{BB962C8B-B14F-4D97-AF65-F5344CB8AC3E}">
        <p14:creationId xmlns:p14="http://schemas.microsoft.com/office/powerpoint/2010/main" val="1269463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946313">
              <a:defRPr/>
            </a:pPr>
            <a:r>
              <a:rPr lang="es-ES" dirty="0"/>
              <a:t>Con la tecnología, la limitación no es el conocimiento sino la curiosidad.</a:t>
            </a:r>
          </a:p>
        </p:txBody>
      </p:sp>
      <p:sp>
        <p:nvSpPr>
          <p:cNvPr id="4" name="3 Marcador de número de diapositiva"/>
          <p:cNvSpPr>
            <a:spLocks noGrp="1"/>
          </p:cNvSpPr>
          <p:nvPr>
            <p:ph type="sldNum" sz="quarter" idx="10"/>
          </p:nvPr>
        </p:nvSpPr>
        <p:spPr/>
        <p:txBody>
          <a:bodyPr/>
          <a:lstStyle/>
          <a:p>
            <a:fld id="{720B600C-D78C-4C62-B623-D26E3E053EC0}" type="slidenum">
              <a:rPr lang="es-ES" smtClean="0"/>
              <a:pPr/>
              <a:t>15</a:t>
            </a:fld>
            <a:endParaRPr lang="es-ES"/>
          </a:p>
        </p:txBody>
      </p:sp>
    </p:spTree>
    <p:extLst>
      <p:ext uri="{BB962C8B-B14F-4D97-AF65-F5344CB8AC3E}">
        <p14:creationId xmlns:p14="http://schemas.microsoft.com/office/powerpoint/2010/main" val="3979883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5"/>
          </p:nvPr>
        </p:nvSpPr>
        <p:spPr/>
        <p:txBody>
          <a:bodyPr/>
          <a:lstStyle/>
          <a:p>
            <a:fld id="{720B600C-D78C-4C62-B623-D26E3E053EC0}" type="slidenum">
              <a:rPr lang="es-ES" smtClean="0"/>
              <a:pPr/>
              <a:t>19</a:t>
            </a:fld>
            <a:endParaRPr lang="es-ES"/>
          </a:p>
        </p:txBody>
      </p:sp>
    </p:spTree>
    <p:extLst>
      <p:ext uri="{BB962C8B-B14F-4D97-AF65-F5344CB8AC3E}">
        <p14:creationId xmlns:p14="http://schemas.microsoft.com/office/powerpoint/2010/main" val="4184670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5"/>
          </p:nvPr>
        </p:nvSpPr>
        <p:spPr/>
        <p:txBody>
          <a:bodyPr/>
          <a:lstStyle/>
          <a:p>
            <a:fld id="{720B600C-D78C-4C62-B623-D26E3E053EC0}" type="slidenum">
              <a:rPr lang="es-ES" smtClean="0"/>
              <a:pPr/>
              <a:t>22</a:t>
            </a:fld>
            <a:endParaRPr lang="es-ES"/>
          </a:p>
        </p:txBody>
      </p:sp>
    </p:spTree>
    <p:extLst>
      <p:ext uri="{BB962C8B-B14F-4D97-AF65-F5344CB8AC3E}">
        <p14:creationId xmlns:p14="http://schemas.microsoft.com/office/powerpoint/2010/main" val="2840058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946313">
              <a:defRPr/>
            </a:pPr>
            <a:r>
              <a:rPr lang="es-ES" dirty="0"/>
              <a:t>Durante el desarrollo del </a:t>
            </a:r>
            <a:r>
              <a:rPr lang="es-ES" dirty="0" err="1"/>
              <a:t>WBL</a:t>
            </a:r>
            <a:r>
              <a:rPr lang="es-ES" baseline="0" dirty="0"/>
              <a:t> virtual, el tutor online “lleva” </a:t>
            </a:r>
            <a:r>
              <a:rPr lang="es-ES" b="1" baseline="0" dirty="0"/>
              <a:t>cinco</a:t>
            </a:r>
            <a:r>
              <a:rPr lang="es-ES" baseline="0" dirty="0"/>
              <a:t> </a:t>
            </a:r>
            <a:r>
              <a:rPr lang="es-ES" b="1" baseline="0" dirty="0"/>
              <a:t>pares de zapatos </a:t>
            </a:r>
            <a:r>
              <a:rPr lang="es-ES" baseline="0" dirty="0"/>
              <a:t>distintos que pueden implicar distintas tareas:</a:t>
            </a:r>
            <a:endParaRPr lang="es-ES" dirty="0"/>
          </a:p>
        </p:txBody>
      </p:sp>
      <p:sp>
        <p:nvSpPr>
          <p:cNvPr id="4" name="3 Marcador de número de diapositiva"/>
          <p:cNvSpPr>
            <a:spLocks noGrp="1"/>
          </p:cNvSpPr>
          <p:nvPr>
            <p:ph type="sldNum" sz="quarter" idx="10"/>
          </p:nvPr>
        </p:nvSpPr>
        <p:spPr/>
        <p:txBody>
          <a:bodyPr/>
          <a:lstStyle/>
          <a:p>
            <a:fld id="{720B600C-D78C-4C62-B623-D26E3E053EC0}" type="slidenum">
              <a:rPr lang="es-ES" smtClean="0"/>
              <a:pPr/>
              <a:t>29</a:t>
            </a:fld>
            <a:endParaRPr lang="es-ES"/>
          </a:p>
        </p:txBody>
      </p:sp>
    </p:spTree>
    <p:extLst>
      <p:ext uri="{BB962C8B-B14F-4D97-AF65-F5344CB8AC3E}">
        <p14:creationId xmlns:p14="http://schemas.microsoft.com/office/powerpoint/2010/main" val="265205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10000"/>
          </a:bodyPr>
          <a:lstStyle/>
          <a:p>
            <a:pPr marL="0" lvl="1" defTabSz="946313">
              <a:defRPr/>
            </a:pPr>
            <a:r>
              <a:rPr lang="es-ES" sz="3300" b="1" dirty="0"/>
              <a:t>El aprendizaje basado en proyectos</a:t>
            </a:r>
            <a:r>
              <a:rPr lang="es-ES" sz="3300" b="0" dirty="0"/>
              <a:t> sigue siendo ideal también en el entorno digital,</a:t>
            </a:r>
            <a:r>
              <a:rPr lang="es-ES" sz="3300" b="0" baseline="0" dirty="0"/>
              <a:t> ya que permite al alumno/a aprender a partir de unas pequeñas píldoras teóricas y luego trabajar por sí mismo/a, construyendo su propio aprendizaje, guiado/a siempre por el tutor.</a:t>
            </a:r>
            <a:endParaRPr lang="es-ES" dirty="0"/>
          </a:p>
        </p:txBody>
      </p:sp>
      <p:sp>
        <p:nvSpPr>
          <p:cNvPr id="4" name="3 Marcador de número de diapositiva"/>
          <p:cNvSpPr>
            <a:spLocks noGrp="1"/>
          </p:cNvSpPr>
          <p:nvPr>
            <p:ph type="sldNum" sz="quarter" idx="10"/>
          </p:nvPr>
        </p:nvSpPr>
        <p:spPr/>
        <p:txBody>
          <a:bodyPr/>
          <a:lstStyle/>
          <a:p>
            <a:fld id="{720B600C-D78C-4C62-B623-D26E3E053EC0}" type="slidenum">
              <a:rPr lang="es-ES" smtClean="0"/>
              <a:pPr/>
              <a:t>38</a:t>
            </a:fld>
            <a:endParaRPr lang="es-ES"/>
          </a:p>
        </p:txBody>
      </p:sp>
    </p:spTree>
    <p:extLst>
      <p:ext uri="{BB962C8B-B14F-4D97-AF65-F5344CB8AC3E}">
        <p14:creationId xmlns:p14="http://schemas.microsoft.com/office/powerpoint/2010/main" val="6180425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0C06E-3663-4558-938B-980DAB67C47D}"/>
              </a:ext>
            </a:extLst>
          </p:cNvPr>
          <p:cNvSpPr>
            <a:spLocks noGrp="1"/>
          </p:cNvSpPr>
          <p:nvPr>
            <p:ph type="ctrTitle" hasCustomPrompt="1"/>
          </p:nvPr>
        </p:nvSpPr>
        <p:spPr>
          <a:xfrm>
            <a:off x="358230" y="1041400"/>
            <a:ext cx="6824474" cy="2387600"/>
          </a:xfrm>
        </p:spPr>
        <p:txBody>
          <a:bodyPr anchor="b">
            <a:noAutofit/>
          </a:bodyPr>
          <a:lstStyle>
            <a:lvl1pPr algn="l">
              <a:defRPr lang="de-AT" sz="6000" b="1" kern="1200" dirty="0">
                <a:ln>
                  <a:solidFill>
                    <a:srgbClr val="BFE38F"/>
                  </a:solidFill>
                </a:ln>
                <a:solidFill>
                  <a:schemeClr val="tx1"/>
                </a:solidFill>
                <a:effectLst>
                  <a:outerShdw blurRad="38100" dist="38100" dir="2700000" algn="tl">
                    <a:srgbClr val="000000">
                      <a:alpha val="43137"/>
                    </a:srgbClr>
                  </a:outerShdw>
                </a:effectLst>
                <a:latin typeface="Arial Black" panose="020B0A04020102020204" pitchFamily="34" charset="0"/>
                <a:ea typeface="+mj-ea"/>
                <a:cs typeface="Aharoni" panose="02010803020104030203" pitchFamily="2" charset="-79"/>
              </a:defRPr>
            </a:lvl1pPr>
          </a:lstStyle>
          <a:p>
            <a:r>
              <a:rPr lang="en-US" dirty="0"/>
              <a:t>CLICK TO EDIT MASTER TITLE STYLE</a:t>
            </a:r>
            <a:endParaRPr lang="de-AT" dirty="0"/>
          </a:p>
        </p:txBody>
      </p:sp>
      <p:sp>
        <p:nvSpPr>
          <p:cNvPr id="3" name="Subtitle 2">
            <a:extLst>
              <a:ext uri="{FF2B5EF4-FFF2-40B4-BE49-F238E27FC236}">
                <a16:creationId xmlns:a16="http://schemas.microsoft.com/office/drawing/2014/main" id="{F1DCF2BB-37B8-4956-B49C-8182BBF89C4D}"/>
              </a:ext>
            </a:extLst>
          </p:cNvPr>
          <p:cNvSpPr>
            <a:spLocks noGrp="1"/>
          </p:cNvSpPr>
          <p:nvPr>
            <p:ph type="subTitle" idx="1"/>
          </p:nvPr>
        </p:nvSpPr>
        <p:spPr>
          <a:xfrm>
            <a:off x="358230" y="3706583"/>
            <a:ext cx="6824474" cy="1655762"/>
          </a:xfrm>
        </p:spPr>
        <p:txBody>
          <a:bodyPr>
            <a:normAutofit/>
          </a:bodyPr>
          <a:lstStyle>
            <a:lvl1pPr marL="0" indent="0" algn="l">
              <a:buNone/>
              <a:defRPr sz="36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de-AT" dirty="0"/>
          </a:p>
        </p:txBody>
      </p:sp>
      <p:sp>
        <p:nvSpPr>
          <p:cNvPr id="4" name="Date Placeholder 3">
            <a:extLst>
              <a:ext uri="{FF2B5EF4-FFF2-40B4-BE49-F238E27FC236}">
                <a16:creationId xmlns:a16="http://schemas.microsoft.com/office/drawing/2014/main" id="{C280CE14-B241-49A4-ABD6-0824BE11C22F}"/>
              </a:ext>
            </a:extLst>
          </p:cNvPr>
          <p:cNvSpPr>
            <a:spLocks noGrp="1"/>
          </p:cNvSpPr>
          <p:nvPr>
            <p:ph type="dt" sz="half" idx="10"/>
          </p:nvPr>
        </p:nvSpPr>
        <p:spPr/>
        <p:txBody>
          <a:bodyPr/>
          <a:lstStyle/>
          <a:p>
            <a:fld id="{5957384D-1A10-4715-AAD8-F603304139C1}" type="datetimeFigureOut">
              <a:rPr lang="de-AT" smtClean="0"/>
              <a:pPr/>
              <a:t>21.03.2022</a:t>
            </a:fld>
            <a:endParaRPr lang="de-AT"/>
          </a:p>
        </p:txBody>
      </p:sp>
      <p:sp>
        <p:nvSpPr>
          <p:cNvPr id="5" name="Footer Placeholder 4">
            <a:extLst>
              <a:ext uri="{FF2B5EF4-FFF2-40B4-BE49-F238E27FC236}">
                <a16:creationId xmlns:a16="http://schemas.microsoft.com/office/drawing/2014/main" id="{E52961EE-C2AE-4D22-A6A3-B025740F7E5D}"/>
              </a:ext>
            </a:extLst>
          </p:cNvPr>
          <p:cNvSpPr>
            <a:spLocks noGrp="1"/>
          </p:cNvSpPr>
          <p:nvPr>
            <p:ph type="ftr" sz="quarter" idx="11"/>
          </p:nvPr>
        </p:nvSpPr>
        <p:spPr/>
        <p:txBody>
          <a:bodyPr/>
          <a:lstStyle/>
          <a:p>
            <a:pPr algn="l"/>
            <a:r>
              <a:rPr lang="de-AT" dirty="0"/>
              <a:t>Project N° 2020-1-AT01-KA226-VET-092549)</a:t>
            </a:r>
          </a:p>
        </p:txBody>
      </p:sp>
      <p:sp>
        <p:nvSpPr>
          <p:cNvPr id="6" name="Slide Number Placeholder 5">
            <a:extLst>
              <a:ext uri="{FF2B5EF4-FFF2-40B4-BE49-F238E27FC236}">
                <a16:creationId xmlns:a16="http://schemas.microsoft.com/office/drawing/2014/main" id="{41BBA2CB-652B-4FCA-A7A4-089CD44E2B07}"/>
              </a:ext>
            </a:extLst>
          </p:cNvPr>
          <p:cNvSpPr>
            <a:spLocks noGrp="1"/>
          </p:cNvSpPr>
          <p:nvPr>
            <p:ph type="sldNum" sz="quarter" idx="12"/>
          </p:nvPr>
        </p:nvSpPr>
        <p:spPr/>
        <p:txBody>
          <a:bodyPr/>
          <a:lstStyle/>
          <a:p>
            <a:fld id="{742DEAA9-F0E8-465B-87C2-CBF38CF7C888}" type="slidenum">
              <a:rPr lang="de-AT" smtClean="0"/>
              <a:pPr/>
              <a:t>‹#›</a:t>
            </a:fld>
            <a:endParaRPr lang="de-AT"/>
          </a:p>
        </p:txBody>
      </p:sp>
      <p:pic>
        <p:nvPicPr>
          <p:cNvPr id="11" name="Picture 10">
            <a:extLst>
              <a:ext uri="{FF2B5EF4-FFF2-40B4-BE49-F238E27FC236}">
                <a16:creationId xmlns:a16="http://schemas.microsoft.com/office/drawing/2014/main" id="{F2547AEC-2357-4DDC-9DD8-7FC7BE426B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999" y="5610197"/>
            <a:ext cx="2578262" cy="1142541"/>
          </a:xfrm>
          <a:prstGeom prst="rect">
            <a:avLst/>
          </a:prstGeom>
        </p:spPr>
      </p:pic>
      <p:pic>
        <p:nvPicPr>
          <p:cNvPr id="13" name="Grafik 15">
            <a:extLst>
              <a:ext uri="{FF2B5EF4-FFF2-40B4-BE49-F238E27FC236}">
                <a16:creationId xmlns:a16="http://schemas.microsoft.com/office/drawing/2014/main" id="{9E441092-B87B-44C3-9562-42E922299F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6915" y="5919316"/>
            <a:ext cx="1828959" cy="524301"/>
          </a:xfrm>
          <a:prstGeom prst="rect">
            <a:avLst/>
          </a:prstGeom>
        </p:spPr>
      </p:pic>
      <p:pic>
        <p:nvPicPr>
          <p:cNvPr id="21" name="Picture 20">
            <a:extLst>
              <a:ext uri="{FF2B5EF4-FFF2-40B4-BE49-F238E27FC236}">
                <a16:creationId xmlns:a16="http://schemas.microsoft.com/office/drawing/2014/main" id="{49C65D30-1BAC-4353-8A3D-2C402B617507}"/>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21596" r="20742" b="17676"/>
          <a:stretch/>
        </p:blipFill>
        <p:spPr>
          <a:xfrm>
            <a:off x="3009900" y="-1"/>
            <a:ext cx="9182100" cy="6873503"/>
          </a:xfrm>
          <a:prstGeom prst="rect">
            <a:avLst/>
          </a:prstGeom>
        </p:spPr>
      </p:pic>
    </p:spTree>
    <p:extLst>
      <p:ext uri="{BB962C8B-B14F-4D97-AF65-F5344CB8AC3E}">
        <p14:creationId xmlns:p14="http://schemas.microsoft.com/office/powerpoint/2010/main" val="4044051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D10D4-FAC0-4A20-A41A-868424F043E0}"/>
              </a:ext>
            </a:extLst>
          </p:cNvPr>
          <p:cNvSpPr>
            <a:spLocks noGrp="1"/>
          </p:cNvSpPr>
          <p:nvPr>
            <p:ph type="title"/>
          </p:nvPr>
        </p:nvSpPr>
        <p:spPr/>
        <p:txBody>
          <a:bodyPr/>
          <a:lstStyle/>
          <a:p>
            <a:r>
              <a:rPr lang="en-US"/>
              <a:t>Click to edit Master title style</a:t>
            </a:r>
            <a:endParaRPr lang="de-AT"/>
          </a:p>
        </p:txBody>
      </p:sp>
      <p:sp>
        <p:nvSpPr>
          <p:cNvPr id="3" name="Vertical Text Placeholder 2">
            <a:extLst>
              <a:ext uri="{FF2B5EF4-FFF2-40B4-BE49-F238E27FC236}">
                <a16:creationId xmlns:a16="http://schemas.microsoft.com/office/drawing/2014/main" id="{5482EDC6-E025-4423-B60D-3055F3A36C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e Placeholder 3">
            <a:extLst>
              <a:ext uri="{FF2B5EF4-FFF2-40B4-BE49-F238E27FC236}">
                <a16:creationId xmlns:a16="http://schemas.microsoft.com/office/drawing/2014/main" id="{2227BE6D-858E-40BF-BFB0-B3B00E022B85}"/>
              </a:ext>
            </a:extLst>
          </p:cNvPr>
          <p:cNvSpPr>
            <a:spLocks noGrp="1"/>
          </p:cNvSpPr>
          <p:nvPr>
            <p:ph type="dt" sz="half" idx="10"/>
          </p:nvPr>
        </p:nvSpPr>
        <p:spPr/>
        <p:txBody>
          <a:bodyPr/>
          <a:lstStyle/>
          <a:p>
            <a:fld id="{5957384D-1A10-4715-AAD8-F603304139C1}" type="datetimeFigureOut">
              <a:rPr lang="de-AT" smtClean="0"/>
              <a:pPr/>
              <a:t>21.03.2022</a:t>
            </a:fld>
            <a:endParaRPr lang="de-AT"/>
          </a:p>
        </p:txBody>
      </p:sp>
      <p:sp>
        <p:nvSpPr>
          <p:cNvPr id="5" name="Footer Placeholder 4">
            <a:extLst>
              <a:ext uri="{FF2B5EF4-FFF2-40B4-BE49-F238E27FC236}">
                <a16:creationId xmlns:a16="http://schemas.microsoft.com/office/drawing/2014/main" id="{0829692B-DAC5-46BA-8BDA-6DA7D7EA3543}"/>
              </a:ext>
            </a:extLst>
          </p:cNvPr>
          <p:cNvSpPr>
            <a:spLocks noGrp="1"/>
          </p:cNvSpPr>
          <p:nvPr>
            <p:ph type="ftr" sz="quarter" idx="11"/>
          </p:nvPr>
        </p:nvSpPr>
        <p:spPr/>
        <p:txBody>
          <a:bodyPr/>
          <a:lstStyle/>
          <a:p>
            <a:endParaRPr lang="de-AT"/>
          </a:p>
        </p:txBody>
      </p:sp>
      <p:sp>
        <p:nvSpPr>
          <p:cNvPr id="6" name="Slide Number Placeholder 5">
            <a:extLst>
              <a:ext uri="{FF2B5EF4-FFF2-40B4-BE49-F238E27FC236}">
                <a16:creationId xmlns:a16="http://schemas.microsoft.com/office/drawing/2014/main" id="{13A1ECC1-9032-49B7-BB14-EF3BEAF50353}"/>
              </a:ext>
            </a:extLst>
          </p:cNvPr>
          <p:cNvSpPr>
            <a:spLocks noGrp="1"/>
          </p:cNvSpPr>
          <p:nvPr>
            <p:ph type="sldNum" sz="quarter" idx="12"/>
          </p:nvPr>
        </p:nvSpPr>
        <p:spPr/>
        <p:txBody>
          <a:bodyPr/>
          <a:lstStyle/>
          <a:p>
            <a:fld id="{742DEAA9-F0E8-465B-87C2-CBF38CF7C888}" type="slidenum">
              <a:rPr lang="de-AT" smtClean="0"/>
              <a:pPr/>
              <a:t>‹#›</a:t>
            </a:fld>
            <a:endParaRPr lang="de-AT"/>
          </a:p>
        </p:txBody>
      </p:sp>
    </p:spTree>
    <p:extLst>
      <p:ext uri="{BB962C8B-B14F-4D97-AF65-F5344CB8AC3E}">
        <p14:creationId xmlns:p14="http://schemas.microsoft.com/office/powerpoint/2010/main" val="2349712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321266-1F8A-4702-82B1-90814DC8FB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cal Text Placeholder 2">
            <a:extLst>
              <a:ext uri="{FF2B5EF4-FFF2-40B4-BE49-F238E27FC236}">
                <a16:creationId xmlns:a16="http://schemas.microsoft.com/office/drawing/2014/main" id="{53E86D77-5FB9-4C9A-8CB7-4855136E49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e Placeholder 3">
            <a:extLst>
              <a:ext uri="{FF2B5EF4-FFF2-40B4-BE49-F238E27FC236}">
                <a16:creationId xmlns:a16="http://schemas.microsoft.com/office/drawing/2014/main" id="{A68CDD92-0FAC-4DCA-BEFA-99367C7A543F}"/>
              </a:ext>
            </a:extLst>
          </p:cNvPr>
          <p:cNvSpPr>
            <a:spLocks noGrp="1"/>
          </p:cNvSpPr>
          <p:nvPr>
            <p:ph type="dt" sz="half" idx="10"/>
          </p:nvPr>
        </p:nvSpPr>
        <p:spPr/>
        <p:txBody>
          <a:bodyPr/>
          <a:lstStyle/>
          <a:p>
            <a:fld id="{5957384D-1A10-4715-AAD8-F603304139C1}" type="datetimeFigureOut">
              <a:rPr lang="de-AT" smtClean="0"/>
              <a:pPr/>
              <a:t>21.03.2022</a:t>
            </a:fld>
            <a:endParaRPr lang="de-AT"/>
          </a:p>
        </p:txBody>
      </p:sp>
      <p:sp>
        <p:nvSpPr>
          <p:cNvPr id="5" name="Footer Placeholder 4">
            <a:extLst>
              <a:ext uri="{FF2B5EF4-FFF2-40B4-BE49-F238E27FC236}">
                <a16:creationId xmlns:a16="http://schemas.microsoft.com/office/drawing/2014/main" id="{D19EB073-0974-4BF3-BF65-D5640EA3997D}"/>
              </a:ext>
            </a:extLst>
          </p:cNvPr>
          <p:cNvSpPr>
            <a:spLocks noGrp="1"/>
          </p:cNvSpPr>
          <p:nvPr>
            <p:ph type="ftr" sz="quarter" idx="11"/>
          </p:nvPr>
        </p:nvSpPr>
        <p:spPr/>
        <p:txBody>
          <a:bodyPr/>
          <a:lstStyle/>
          <a:p>
            <a:endParaRPr lang="de-AT"/>
          </a:p>
        </p:txBody>
      </p:sp>
      <p:sp>
        <p:nvSpPr>
          <p:cNvPr id="6" name="Slide Number Placeholder 5">
            <a:extLst>
              <a:ext uri="{FF2B5EF4-FFF2-40B4-BE49-F238E27FC236}">
                <a16:creationId xmlns:a16="http://schemas.microsoft.com/office/drawing/2014/main" id="{3B827165-8EAC-4D1B-BDD8-D72D9ED4CB43}"/>
              </a:ext>
            </a:extLst>
          </p:cNvPr>
          <p:cNvSpPr>
            <a:spLocks noGrp="1"/>
          </p:cNvSpPr>
          <p:nvPr>
            <p:ph type="sldNum" sz="quarter" idx="12"/>
          </p:nvPr>
        </p:nvSpPr>
        <p:spPr/>
        <p:txBody>
          <a:bodyPr/>
          <a:lstStyle/>
          <a:p>
            <a:fld id="{742DEAA9-F0E8-465B-87C2-CBF38CF7C888}" type="slidenum">
              <a:rPr lang="de-AT" smtClean="0"/>
              <a:pPr/>
              <a:t>‹#›</a:t>
            </a:fld>
            <a:endParaRPr lang="de-AT"/>
          </a:p>
        </p:txBody>
      </p:sp>
    </p:spTree>
    <p:extLst>
      <p:ext uri="{BB962C8B-B14F-4D97-AF65-F5344CB8AC3E}">
        <p14:creationId xmlns:p14="http://schemas.microsoft.com/office/powerpoint/2010/main" val="401912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7579753-788E-4DE5-9DC0-02CDBAF763FC}"/>
              </a:ext>
            </a:extLst>
          </p:cNvPr>
          <p:cNvSpPr/>
          <p:nvPr userDrawn="1"/>
        </p:nvSpPr>
        <p:spPr>
          <a:xfrm>
            <a:off x="0" y="-68825"/>
            <a:ext cx="12192000" cy="1759513"/>
          </a:xfrm>
          <a:prstGeom prst="rect">
            <a:avLst/>
          </a:prstGeom>
          <a:gradFill flip="none" rotWithShape="1">
            <a:gsLst>
              <a:gs pos="30000">
                <a:srgbClr val="42ACE6"/>
              </a:gs>
              <a:gs pos="0">
                <a:srgbClr val="819DCD"/>
              </a:gs>
              <a:gs pos="56000">
                <a:srgbClr val="81DDFF"/>
              </a:gs>
              <a:gs pos="79000">
                <a:srgbClr val="90D68F"/>
              </a:gs>
              <a:gs pos="100000">
                <a:srgbClr val="CFE78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le 1">
            <a:extLst>
              <a:ext uri="{FF2B5EF4-FFF2-40B4-BE49-F238E27FC236}">
                <a16:creationId xmlns:a16="http://schemas.microsoft.com/office/drawing/2014/main" id="{61530976-F296-4395-A8A6-D471791FEC5B}"/>
              </a:ext>
            </a:extLst>
          </p:cNvPr>
          <p:cNvSpPr>
            <a:spLocks noGrp="1"/>
          </p:cNvSpPr>
          <p:nvPr>
            <p:ph type="title" hasCustomPrompt="1"/>
          </p:nvPr>
        </p:nvSpPr>
        <p:spPr>
          <a:xfrm>
            <a:off x="838200" y="289851"/>
            <a:ext cx="10515600" cy="1523544"/>
          </a:xfrm>
        </p:spPr>
        <p:txBody>
          <a:bodyPr>
            <a:noAutofit/>
          </a:bodyPr>
          <a:lstStyle>
            <a:lvl1pPr algn="l" defTabSz="914400" rtl="0" eaLnBrk="1" latinLnBrk="0" hangingPunct="1">
              <a:lnSpc>
                <a:spcPct val="90000"/>
              </a:lnSpc>
              <a:spcBef>
                <a:spcPct val="0"/>
              </a:spcBef>
              <a:buNone/>
              <a:defRPr lang="de-AT" sz="4800" b="1" kern="1200" dirty="0">
                <a:ln>
                  <a:solidFill>
                    <a:srgbClr val="BFE38F"/>
                  </a:solidFill>
                </a:ln>
                <a:solidFill>
                  <a:schemeClr val="bg1"/>
                </a:solidFill>
                <a:effectLst>
                  <a:outerShdw blurRad="38100" dist="38100" dir="2700000" algn="tl">
                    <a:srgbClr val="000000">
                      <a:alpha val="43137"/>
                    </a:srgbClr>
                  </a:outerShdw>
                </a:effectLst>
                <a:latin typeface="Arial Black" panose="020B0A04020102020204" pitchFamily="34" charset="0"/>
                <a:ea typeface="+mj-ea"/>
                <a:cs typeface="Aharoni" panose="02010803020104030203" pitchFamily="2" charset="-79"/>
              </a:defRPr>
            </a:lvl1pPr>
          </a:lstStyle>
          <a:p>
            <a:r>
              <a:rPr lang="en-US" dirty="0"/>
              <a:t>CLICK TO EDIT MASTER TITLE STYLE</a:t>
            </a:r>
            <a:endParaRPr lang="de-AT" dirty="0"/>
          </a:p>
        </p:txBody>
      </p:sp>
      <p:sp>
        <p:nvSpPr>
          <p:cNvPr id="3" name="Content Placeholder 2">
            <a:extLst>
              <a:ext uri="{FF2B5EF4-FFF2-40B4-BE49-F238E27FC236}">
                <a16:creationId xmlns:a16="http://schemas.microsoft.com/office/drawing/2014/main" id="{B51690EE-B694-4578-892B-BE7C46E733BB}"/>
              </a:ext>
            </a:extLst>
          </p:cNvPr>
          <p:cNvSpPr>
            <a:spLocks noGrp="1"/>
          </p:cNvSpPr>
          <p:nvPr>
            <p:ph idx="1" hasCustomPrompt="1"/>
          </p:nvPr>
        </p:nvSpPr>
        <p:spPr/>
        <p:txBody>
          <a:bodyPr/>
          <a:lstStyle>
            <a:lvl1pPr marL="355600" indent="-355600">
              <a:buClr>
                <a:srgbClr val="42ACE6"/>
              </a:buClr>
              <a:buFont typeface="Wingdings 3" panose="05040102010807070707" pitchFamily="18" charset="2"/>
              <a:buChar char=""/>
              <a:defRPr/>
            </a:lvl1pPr>
            <a:lvl2pPr marL="812800" indent="-355600">
              <a:buClr>
                <a:srgbClr val="81DDFF"/>
              </a:buClr>
              <a:buFont typeface="Wingdings 3" panose="05040102010807070707" pitchFamily="18" charset="2"/>
              <a:buChar char=""/>
              <a:defRPr/>
            </a:lvl2pPr>
            <a:lvl3pPr marL="1143000" indent="-228600">
              <a:buClr>
                <a:srgbClr val="CFE78F"/>
              </a:buClr>
              <a:buFont typeface="Calibri" panose="020F0502020204030204" pitchFamily="34" charset="0"/>
              <a:buChar char="•"/>
              <a:defRPr/>
            </a:lvl3pPr>
            <a:lvl4pPr marL="1600200" indent="-228600">
              <a:buClr>
                <a:srgbClr val="90D68F"/>
              </a:buClr>
              <a:buFont typeface="Calibri" panose="020F0502020204030204" pitchFamily="34" charset="0"/>
              <a:buChar char="-"/>
              <a:defRPr/>
            </a:lvl4pPr>
            <a:lvl5pPr marL="2057400" indent="-228600">
              <a:buClr>
                <a:srgbClr val="90D68F"/>
              </a:buClr>
              <a:buFont typeface="Calibri" panose="020F0502020204030204" pitchFamily="34" charset="0"/>
              <a:buChar char="-"/>
              <a:defRPr/>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sp>
        <p:nvSpPr>
          <p:cNvPr id="4" name="Date Placeholder 3">
            <a:extLst>
              <a:ext uri="{FF2B5EF4-FFF2-40B4-BE49-F238E27FC236}">
                <a16:creationId xmlns:a16="http://schemas.microsoft.com/office/drawing/2014/main" id="{0562F8C0-CA2B-4704-9C0D-E541851B6B67}"/>
              </a:ext>
            </a:extLst>
          </p:cNvPr>
          <p:cNvSpPr>
            <a:spLocks noGrp="1"/>
          </p:cNvSpPr>
          <p:nvPr>
            <p:ph type="dt" sz="half" idx="10"/>
          </p:nvPr>
        </p:nvSpPr>
        <p:spPr/>
        <p:txBody>
          <a:bodyPr/>
          <a:lstStyle/>
          <a:p>
            <a:fld id="{5957384D-1A10-4715-AAD8-F603304139C1}" type="datetimeFigureOut">
              <a:rPr lang="de-AT" smtClean="0"/>
              <a:pPr/>
              <a:t>21.03.2022</a:t>
            </a:fld>
            <a:endParaRPr lang="de-AT"/>
          </a:p>
        </p:txBody>
      </p:sp>
      <p:sp>
        <p:nvSpPr>
          <p:cNvPr id="5" name="Footer Placeholder 4">
            <a:extLst>
              <a:ext uri="{FF2B5EF4-FFF2-40B4-BE49-F238E27FC236}">
                <a16:creationId xmlns:a16="http://schemas.microsoft.com/office/drawing/2014/main" id="{47CF7288-B9CB-478B-8159-F07C57375177}"/>
              </a:ext>
            </a:extLst>
          </p:cNvPr>
          <p:cNvSpPr>
            <a:spLocks noGrp="1"/>
          </p:cNvSpPr>
          <p:nvPr>
            <p:ph type="ftr" sz="quarter" idx="11"/>
          </p:nvPr>
        </p:nvSpPr>
        <p:spPr/>
        <p:txBody>
          <a:bodyPr/>
          <a:lstStyle/>
          <a:p>
            <a:r>
              <a:rPr lang="de-AT" dirty="0"/>
              <a:t>Project N° 2020-1-AT01-KA226-VET-092549</a:t>
            </a:r>
          </a:p>
        </p:txBody>
      </p:sp>
      <p:sp>
        <p:nvSpPr>
          <p:cNvPr id="6" name="Slide Number Placeholder 5">
            <a:extLst>
              <a:ext uri="{FF2B5EF4-FFF2-40B4-BE49-F238E27FC236}">
                <a16:creationId xmlns:a16="http://schemas.microsoft.com/office/drawing/2014/main" id="{E94DFCCB-823F-45D0-A981-DAF0CCAADA94}"/>
              </a:ext>
            </a:extLst>
          </p:cNvPr>
          <p:cNvSpPr>
            <a:spLocks noGrp="1"/>
          </p:cNvSpPr>
          <p:nvPr>
            <p:ph type="sldNum" sz="quarter" idx="12"/>
          </p:nvPr>
        </p:nvSpPr>
        <p:spPr/>
        <p:txBody>
          <a:bodyPr/>
          <a:lstStyle/>
          <a:p>
            <a:fld id="{742DEAA9-F0E8-465B-87C2-CBF38CF7C888}" type="slidenum">
              <a:rPr lang="de-AT" smtClean="0"/>
              <a:pPr/>
              <a:t>‹#›</a:t>
            </a:fld>
            <a:endParaRPr lang="de-AT"/>
          </a:p>
        </p:txBody>
      </p:sp>
      <p:pic>
        <p:nvPicPr>
          <p:cNvPr id="26" name="Picture 25">
            <a:extLst>
              <a:ext uri="{FF2B5EF4-FFF2-40B4-BE49-F238E27FC236}">
                <a16:creationId xmlns:a16="http://schemas.microsoft.com/office/drawing/2014/main" id="{C51A460F-4265-467A-9DDC-469B37BB0D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24" y="6038452"/>
            <a:ext cx="1700981" cy="753779"/>
          </a:xfrm>
          <a:prstGeom prst="rect">
            <a:avLst/>
          </a:prstGeom>
        </p:spPr>
      </p:pic>
      <p:pic>
        <p:nvPicPr>
          <p:cNvPr id="27" name="Grafik 15">
            <a:extLst>
              <a:ext uri="{FF2B5EF4-FFF2-40B4-BE49-F238E27FC236}">
                <a16:creationId xmlns:a16="http://schemas.microsoft.com/office/drawing/2014/main" id="{3700B635-63C8-4BBD-B16A-96ABCCEC18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15948" y="6276761"/>
            <a:ext cx="1828959" cy="524301"/>
          </a:xfrm>
          <a:prstGeom prst="rect">
            <a:avLst/>
          </a:prstGeom>
        </p:spPr>
      </p:pic>
    </p:spTree>
    <p:extLst>
      <p:ext uri="{BB962C8B-B14F-4D97-AF65-F5344CB8AC3E}">
        <p14:creationId xmlns:p14="http://schemas.microsoft.com/office/powerpoint/2010/main" val="2237239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494B3D6-1640-4467-98AD-F5E8C0DF241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9690" t="26933" r="19690" b="35223"/>
          <a:stretch/>
        </p:blipFill>
        <p:spPr>
          <a:xfrm>
            <a:off x="0" y="0"/>
            <a:ext cx="12192000" cy="6858000"/>
          </a:xfrm>
          <a:prstGeom prst="rect">
            <a:avLst/>
          </a:prstGeom>
        </p:spPr>
      </p:pic>
      <p:sp>
        <p:nvSpPr>
          <p:cNvPr id="2" name="Title 1">
            <a:extLst>
              <a:ext uri="{FF2B5EF4-FFF2-40B4-BE49-F238E27FC236}">
                <a16:creationId xmlns:a16="http://schemas.microsoft.com/office/drawing/2014/main" id="{635F5290-B7AE-450C-8010-5C0AD8A32D29}"/>
              </a:ext>
            </a:extLst>
          </p:cNvPr>
          <p:cNvSpPr>
            <a:spLocks noGrp="1"/>
          </p:cNvSpPr>
          <p:nvPr>
            <p:ph type="title" hasCustomPrompt="1"/>
          </p:nvPr>
        </p:nvSpPr>
        <p:spPr>
          <a:xfrm>
            <a:off x="853107" y="1309829"/>
            <a:ext cx="10515600" cy="2317513"/>
          </a:xfrm>
          <a:solidFill>
            <a:srgbClr val="FFFFFF">
              <a:alpha val="85098"/>
            </a:srgbClr>
          </a:solidFill>
        </p:spPr>
        <p:txBody>
          <a:bodyPr anchor="ctr" anchorCtr="0">
            <a:normAutofit/>
          </a:bodyPr>
          <a:lstStyle>
            <a:lvl1pPr algn="l" defTabSz="914400" rtl="0" eaLnBrk="1" latinLnBrk="0" hangingPunct="1">
              <a:lnSpc>
                <a:spcPct val="90000"/>
              </a:lnSpc>
              <a:spcBef>
                <a:spcPct val="0"/>
              </a:spcBef>
              <a:buNone/>
              <a:defRPr lang="de-AT" sz="6000" b="1" kern="1200" dirty="0">
                <a:ln>
                  <a:solidFill>
                    <a:srgbClr val="BFE38F"/>
                  </a:solidFill>
                </a:ln>
                <a:solidFill>
                  <a:schemeClr val="tx1"/>
                </a:solidFill>
                <a:effectLst>
                  <a:outerShdw blurRad="38100" dist="38100" dir="2700000" algn="tl">
                    <a:srgbClr val="000000">
                      <a:alpha val="43137"/>
                    </a:srgbClr>
                  </a:outerShdw>
                </a:effectLst>
                <a:latin typeface="Arial Black" panose="020B0A04020102020204" pitchFamily="34" charset="0"/>
                <a:ea typeface="+mj-ea"/>
                <a:cs typeface="Aharoni" panose="02010803020104030203" pitchFamily="2" charset="-79"/>
              </a:defRPr>
            </a:lvl1pPr>
          </a:lstStyle>
          <a:p>
            <a:r>
              <a:rPr lang="en-US" dirty="0"/>
              <a:t>CLICK TO EDIT MASTER TITLE STYLE</a:t>
            </a:r>
            <a:endParaRPr lang="de-AT" dirty="0"/>
          </a:p>
        </p:txBody>
      </p:sp>
      <p:sp>
        <p:nvSpPr>
          <p:cNvPr id="3" name="Text Placeholder 2">
            <a:extLst>
              <a:ext uri="{FF2B5EF4-FFF2-40B4-BE49-F238E27FC236}">
                <a16:creationId xmlns:a16="http://schemas.microsoft.com/office/drawing/2014/main" id="{9BF70475-9180-4217-B831-26D2D1C9E09C}"/>
              </a:ext>
            </a:extLst>
          </p:cNvPr>
          <p:cNvSpPr>
            <a:spLocks noGrp="1"/>
          </p:cNvSpPr>
          <p:nvPr>
            <p:ph type="body" idx="1"/>
          </p:nvPr>
        </p:nvSpPr>
        <p:spPr>
          <a:xfrm>
            <a:off x="838200" y="3780640"/>
            <a:ext cx="10515600" cy="1500187"/>
          </a:xfrm>
          <a:solidFill>
            <a:srgbClr val="FFFFFF">
              <a:alpha val="85098"/>
            </a:srgbClr>
          </a:solidFill>
        </p:spPr>
        <p:txBody>
          <a:bodyPr vert="horz" lIns="91440" tIns="45720" rIns="91440" bIns="45720" rtlCol="0" anchor="ctr" anchorCtr="0">
            <a:normAutofit/>
          </a:bodyPr>
          <a:lstStyle>
            <a:lvl1pPr>
              <a:defRPr lang="en-US" sz="3200" dirty="0" smtClean="0">
                <a:latin typeface="+mn-lt"/>
                <a:ea typeface="+mj-ea"/>
                <a:cs typeface="+mj-cs"/>
              </a:defRPr>
            </a:lvl1pPr>
          </a:lstStyle>
          <a:p>
            <a:pPr lvl="0" algn="ctr">
              <a:spcBef>
                <a:spcPct val="0"/>
              </a:spcBef>
              <a:buNone/>
            </a:pPr>
            <a:r>
              <a:rPr lang="en-US" dirty="0"/>
              <a:t>Click to edit Master text styles</a:t>
            </a:r>
          </a:p>
        </p:txBody>
      </p:sp>
      <p:sp>
        <p:nvSpPr>
          <p:cNvPr id="4" name="Date Placeholder 3">
            <a:extLst>
              <a:ext uri="{FF2B5EF4-FFF2-40B4-BE49-F238E27FC236}">
                <a16:creationId xmlns:a16="http://schemas.microsoft.com/office/drawing/2014/main" id="{B4843E63-CEA4-4A36-BEAE-52DAAAB85312}"/>
              </a:ext>
            </a:extLst>
          </p:cNvPr>
          <p:cNvSpPr>
            <a:spLocks noGrp="1"/>
          </p:cNvSpPr>
          <p:nvPr>
            <p:ph type="dt" sz="half" idx="10"/>
          </p:nvPr>
        </p:nvSpPr>
        <p:spPr/>
        <p:txBody>
          <a:bodyPr/>
          <a:lstStyle/>
          <a:p>
            <a:fld id="{5957384D-1A10-4715-AAD8-F603304139C1}" type="datetimeFigureOut">
              <a:rPr lang="de-AT" smtClean="0"/>
              <a:pPr/>
              <a:t>21.03.2022</a:t>
            </a:fld>
            <a:endParaRPr lang="de-AT"/>
          </a:p>
        </p:txBody>
      </p:sp>
      <p:sp>
        <p:nvSpPr>
          <p:cNvPr id="5" name="Footer Placeholder 4">
            <a:extLst>
              <a:ext uri="{FF2B5EF4-FFF2-40B4-BE49-F238E27FC236}">
                <a16:creationId xmlns:a16="http://schemas.microsoft.com/office/drawing/2014/main" id="{2DC1060C-20E2-4042-BA95-371304639A9A}"/>
              </a:ext>
            </a:extLst>
          </p:cNvPr>
          <p:cNvSpPr>
            <a:spLocks noGrp="1"/>
          </p:cNvSpPr>
          <p:nvPr>
            <p:ph type="ftr" sz="quarter" idx="11"/>
          </p:nvPr>
        </p:nvSpPr>
        <p:spPr/>
        <p:txBody>
          <a:bodyPr/>
          <a:lstStyle/>
          <a:p>
            <a:r>
              <a:rPr lang="de-AT" dirty="0"/>
              <a:t>Project N° 2020-1-AT01-KA226-VET-092549)</a:t>
            </a:r>
          </a:p>
        </p:txBody>
      </p:sp>
      <p:sp>
        <p:nvSpPr>
          <p:cNvPr id="6" name="Slide Number Placeholder 5">
            <a:extLst>
              <a:ext uri="{FF2B5EF4-FFF2-40B4-BE49-F238E27FC236}">
                <a16:creationId xmlns:a16="http://schemas.microsoft.com/office/drawing/2014/main" id="{8A237A62-BBAF-49A1-9063-BFA5A8AF217C}"/>
              </a:ext>
            </a:extLst>
          </p:cNvPr>
          <p:cNvSpPr>
            <a:spLocks noGrp="1"/>
          </p:cNvSpPr>
          <p:nvPr>
            <p:ph type="sldNum" sz="quarter" idx="12"/>
          </p:nvPr>
        </p:nvSpPr>
        <p:spPr/>
        <p:txBody>
          <a:bodyPr/>
          <a:lstStyle/>
          <a:p>
            <a:fld id="{742DEAA9-F0E8-465B-87C2-CBF38CF7C888}" type="slidenum">
              <a:rPr lang="de-AT" smtClean="0"/>
              <a:pPr/>
              <a:t>‹#›</a:t>
            </a:fld>
            <a:endParaRPr lang="de-AT"/>
          </a:p>
        </p:txBody>
      </p:sp>
      <p:pic>
        <p:nvPicPr>
          <p:cNvPr id="7" name="Grafik 15">
            <a:extLst>
              <a:ext uri="{FF2B5EF4-FFF2-40B4-BE49-F238E27FC236}">
                <a16:creationId xmlns:a16="http://schemas.microsoft.com/office/drawing/2014/main" id="{C94612BA-980C-48E3-ADFE-063B53109D8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15948" y="6276761"/>
            <a:ext cx="1828959" cy="524301"/>
          </a:xfrm>
          <a:prstGeom prst="rect">
            <a:avLst/>
          </a:prstGeom>
        </p:spPr>
      </p:pic>
      <p:pic>
        <p:nvPicPr>
          <p:cNvPr id="31" name="Picture 30">
            <a:extLst>
              <a:ext uri="{FF2B5EF4-FFF2-40B4-BE49-F238E27FC236}">
                <a16:creationId xmlns:a16="http://schemas.microsoft.com/office/drawing/2014/main" id="{BC89244C-2328-4F95-8379-1EE1DE504AA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554" y="5705490"/>
            <a:ext cx="2578262" cy="1142541"/>
          </a:xfrm>
          <a:prstGeom prst="rect">
            <a:avLst/>
          </a:prstGeom>
        </p:spPr>
      </p:pic>
    </p:spTree>
    <p:extLst>
      <p:ext uri="{BB962C8B-B14F-4D97-AF65-F5344CB8AC3E}">
        <p14:creationId xmlns:p14="http://schemas.microsoft.com/office/powerpoint/2010/main" val="1315732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63DA14-FDCC-4AEB-8E70-F8B45795A2C0}"/>
              </a:ext>
            </a:extLst>
          </p:cNvPr>
          <p:cNvSpPr>
            <a:spLocks noGrp="1"/>
          </p:cNvSpPr>
          <p:nvPr>
            <p:ph sz="half" idx="1"/>
          </p:nvPr>
        </p:nvSpPr>
        <p:spPr>
          <a:xfrm>
            <a:off x="838200" y="1825625"/>
            <a:ext cx="5181600" cy="4351338"/>
          </a:xfrm>
          <a:noFill/>
        </p:spPr>
        <p:txBody>
          <a:bodyPr/>
          <a:lstStyle>
            <a:lvl1pPr marL="228600" indent="-228600">
              <a:defRPr lang="en-US" sz="2800" kern="1200" dirty="0" smtClean="0">
                <a:solidFill>
                  <a:schemeClr val="tx1"/>
                </a:solidFill>
                <a:latin typeface="+mn-lt"/>
                <a:ea typeface="+mn-ea"/>
                <a:cs typeface="+mn-cs"/>
              </a:defRPr>
            </a:lvl1pPr>
            <a:lvl2pPr marL="685800" indent="-228600">
              <a:defRPr lang="en-US" sz="2400" kern="1200" dirty="0" smtClean="0">
                <a:solidFill>
                  <a:schemeClr val="tx1"/>
                </a:solidFill>
                <a:latin typeface="+mn-lt"/>
                <a:ea typeface="+mn-ea"/>
                <a:cs typeface="+mn-cs"/>
              </a:defRPr>
            </a:lvl2pPr>
            <a:lvl3pPr marL="1143000" indent="-228600">
              <a:defRPr lang="en-US" sz="2000" kern="1200" dirty="0" smtClean="0">
                <a:solidFill>
                  <a:schemeClr val="tx1"/>
                </a:solidFill>
                <a:latin typeface="+mn-lt"/>
                <a:ea typeface="+mn-ea"/>
                <a:cs typeface="+mn-cs"/>
              </a:defRPr>
            </a:lvl3pPr>
            <a:lvl4pPr marL="1600200" indent="-228600">
              <a:defRPr lang="en-US" sz="1800" kern="1200" dirty="0" smtClean="0">
                <a:solidFill>
                  <a:schemeClr val="tx1"/>
                </a:solidFill>
                <a:latin typeface="+mn-lt"/>
                <a:ea typeface="+mn-ea"/>
                <a:cs typeface="+mn-cs"/>
              </a:defRPr>
            </a:lvl4pPr>
          </a:lstStyle>
          <a:p>
            <a:pPr marL="228600" lvl="0" indent="-228600" algn="l" defTabSz="914400" rtl="0" eaLnBrk="1" latinLnBrk="0" hangingPunct="1">
              <a:lnSpc>
                <a:spcPct val="90000"/>
              </a:lnSpc>
              <a:spcBef>
                <a:spcPts val="1000"/>
              </a:spcBef>
              <a:buClr>
                <a:srgbClr val="42ACE6"/>
              </a:buClr>
              <a:buFont typeface="Wingdings 3" panose="05040102010807070707" pitchFamily="18" charset="2"/>
              <a:buChar char=""/>
            </a:pPr>
            <a:r>
              <a:rPr lang="en-US" dirty="0"/>
              <a:t>Click to edit Master text styles</a:t>
            </a:r>
          </a:p>
          <a:p>
            <a:pPr marL="685800" lvl="1" indent="-228600" algn="l" defTabSz="914400" rtl="0" eaLnBrk="1" latinLnBrk="0" hangingPunct="1">
              <a:lnSpc>
                <a:spcPct val="90000"/>
              </a:lnSpc>
              <a:spcBef>
                <a:spcPts val="500"/>
              </a:spcBef>
              <a:buClr>
                <a:srgbClr val="81DDFF"/>
              </a:buClr>
              <a:buFont typeface="Wingdings 3" panose="05040102010807070707" pitchFamily="18" charset="2"/>
              <a:buChar char=""/>
            </a:pPr>
            <a:r>
              <a:rPr lang="en-US" dirty="0"/>
              <a:t>Second level</a:t>
            </a:r>
          </a:p>
          <a:p>
            <a:pPr marL="1143000" lvl="2" indent="-228600" algn="l" defTabSz="914400" rtl="0" eaLnBrk="1" latinLnBrk="0" hangingPunct="1">
              <a:lnSpc>
                <a:spcPct val="90000"/>
              </a:lnSpc>
              <a:spcBef>
                <a:spcPts val="500"/>
              </a:spcBef>
              <a:buClr>
                <a:srgbClr val="CFE78F"/>
              </a:buClr>
              <a:buFont typeface="Calibri" panose="020F0502020204030204" pitchFamily="34" charset="0"/>
              <a:buChar char="•"/>
            </a:pPr>
            <a:r>
              <a:rPr lang="en-US" dirty="0"/>
              <a:t>Third level</a:t>
            </a:r>
          </a:p>
          <a:p>
            <a:pPr marL="1600200" lvl="3" indent="-228600" algn="l" defTabSz="914400" rtl="0" eaLnBrk="1" latinLnBrk="0" hangingPunct="1">
              <a:lnSpc>
                <a:spcPct val="90000"/>
              </a:lnSpc>
              <a:spcBef>
                <a:spcPts val="500"/>
              </a:spcBef>
              <a:buClr>
                <a:srgbClr val="90D68F"/>
              </a:buClr>
              <a:buFont typeface="Calibri" panose="020F0502020204030204" pitchFamily="34" charset="0"/>
              <a:buChar char="-"/>
            </a:pPr>
            <a:r>
              <a:rPr lang="en-US" dirty="0"/>
              <a:t>Fourth level</a:t>
            </a:r>
          </a:p>
          <a:p>
            <a:pPr lvl="4"/>
            <a:r>
              <a:rPr lang="en-US" dirty="0"/>
              <a:t>Fifth level</a:t>
            </a:r>
            <a:endParaRPr lang="de-AT" dirty="0"/>
          </a:p>
        </p:txBody>
      </p:sp>
      <p:sp>
        <p:nvSpPr>
          <p:cNvPr id="4" name="Content Placeholder 3">
            <a:extLst>
              <a:ext uri="{FF2B5EF4-FFF2-40B4-BE49-F238E27FC236}">
                <a16:creationId xmlns:a16="http://schemas.microsoft.com/office/drawing/2014/main" id="{D6D26198-C8F6-4E4E-8E52-F3F7C289F8A1}"/>
              </a:ext>
            </a:extLst>
          </p:cNvPr>
          <p:cNvSpPr>
            <a:spLocks noGrp="1"/>
          </p:cNvSpPr>
          <p:nvPr>
            <p:ph sz="half" idx="2"/>
          </p:nvPr>
        </p:nvSpPr>
        <p:spPr>
          <a:xfrm>
            <a:off x="6172200" y="1825625"/>
            <a:ext cx="5181600" cy="4351338"/>
          </a:xfrm>
        </p:spPr>
        <p:txBody>
          <a:bodyPr/>
          <a:lstStyle>
            <a:lvl1pPr marL="228600" indent="-228600">
              <a:defRPr lang="en-US" sz="2800" kern="1200" dirty="0" smtClean="0">
                <a:solidFill>
                  <a:schemeClr val="tx1"/>
                </a:solidFill>
                <a:latin typeface="+mn-lt"/>
                <a:ea typeface="+mn-ea"/>
                <a:cs typeface="+mn-cs"/>
              </a:defRPr>
            </a:lvl1pPr>
            <a:lvl2pPr marL="685800" indent="-228600">
              <a:defRPr lang="en-US" sz="2400" kern="1200" dirty="0" smtClean="0">
                <a:solidFill>
                  <a:schemeClr val="tx1"/>
                </a:solidFill>
                <a:latin typeface="+mn-lt"/>
                <a:ea typeface="+mn-ea"/>
                <a:cs typeface="+mn-cs"/>
              </a:defRPr>
            </a:lvl2pPr>
            <a:lvl3pPr marL="1143000" indent="-228600">
              <a:defRPr lang="en-US" sz="2000" kern="1200" dirty="0" smtClean="0">
                <a:solidFill>
                  <a:schemeClr val="tx1"/>
                </a:solidFill>
                <a:latin typeface="+mn-lt"/>
                <a:ea typeface="+mn-ea"/>
                <a:cs typeface="+mn-cs"/>
              </a:defRPr>
            </a:lvl3pPr>
            <a:lvl4pPr marL="1600200" indent="-228600">
              <a:defRPr lang="en-US" sz="1800" kern="1200" dirty="0" smtClean="0">
                <a:solidFill>
                  <a:schemeClr val="tx1"/>
                </a:solidFill>
                <a:latin typeface="+mn-lt"/>
                <a:ea typeface="+mn-ea"/>
                <a:cs typeface="+mn-cs"/>
              </a:defRPr>
            </a:lvl4pPr>
          </a:lstStyle>
          <a:p>
            <a:pPr marL="228600" lvl="0" indent="-228600" algn="l" defTabSz="914400" rtl="0" eaLnBrk="1" latinLnBrk="0" hangingPunct="1">
              <a:lnSpc>
                <a:spcPct val="90000"/>
              </a:lnSpc>
              <a:spcBef>
                <a:spcPts val="1000"/>
              </a:spcBef>
              <a:buClr>
                <a:srgbClr val="42ACE6"/>
              </a:buClr>
              <a:buFont typeface="Wingdings 3" panose="05040102010807070707" pitchFamily="18" charset="2"/>
              <a:buChar char=""/>
            </a:pPr>
            <a:r>
              <a:rPr lang="en-US" dirty="0"/>
              <a:t>Click to edit Master text styles</a:t>
            </a:r>
          </a:p>
          <a:p>
            <a:pPr marL="685800" lvl="1" indent="-228600" algn="l" defTabSz="914400" rtl="0" eaLnBrk="1" latinLnBrk="0" hangingPunct="1">
              <a:lnSpc>
                <a:spcPct val="90000"/>
              </a:lnSpc>
              <a:spcBef>
                <a:spcPts val="500"/>
              </a:spcBef>
              <a:buClr>
                <a:srgbClr val="81DDFF"/>
              </a:buClr>
              <a:buFont typeface="Wingdings 3" panose="05040102010807070707" pitchFamily="18" charset="2"/>
              <a:buChar char=""/>
            </a:pPr>
            <a:r>
              <a:rPr lang="en-US" dirty="0"/>
              <a:t>Second level</a:t>
            </a:r>
          </a:p>
          <a:p>
            <a:pPr marL="1143000" lvl="2" indent="-228600" algn="l" defTabSz="914400" rtl="0" eaLnBrk="1" latinLnBrk="0" hangingPunct="1">
              <a:lnSpc>
                <a:spcPct val="90000"/>
              </a:lnSpc>
              <a:spcBef>
                <a:spcPts val="500"/>
              </a:spcBef>
              <a:buClr>
                <a:srgbClr val="CFE78F"/>
              </a:buClr>
              <a:buFont typeface="Calibri" panose="020F0502020204030204" pitchFamily="34" charset="0"/>
              <a:buChar char="•"/>
            </a:pPr>
            <a:r>
              <a:rPr lang="en-US" dirty="0"/>
              <a:t>Third level</a:t>
            </a:r>
          </a:p>
          <a:p>
            <a:pPr marL="1600200" lvl="3" indent="-228600" algn="l" defTabSz="914400" rtl="0" eaLnBrk="1" latinLnBrk="0" hangingPunct="1">
              <a:lnSpc>
                <a:spcPct val="90000"/>
              </a:lnSpc>
              <a:spcBef>
                <a:spcPts val="500"/>
              </a:spcBef>
              <a:buClr>
                <a:srgbClr val="90D68F"/>
              </a:buClr>
              <a:buFont typeface="Calibri" panose="020F0502020204030204" pitchFamily="34" charset="0"/>
              <a:buChar char="-"/>
            </a:pPr>
            <a:r>
              <a:rPr lang="en-US" dirty="0"/>
              <a:t>Fourth level</a:t>
            </a:r>
          </a:p>
          <a:p>
            <a:pPr lvl="4"/>
            <a:r>
              <a:rPr lang="en-US" dirty="0"/>
              <a:t>Fifth level</a:t>
            </a:r>
            <a:endParaRPr lang="de-AT" dirty="0"/>
          </a:p>
        </p:txBody>
      </p:sp>
      <p:sp>
        <p:nvSpPr>
          <p:cNvPr id="5" name="Date Placeholder 4">
            <a:extLst>
              <a:ext uri="{FF2B5EF4-FFF2-40B4-BE49-F238E27FC236}">
                <a16:creationId xmlns:a16="http://schemas.microsoft.com/office/drawing/2014/main" id="{C12D270D-A412-4F63-8A8E-6EA60B04769F}"/>
              </a:ext>
            </a:extLst>
          </p:cNvPr>
          <p:cNvSpPr>
            <a:spLocks noGrp="1"/>
          </p:cNvSpPr>
          <p:nvPr>
            <p:ph type="dt" sz="half" idx="10"/>
          </p:nvPr>
        </p:nvSpPr>
        <p:spPr/>
        <p:txBody>
          <a:bodyPr/>
          <a:lstStyle/>
          <a:p>
            <a:fld id="{5957384D-1A10-4715-AAD8-F603304139C1}" type="datetimeFigureOut">
              <a:rPr lang="de-AT" smtClean="0"/>
              <a:pPr/>
              <a:t>21.03.2022</a:t>
            </a:fld>
            <a:endParaRPr lang="de-AT"/>
          </a:p>
        </p:txBody>
      </p:sp>
      <p:sp>
        <p:nvSpPr>
          <p:cNvPr id="6" name="Footer Placeholder 5">
            <a:extLst>
              <a:ext uri="{FF2B5EF4-FFF2-40B4-BE49-F238E27FC236}">
                <a16:creationId xmlns:a16="http://schemas.microsoft.com/office/drawing/2014/main" id="{834AE600-62CE-4D33-AE51-999D5E1B347E}"/>
              </a:ext>
            </a:extLst>
          </p:cNvPr>
          <p:cNvSpPr>
            <a:spLocks noGrp="1"/>
          </p:cNvSpPr>
          <p:nvPr>
            <p:ph type="ftr" sz="quarter" idx="11"/>
          </p:nvPr>
        </p:nvSpPr>
        <p:spPr/>
        <p:txBody>
          <a:bodyPr/>
          <a:lstStyle/>
          <a:p>
            <a:r>
              <a:rPr lang="de-AT" dirty="0"/>
              <a:t>Project N° 2020-1-AT01-KA226-VET-092549)</a:t>
            </a:r>
          </a:p>
        </p:txBody>
      </p:sp>
      <p:sp>
        <p:nvSpPr>
          <p:cNvPr id="7" name="Slide Number Placeholder 6">
            <a:extLst>
              <a:ext uri="{FF2B5EF4-FFF2-40B4-BE49-F238E27FC236}">
                <a16:creationId xmlns:a16="http://schemas.microsoft.com/office/drawing/2014/main" id="{A0609521-205E-46B9-8E31-9F58BC2F26D7}"/>
              </a:ext>
            </a:extLst>
          </p:cNvPr>
          <p:cNvSpPr>
            <a:spLocks noGrp="1"/>
          </p:cNvSpPr>
          <p:nvPr>
            <p:ph type="sldNum" sz="quarter" idx="12"/>
          </p:nvPr>
        </p:nvSpPr>
        <p:spPr/>
        <p:txBody>
          <a:bodyPr/>
          <a:lstStyle/>
          <a:p>
            <a:fld id="{742DEAA9-F0E8-465B-87C2-CBF38CF7C888}" type="slidenum">
              <a:rPr lang="de-AT" smtClean="0"/>
              <a:pPr/>
              <a:t>‹#›</a:t>
            </a:fld>
            <a:endParaRPr lang="de-AT"/>
          </a:p>
        </p:txBody>
      </p:sp>
      <p:sp>
        <p:nvSpPr>
          <p:cNvPr id="22" name="Rectangle 21">
            <a:extLst>
              <a:ext uri="{FF2B5EF4-FFF2-40B4-BE49-F238E27FC236}">
                <a16:creationId xmlns:a16="http://schemas.microsoft.com/office/drawing/2014/main" id="{ECCCD6CA-0160-4384-9DE5-59F5225BEAE1}"/>
              </a:ext>
            </a:extLst>
          </p:cNvPr>
          <p:cNvSpPr/>
          <p:nvPr userDrawn="1"/>
        </p:nvSpPr>
        <p:spPr>
          <a:xfrm>
            <a:off x="0" y="-68825"/>
            <a:ext cx="12192000" cy="1759513"/>
          </a:xfrm>
          <a:prstGeom prst="rect">
            <a:avLst/>
          </a:prstGeom>
          <a:gradFill flip="none" rotWithShape="1">
            <a:gsLst>
              <a:gs pos="30000">
                <a:srgbClr val="42ACE6"/>
              </a:gs>
              <a:gs pos="0">
                <a:srgbClr val="819DCD"/>
              </a:gs>
              <a:gs pos="56000">
                <a:srgbClr val="81DDFF"/>
              </a:gs>
              <a:gs pos="79000">
                <a:srgbClr val="90D68F"/>
              </a:gs>
              <a:gs pos="100000">
                <a:srgbClr val="CFE78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24" name="Picture 23">
            <a:extLst>
              <a:ext uri="{FF2B5EF4-FFF2-40B4-BE49-F238E27FC236}">
                <a16:creationId xmlns:a16="http://schemas.microsoft.com/office/drawing/2014/main" id="{D3BAEF37-66E7-4B54-8FC9-C90FDA105E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24" y="6038452"/>
            <a:ext cx="1700981" cy="753779"/>
          </a:xfrm>
          <a:prstGeom prst="rect">
            <a:avLst/>
          </a:prstGeom>
        </p:spPr>
      </p:pic>
      <p:pic>
        <p:nvPicPr>
          <p:cNvPr id="25" name="Grafik 15">
            <a:extLst>
              <a:ext uri="{FF2B5EF4-FFF2-40B4-BE49-F238E27FC236}">
                <a16:creationId xmlns:a16="http://schemas.microsoft.com/office/drawing/2014/main" id="{126F7B1D-2162-4A0D-89B4-FBC354F330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15948" y="6276761"/>
            <a:ext cx="1828959" cy="524301"/>
          </a:xfrm>
          <a:prstGeom prst="rect">
            <a:avLst/>
          </a:prstGeom>
        </p:spPr>
      </p:pic>
      <p:sp>
        <p:nvSpPr>
          <p:cNvPr id="26" name="Title 1">
            <a:extLst>
              <a:ext uri="{FF2B5EF4-FFF2-40B4-BE49-F238E27FC236}">
                <a16:creationId xmlns:a16="http://schemas.microsoft.com/office/drawing/2014/main" id="{02BEB3BC-E1DB-4D7B-B391-24B26C29AA7B}"/>
              </a:ext>
            </a:extLst>
          </p:cNvPr>
          <p:cNvSpPr>
            <a:spLocks noGrp="1"/>
          </p:cNvSpPr>
          <p:nvPr>
            <p:ph type="title" hasCustomPrompt="1"/>
          </p:nvPr>
        </p:nvSpPr>
        <p:spPr>
          <a:xfrm>
            <a:off x="838200" y="281298"/>
            <a:ext cx="10515600" cy="1523544"/>
          </a:xfrm>
        </p:spPr>
        <p:txBody>
          <a:bodyPr>
            <a:noAutofit/>
          </a:bodyPr>
          <a:lstStyle>
            <a:lvl1pPr algn="l" defTabSz="914400" rtl="0" eaLnBrk="1" latinLnBrk="0" hangingPunct="1">
              <a:lnSpc>
                <a:spcPct val="90000"/>
              </a:lnSpc>
              <a:spcBef>
                <a:spcPct val="0"/>
              </a:spcBef>
              <a:buNone/>
              <a:defRPr lang="de-AT" sz="4800" b="1" kern="1200" dirty="0">
                <a:ln>
                  <a:solidFill>
                    <a:srgbClr val="BFE38F"/>
                  </a:solidFill>
                </a:ln>
                <a:solidFill>
                  <a:schemeClr val="bg1"/>
                </a:solidFill>
                <a:effectLst>
                  <a:outerShdw blurRad="38100" dist="38100" dir="2700000" algn="tl">
                    <a:srgbClr val="000000">
                      <a:alpha val="43137"/>
                    </a:srgbClr>
                  </a:outerShdw>
                </a:effectLst>
                <a:latin typeface="Arial Black" panose="020B0A04020102020204" pitchFamily="34" charset="0"/>
                <a:ea typeface="+mj-ea"/>
                <a:cs typeface="Aharoni" panose="02010803020104030203" pitchFamily="2" charset="-79"/>
              </a:defRPr>
            </a:lvl1pPr>
          </a:lstStyle>
          <a:p>
            <a:r>
              <a:rPr lang="en-US" dirty="0"/>
              <a:t>CLICK TO EDIT MASTER TITLE STYLE</a:t>
            </a:r>
            <a:endParaRPr lang="de-AT" dirty="0"/>
          </a:p>
        </p:txBody>
      </p:sp>
    </p:spTree>
    <p:extLst>
      <p:ext uri="{BB962C8B-B14F-4D97-AF65-F5344CB8AC3E}">
        <p14:creationId xmlns:p14="http://schemas.microsoft.com/office/powerpoint/2010/main" val="325728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BBDBC5-50AB-4C93-8346-3BF2FF4F2535}"/>
              </a:ext>
            </a:extLst>
          </p:cNvPr>
          <p:cNvSpPr>
            <a:spLocks noGrp="1"/>
          </p:cNvSpPr>
          <p:nvPr>
            <p:ph type="body" idx="1"/>
          </p:nvPr>
        </p:nvSpPr>
        <p:spPr>
          <a:xfrm>
            <a:off x="839788" y="1681163"/>
            <a:ext cx="5157787" cy="823912"/>
          </a:xfrm>
        </p:spPr>
        <p:txBody>
          <a:bodyPr anchor="b">
            <a:normAutofit/>
          </a:bodyPr>
          <a:lstStyle>
            <a:lvl1pPr marL="0" indent="0">
              <a:buNone/>
              <a:defRPr sz="28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7D1BF18-FA15-4E71-A4E0-714C7818B203}"/>
              </a:ext>
            </a:extLst>
          </p:cNvPr>
          <p:cNvSpPr>
            <a:spLocks noGrp="1"/>
          </p:cNvSpPr>
          <p:nvPr>
            <p:ph sz="half" idx="2"/>
          </p:nvPr>
        </p:nvSpPr>
        <p:spPr>
          <a:xfrm>
            <a:off x="839788" y="2505075"/>
            <a:ext cx="5157787" cy="3684588"/>
          </a:xfrm>
        </p:spPr>
        <p:txBody>
          <a:bodyPr/>
          <a:lstStyle>
            <a:lvl1pPr marL="228600" indent="-228600">
              <a:defRPr lang="en-US" sz="2800" kern="1200" dirty="0" smtClean="0">
                <a:solidFill>
                  <a:schemeClr val="tx1"/>
                </a:solidFill>
                <a:latin typeface="+mn-lt"/>
                <a:ea typeface="+mn-ea"/>
                <a:cs typeface="+mn-cs"/>
              </a:defRPr>
            </a:lvl1pPr>
            <a:lvl2pPr marL="685800" indent="-228600">
              <a:defRPr lang="en-US" sz="2400" kern="1200" dirty="0" smtClean="0">
                <a:solidFill>
                  <a:schemeClr val="tx1"/>
                </a:solidFill>
                <a:latin typeface="+mn-lt"/>
                <a:ea typeface="+mn-ea"/>
                <a:cs typeface="+mn-cs"/>
              </a:defRPr>
            </a:lvl2pPr>
            <a:lvl3pPr marL="1143000" indent="-228600">
              <a:defRPr lang="en-US" sz="2000" kern="1200" dirty="0" smtClean="0">
                <a:solidFill>
                  <a:schemeClr val="tx1"/>
                </a:solidFill>
                <a:latin typeface="+mn-lt"/>
                <a:ea typeface="+mn-ea"/>
                <a:cs typeface="+mn-cs"/>
              </a:defRPr>
            </a:lvl3pPr>
            <a:lvl4pPr marL="1600200" indent="-228600">
              <a:defRPr lang="en-US" sz="1800" kern="1200" dirty="0" smtClean="0">
                <a:solidFill>
                  <a:schemeClr val="tx1"/>
                </a:solidFill>
                <a:latin typeface="+mn-lt"/>
                <a:ea typeface="+mn-ea"/>
                <a:cs typeface="+mn-cs"/>
              </a:defRPr>
            </a:lvl4pPr>
          </a:lstStyle>
          <a:p>
            <a:pPr marL="228600" lvl="0" indent="-228600" algn="l" defTabSz="914400" rtl="0" eaLnBrk="1" latinLnBrk="0" hangingPunct="1">
              <a:lnSpc>
                <a:spcPct val="90000"/>
              </a:lnSpc>
              <a:spcBef>
                <a:spcPts val="1000"/>
              </a:spcBef>
              <a:buClr>
                <a:srgbClr val="42ACE6"/>
              </a:buClr>
              <a:buFont typeface="Wingdings 3" panose="05040102010807070707" pitchFamily="18" charset="2"/>
              <a:buChar char=""/>
            </a:pPr>
            <a:r>
              <a:rPr lang="en-US" dirty="0"/>
              <a:t>Click to edit Master text styles</a:t>
            </a:r>
          </a:p>
          <a:p>
            <a:pPr marL="685800" lvl="1" indent="-228600" algn="l" defTabSz="914400" rtl="0" eaLnBrk="1" latinLnBrk="0" hangingPunct="1">
              <a:lnSpc>
                <a:spcPct val="90000"/>
              </a:lnSpc>
              <a:spcBef>
                <a:spcPts val="500"/>
              </a:spcBef>
              <a:buClr>
                <a:srgbClr val="81DDFF"/>
              </a:buClr>
              <a:buFont typeface="Wingdings 3" panose="05040102010807070707" pitchFamily="18" charset="2"/>
              <a:buChar char=""/>
            </a:pPr>
            <a:r>
              <a:rPr lang="en-US" dirty="0"/>
              <a:t>Second level</a:t>
            </a:r>
          </a:p>
          <a:p>
            <a:pPr marL="1143000" lvl="2" indent="-228600" algn="l" defTabSz="914400" rtl="0" eaLnBrk="1" latinLnBrk="0" hangingPunct="1">
              <a:lnSpc>
                <a:spcPct val="90000"/>
              </a:lnSpc>
              <a:spcBef>
                <a:spcPts val="500"/>
              </a:spcBef>
              <a:buClr>
                <a:srgbClr val="CFE78F"/>
              </a:buClr>
              <a:buFont typeface="Calibri" panose="020F0502020204030204" pitchFamily="34" charset="0"/>
              <a:buChar char="•"/>
            </a:pPr>
            <a:r>
              <a:rPr lang="en-US" dirty="0"/>
              <a:t>Third level</a:t>
            </a:r>
          </a:p>
          <a:p>
            <a:pPr marL="1600200" lvl="3" indent="-228600" algn="l" defTabSz="914400" rtl="0" eaLnBrk="1" latinLnBrk="0" hangingPunct="1">
              <a:lnSpc>
                <a:spcPct val="90000"/>
              </a:lnSpc>
              <a:spcBef>
                <a:spcPts val="500"/>
              </a:spcBef>
              <a:buClr>
                <a:srgbClr val="90D68F"/>
              </a:buClr>
              <a:buFont typeface="Calibri" panose="020F0502020204030204" pitchFamily="34" charset="0"/>
              <a:buChar char="-"/>
            </a:pPr>
            <a:r>
              <a:rPr lang="en-US" dirty="0"/>
              <a:t>Fourth level</a:t>
            </a:r>
          </a:p>
          <a:p>
            <a:pPr lvl="4"/>
            <a:r>
              <a:rPr lang="en-US" dirty="0"/>
              <a:t>Fifth level</a:t>
            </a:r>
            <a:endParaRPr lang="de-AT" dirty="0"/>
          </a:p>
        </p:txBody>
      </p:sp>
      <p:sp>
        <p:nvSpPr>
          <p:cNvPr id="5" name="Text Placeholder 4">
            <a:extLst>
              <a:ext uri="{FF2B5EF4-FFF2-40B4-BE49-F238E27FC236}">
                <a16:creationId xmlns:a16="http://schemas.microsoft.com/office/drawing/2014/main" id="{8AD5D327-70CB-4FB6-80B7-5D4E2F96341B}"/>
              </a:ext>
            </a:extLst>
          </p:cNvPr>
          <p:cNvSpPr>
            <a:spLocks noGrp="1"/>
          </p:cNvSpPr>
          <p:nvPr>
            <p:ph type="body" sz="quarter" idx="3"/>
          </p:nvPr>
        </p:nvSpPr>
        <p:spPr>
          <a:xfrm>
            <a:off x="6172200" y="1681163"/>
            <a:ext cx="5183188" cy="823912"/>
          </a:xfrm>
        </p:spPr>
        <p:txBody>
          <a:bodyPr vert="horz" lIns="91440" tIns="45720" rIns="91440" bIns="45720" rtlCol="0" anchor="b">
            <a:normAutofit/>
          </a:bodyPr>
          <a:lstStyle>
            <a:lvl1pPr>
              <a:defRPr lang="en-US" sz="2800" b="0" smtClean="0">
                <a:latin typeface="+mn-lt"/>
              </a:defRPr>
            </a:lvl1pPr>
          </a:lstStyle>
          <a:p>
            <a:pPr marL="0" lvl="0" indent="0">
              <a:buNone/>
            </a:pPr>
            <a:r>
              <a:rPr lang="en-US" dirty="0"/>
              <a:t>Click to edit Master text styles</a:t>
            </a:r>
          </a:p>
        </p:txBody>
      </p:sp>
      <p:sp>
        <p:nvSpPr>
          <p:cNvPr id="6" name="Content Placeholder 5">
            <a:extLst>
              <a:ext uri="{FF2B5EF4-FFF2-40B4-BE49-F238E27FC236}">
                <a16:creationId xmlns:a16="http://schemas.microsoft.com/office/drawing/2014/main" id="{057C8A66-0AF9-4241-92B1-54F69F0F6D8B}"/>
              </a:ext>
            </a:extLst>
          </p:cNvPr>
          <p:cNvSpPr>
            <a:spLocks noGrp="1"/>
          </p:cNvSpPr>
          <p:nvPr>
            <p:ph sz="quarter" idx="4"/>
          </p:nvPr>
        </p:nvSpPr>
        <p:spPr>
          <a:xfrm>
            <a:off x="6172200" y="2505075"/>
            <a:ext cx="5183188" cy="3684588"/>
          </a:xfrm>
        </p:spPr>
        <p:txBody>
          <a:bodyPr/>
          <a:lstStyle>
            <a:lvl1pPr marL="228600" indent="-228600">
              <a:defRPr lang="en-US" sz="2800" kern="1200" dirty="0" smtClean="0">
                <a:solidFill>
                  <a:schemeClr val="tx1"/>
                </a:solidFill>
                <a:latin typeface="+mn-lt"/>
                <a:ea typeface="+mn-ea"/>
                <a:cs typeface="+mn-cs"/>
              </a:defRPr>
            </a:lvl1pPr>
            <a:lvl2pPr marL="685800" indent="-228600">
              <a:defRPr lang="en-US" sz="2400" kern="1200" dirty="0" smtClean="0">
                <a:solidFill>
                  <a:schemeClr val="tx1"/>
                </a:solidFill>
                <a:latin typeface="+mn-lt"/>
                <a:ea typeface="+mn-ea"/>
                <a:cs typeface="+mn-cs"/>
              </a:defRPr>
            </a:lvl2pPr>
            <a:lvl3pPr marL="1143000" indent="-228600">
              <a:defRPr lang="en-US" sz="2000" kern="1200" dirty="0" smtClean="0">
                <a:solidFill>
                  <a:schemeClr val="tx1"/>
                </a:solidFill>
                <a:latin typeface="+mn-lt"/>
                <a:ea typeface="+mn-ea"/>
                <a:cs typeface="+mn-cs"/>
              </a:defRPr>
            </a:lvl3pPr>
            <a:lvl4pPr marL="1600200" indent="-228600">
              <a:defRPr lang="en-US" sz="1800" kern="1200" dirty="0" smtClean="0">
                <a:solidFill>
                  <a:schemeClr val="tx1"/>
                </a:solidFill>
                <a:latin typeface="+mn-lt"/>
                <a:ea typeface="+mn-ea"/>
                <a:cs typeface="+mn-cs"/>
              </a:defRPr>
            </a:lvl4pPr>
          </a:lstStyle>
          <a:p>
            <a:pPr marL="228600" lvl="0" indent="-228600" algn="l" defTabSz="914400" rtl="0" eaLnBrk="1" latinLnBrk="0" hangingPunct="1">
              <a:lnSpc>
                <a:spcPct val="90000"/>
              </a:lnSpc>
              <a:spcBef>
                <a:spcPts val="1000"/>
              </a:spcBef>
              <a:buClr>
                <a:srgbClr val="42ACE6"/>
              </a:buClr>
              <a:buFont typeface="Wingdings 3" panose="05040102010807070707" pitchFamily="18" charset="2"/>
              <a:buChar char=""/>
            </a:pPr>
            <a:r>
              <a:rPr lang="en-US" dirty="0"/>
              <a:t>Click to edit Master text styles</a:t>
            </a:r>
          </a:p>
          <a:p>
            <a:pPr marL="685800" lvl="1" indent="-228600" algn="l" defTabSz="914400" rtl="0" eaLnBrk="1" latinLnBrk="0" hangingPunct="1">
              <a:lnSpc>
                <a:spcPct val="90000"/>
              </a:lnSpc>
              <a:spcBef>
                <a:spcPts val="500"/>
              </a:spcBef>
              <a:buClr>
                <a:srgbClr val="81DDFF"/>
              </a:buClr>
              <a:buFont typeface="Wingdings 3" panose="05040102010807070707" pitchFamily="18" charset="2"/>
              <a:buChar char=""/>
            </a:pPr>
            <a:r>
              <a:rPr lang="en-US" dirty="0"/>
              <a:t>Second level</a:t>
            </a:r>
          </a:p>
          <a:p>
            <a:pPr marL="1143000" lvl="2" indent="-228600" algn="l" defTabSz="914400" rtl="0" eaLnBrk="1" latinLnBrk="0" hangingPunct="1">
              <a:lnSpc>
                <a:spcPct val="90000"/>
              </a:lnSpc>
              <a:spcBef>
                <a:spcPts val="500"/>
              </a:spcBef>
              <a:buClr>
                <a:srgbClr val="CFE78F"/>
              </a:buClr>
              <a:buFont typeface="Calibri" panose="020F0502020204030204" pitchFamily="34" charset="0"/>
              <a:buChar char="•"/>
            </a:pPr>
            <a:r>
              <a:rPr lang="en-US" dirty="0"/>
              <a:t>Third level</a:t>
            </a:r>
          </a:p>
          <a:p>
            <a:pPr marL="1600200" lvl="3" indent="-228600" algn="l" defTabSz="914400" rtl="0" eaLnBrk="1" latinLnBrk="0" hangingPunct="1">
              <a:lnSpc>
                <a:spcPct val="90000"/>
              </a:lnSpc>
              <a:spcBef>
                <a:spcPts val="500"/>
              </a:spcBef>
              <a:buClr>
                <a:srgbClr val="90D68F"/>
              </a:buClr>
              <a:buFont typeface="Calibri" panose="020F0502020204030204" pitchFamily="34" charset="0"/>
              <a:buChar char="-"/>
            </a:pPr>
            <a:r>
              <a:rPr lang="en-US" dirty="0"/>
              <a:t>Fourth level</a:t>
            </a:r>
          </a:p>
          <a:p>
            <a:pPr lvl="4"/>
            <a:r>
              <a:rPr lang="en-US" dirty="0"/>
              <a:t>Fifth level</a:t>
            </a:r>
            <a:endParaRPr lang="de-AT" dirty="0"/>
          </a:p>
        </p:txBody>
      </p:sp>
      <p:sp>
        <p:nvSpPr>
          <p:cNvPr id="7" name="Date Placeholder 6">
            <a:extLst>
              <a:ext uri="{FF2B5EF4-FFF2-40B4-BE49-F238E27FC236}">
                <a16:creationId xmlns:a16="http://schemas.microsoft.com/office/drawing/2014/main" id="{9BF2A4A0-5560-4BBE-AAB5-A10E4AD6F1B1}"/>
              </a:ext>
            </a:extLst>
          </p:cNvPr>
          <p:cNvSpPr>
            <a:spLocks noGrp="1"/>
          </p:cNvSpPr>
          <p:nvPr>
            <p:ph type="dt" sz="half" idx="10"/>
          </p:nvPr>
        </p:nvSpPr>
        <p:spPr/>
        <p:txBody>
          <a:bodyPr/>
          <a:lstStyle/>
          <a:p>
            <a:fld id="{5957384D-1A10-4715-AAD8-F603304139C1}" type="datetimeFigureOut">
              <a:rPr lang="de-AT" smtClean="0"/>
              <a:pPr/>
              <a:t>21.03.2022</a:t>
            </a:fld>
            <a:endParaRPr lang="de-AT"/>
          </a:p>
        </p:txBody>
      </p:sp>
      <p:sp>
        <p:nvSpPr>
          <p:cNvPr id="8" name="Footer Placeholder 7">
            <a:extLst>
              <a:ext uri="{FF2B5EF4-FFF2-40B4-BE49-F238E27FC236}">
                <a16:creationId xmlns:a16="http://schemas.microsoft.com/office/drawing/2014/main" id="{C503AD2C-3786-4867-BECF-1A6588A115CF}"/>
              </a:ext>
            </a:extLst>
          </p:cNvPr>
          <p:cNvSpPr>
            <a:spLocks noGrp="1"/>
          </p:cNvSpPr>
          <p:nvPr>
            <p:ph type="ftr" sz="quarter" idx="11"/>
          </p:nvPr>
        </p:nvSpPr>
        <p:spPr/>
        <p:txBody>
          <a:bodyPr/>
          <a:lstStyle/>
          <a:p>
            <a:r>
              <a:rPr lang="de-AT" dirty="0"/>
              <a:t>Project N° 2020-1-AT01-KA226-VET-092549)</a:t>
            </a:r>
          </a:p>
        </p:txBody>
      </p:sp>
      <p:sp>
        <p:nvSpPr>
          <p:cNvPr id="9" name="Slide Number Placeholder 8">
            <a:extLst>
              <a:ext uri="{FF2B5EF4-FFF2-40B4-BE49-F238E27FC236}">
                <a16:creationId xmlns:a16="http://schemas.microsoft.com/office/drawing/2014/main" id="{E7B07110-6AFE-49A8-9BA8-F5041C942B63}"/>
              </a:ext>
            </a:extLst>
          </p:cNvPr>
          <p:cNvSpPr>
            <a:spLocks noGrp="1"/>
          </p:cNvSpPr>
          <p:nvPr>
            <p:ph type="sldNum" sz="quarter" idx="12"/>
          </p:nvPr>
        </p:nvSpPr>
        <p:spPr/>
        <p:txBody>
          <a:bodyPr/>
          <a:lstStyle/>
          <a:p>
            <a:fld id="{742DEAA9-F0E8-465B-87C2-CBF38CF7C888}" type="slidenum">
              <a:rPr lang="de-AT" smtClean="0"/>
              <a:pPr/>
              <a:t>‹#›</a:t>
            </a:fld>
            <a:endParaRPr lang="de-AT"/>
          </a:p>
        </p:txBody>
      </p:sp>
      <p:sp>
        <p:nvSpPr>
          <p:cNvPr id="11" name="Rectangle 10">
            <a:extLst>
              <a:ext uri="{FF2B5EF4-FFF2-40B4-BE49-F238E27FC236}">
                <a16:creationId xmlns:a16="http://schemas.microsoft.com/office/drawing/2014/main" id="{DD64FB6A-0692-48FE-8149-32F442A89EBE}"/>
              </a:ext>
            </a:extLst>
          </p:cNvPr>
          <p:cNvSpPr/>
          <p:nvPr userDrawn="1"/>
        </p:nvSpPr>
        <p:spPr>
          <a:xfrm>
            <a:off x="0" y="-68825"/>
            <a:ext cx="12192000" cy="1759513"/>
          </a:xfrm>
          <a:prstGeom prst="rect">
            <a:avLst/>
          </a:prstGeom>
          <a:gradFill flip="none" rotWithShape="1">
            <a:gsLst>
              <a:gs pos="30000">
                <a:srgbClr val="42ACE6"/>
              </a:gs>
              <a:gs pos="0">
                <a:srgbClr val="819DCD"/>
              </a:gs>
              <a:gs pos="56000">
                <a:srgbClr val="81DDFF"/>
              </a:gs>
              <a:gs pos="79000">
                <a:srgbClr val="90D68F"/>
              </a:gs>
              <a:gs pos="100000">
                <a:srgbClr val="CFE78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3" name="Picture 12">
            <a:extLst>
              <a:ext uri="{FF2B5EF4-FFF2-40B4-BE49-F238E27FC236}">
                <a16:creationId xmlns:a16="http://schemas.microsoft.com/office/drawing/2014/main" id="{977D91D3-317E-4450-B69F-86E691B594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24" y="6038452"/>
            <a:ext cx="1700981" cy="753779"/>
          </a:xfrm>
          <a:prstGeom prst="rect">
            <a:avLst/>
          </a:prstGeom>
        </p:spPr>
      </p:pic>
      <p:pic>
        <p:nvPicPr>
          <p:cNvPr id="14" name="Grafik 15">
            <a:extLst>
              <a:ext uri="{FF2B5EF4-FFF2-40B4-BE49-F238E27FC236}">
                <a16:creationId xmlns:a16="http://schemas.microsoft.com/office/drawing/2014/main" id="{53CC9ADD-244F-4096-A75F-4C4E8BA2ED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15948" y="6276761"/>
            <a:ext cx="1828959" cy="524301"/>
          </a:xfrm>
          <a:prstGeom prst="rect">
            <a:avLst/>
          </a:prstGeom>
        </p:spPr>
      </p:pic>
      <p:sp>
        <p:nvSpPr>
          <p:cNvPr id="15" name="Title 1">
            <a:extLst>
              <a:ext uri="{FF2B5EF4-FFF2-40B4-BE49-F238E27FC236}">
                <a16:creationId xmlns:a16="http://schemas.microsoft.com/office/drawing/2014/main" id="{EE7B0837-BCCF-4DE7-A221-1A76F2473482}"/>
              </a:ext>
            </a:extLst>
          </p:cNvPr>
          <p:cNvSpPr>
            <a:spLocks noGrp="1"/>
          </p:cNvSpPr>
          <p:nvPr>
            <p:ph type="title" hasCustomPrompt="1"/>
          </p:nvPr>
        </p:nvSpPr>
        <p:spPr>
          <a:xfrm>
            <a:off x="838200" y="281305"/>
            <a:ext cx="10515600" cy="1523544"/>
          </a:xfrm>
        </p:spPr>
        <p:txBody>
          <a:bodyPr>
            <a:noAutofit/>
          </a:bodyPr>
          <a:lstStyle>
            <a:lvl1pPr algn="l" defTabSz="914400" rtl="0" eaLnBrk="1" latinLnBrk="0" hangingPunct="1">
              <a:lnSpc>
                <a:spcPct val="90000"/>
              </a:lnSpc>
              <a:spcBef>
                <a:spcPct val="0"/>
              </a:spcBef>
              <a:buNone/>
              <a:defRPr lang="de-AT" sz="4800" b="1" kern="1200" dirty="0">
                <a:ln>
                  <a:solidFill>
                    <a:srgbClr val="BFE38F"/>
                  </a:solidFill>
                </a:ln>
                <a:solidFill>
                  <a:schemeClr val="bg1"/>
                </a:solidFill>
                <a:effectLst>
                  <a:outerShdw blurRad="38100" dist="38100" dir="2700000" algn="tl">
                    <a:srgbClr val="000000">
                      <a:alpha val="43137"/>
                    </a:srgbClr>
                  </a:outerShdw>
                </a:effectLst>
                <a:latin typeface="Arial Black" panose="020B0A04020102020204" pitchFamily="34" charset="0"/>
                <a:ea typeface="+mj-ea"/>
                <a:cs typeface="Aharoni" panose="02010803020104030203" pitchFamily="2" charset="-79"/>
              </a:defRPr>
            </a:lvl1pPr>
          </a:lstStyle>
          <a:p>
            <a:r>
              <a:rPr lang="en-US" dirty="0"/>
              <a:t>CLICK TO EDIT MASTER TITLE STYLE</a:t>
            </a:r>
            <a:endParaRPr lang="de-AT" dirty="0"/>
          </a:p>
        </p:txBody>
      </p:sp>
    </p:spTree>
    <p:extLst>
      <p:ext uri="{BB962C8B-B14F-4D97-AF65-F5344CB8AC3E}">
        <p14:creationId xmlns:p14="http://schemas.microsoft.com/office/powerpoint/2010/main" val="2320181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469483C-9015-4E0E-AD5E-0B3B1DA3D34A}"/>
              </a:ext>
            </a:extLst>
          </p:cNvPr>
          <p:cNvSpPr>
            <a:spLocks noGrp="1"/>
          </p:cNvSpPr>
          <p:nvPr>
            <p:ph type="dt" sz="half" idx="10"/>
          </p:nvPr>
        </p:nvSpPr>
        <p:spPr/>
        <p:txBody>
          <a:bodyPr/>
          <a:lstStyle/>
          <a:p>
            <a:fld id="{5957384D-1A10-4715-AAD8-F603304139C1}" type="datetimeFigureOut">
              <a:rPr lang="de-AT" smtClean="0"/>
              <a:pPr/>
              <a:t>21.03.2022</a:t>
            </a:fld>
            <a:endParaRPr lang="de-AT"/>
          </a:p>
        </p:txBody>
      </p:sp>
      <p:sp>
        <p:nvSpPr>
          <p:cNvPr id="4" name="Footer Placeholder 3">
            <a:extLst>
              <a:ext uri="{FF2B5EF4-FFF2-40B4-BE49-F238E27FC236}">
                <a16:creationId xmlns:a16="http://schemas.microsoft.com/office/drawing/2014/main" id="{811264ED-CD88-4EE0-A9A4-7C7238274A15}"/>
              </a:ext>
            </a:extLst>
          </p:cNvPr>
          <p:cNvSpPr>
            <a:spLocks noGrp="1"/>
          </p:cNvSpPr>
          <p:nvPr>
            <p:ph type="ftr" sz="quarter" idx="11"/>
          </p:nvPr>
        </p:nvSpPr>
        <p:spPr/>
        <p:txBody>
          <a:bodyPr/>
          <a:lstStyle/>
          <a:p>
            <a:r>
              <a:rPr lang="de-AT" dirty="0"/>
              <a:t>Project N° 2020-1-AT01-KA226-VET-092549)</a:t>
            </a:r>
          </a:p>
        </p:txBody>
      </p:sp>
      <p:sp>
        <p:nvSpPr>
          <p:cNvPr id="5" name="Slide Number Placeholder 4">
            <a:extLst>
              <a:ext uri="{FF2B5EF4-FFF2-40B4-BE49-F238E27FC236}">
                <a16:creationId xmlns:a16="http://schemas.microsoft.com/office/drawing/2014/main" id="{FA935337-3D45-4B88-8C03-32B7D9771738}"/>
              </a:ext>
            </a:extLst>
          </p:cNvPr>
          <p:cNvSpPr>
            <a:spLocks noGrp="1"/>
          </p:cNvSpPr>
          <p:nvPr>
            <p:ph type="sldNum" sz="quarter" idx="12"/>
          </p:nvPr>
        </p:nvSpPr>
        <p:spPr/>
        <p:txBody>
          <a:bodyPr/>
          <a:lstStyle/>
          <a:p>
            <a:fld id="{742DEAA9-F0E8-465B-87C2-CBF38CF7C888}" type="slidenum">
              <a:rPr lang="de-AT" smtClean="0"/>
              <a:pPr/>
              <a:t>‹#›</a:t>
            </a:fld>
            <a:endParaRPr lang="de-AT"/>
          </a:p>
        </p:txBody>
      </p:sp>
      <p:pic>
        <p:nvPicPr>
          <p:cNvPr id="6" name="Picture 5">
            <a:extLst>
              <a:ext uri="{FF2B5EF4-FFF2-40B4-BE49-F238E27FC236}">
                <a16:creationId xmlns:a16="http://schemas.microsoft.com/office/drawing/2014/main" id="{C4F8615E-2EAE-427D-AFA4-E7292E1883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24" y="6038452"/>
            <a:ext cx="1700981" cy="753779"/>
          </a:xfrm>
          <a:prstGeom prst="rect">
            <a:avLst/>
          </a:prstGeom>
        </p:spPr>
      </p:pic>
      <p:pic>
        <p:nvPicPr>
          <p:cNvPr id="7" name="Grafik 15">
            <a:extLst>
              <a:ext uri="{FF2B5EF4-FFF2-40B4-BE49-F238E27FC236}">
                <a16:creationId xmlns:a16="http://schemas.microsoft.com/office/drawing/2014/main" id="{E9D03F83-5E8F-4393-8C02-EDC31DA004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15948" y="6276761"/>
            <a:ext cx="1828959" cy="524301"/>
          </a:xfrm>
          <a:prstGeom prst="rect">
            <a:avLst/>
          </a:prstGeom>
        </p:spPr>
      </p:pic>
      <p:sp>
        <p:nvSpPr>
          <p:cNvPr id="8" name="Title 1">
            <a:extLst>
              <a:ext uri="{FF2B5EF4-FFF2-40B4-BE49-F238E27FC236}">
                <a16:creationId xmlns:a16="http://schemas.microsoft.com/office/drawing/2014/main" id="{9522D66E-0E03-4880-9E5E-4D456E536713}"/>
              </a:ext>
            </a:extLst>
          </p:cNvPr>
          <p:cNvSpPr>
            <a:spLocks noGrp="1"/>
          </p:cNvSpPr>
          <p:nvPr>
            <p:ph type="title" hasCustomPrompt="1"/>
          </p:nvPr>
        </p:nvSpPr>
        <p:spPr>
          <a:xfrm>
            <a:off x="838200" y="152401"/>
            <a:ext cx="10515600" cy="1523544"/>
          </a:xfrm>
        </p:spPr>
        <p:txBody>
          <a:bodyPr>
            <a:noAutofit/>
          </a:bodyPr>
          <a:lstStyle>
            <a:lvl1pPr algn="l" defTabSz="914400" rtl="0" eaLnBrk="1" latinLnBrk="0" hangingPunct="1">
              <a:lnSpc>
                <a:spcPct val="90000"/>
              </a:lnSpc>
              <a:spcBef>
                <a:spcPct val="0"/>
              </a:spcBef>
              <a:buNone/>
              <a:defRPr lang="de-AT" sz="4800" b="1" kern="1200" dirty="0">
                <a:ln>
                  <a:solidFill>
                    <a:srgbClr val="BFE38F"/>
                  </a:solidFill>
                </a:ln>
                <a:solidFill>
                  <a:schemeClr val="tx1"/>
                </a:solidFill>
                <a:effectLst>
                  <a:outerShdw blurRad="38100" dist="38100" dir="2700000" algn="tl">
                    <a:srgbClr val="000000">
                      <a:alpha val="43137"/>
                    </a:srgbClr>
                  </a:outerShdw>
                </a:effectLst>
                <a:latin typeface="Arial Black" panose="020B0A04020102020204" pitchFamily="34" charset="0"/>
                <a:ea typeface="+mj-ea"/>
                <a:cs typeface="Aharoni" panose="02010803020104030203" pitchFamily="2" charset="-79"/>
              </a:defRPr>
            </a:lvl1pPr>
          </a:lstStyle>
          <a:p>
            <a:r>
              <a:rPr lang="en-US" dirty="0"/>
              <a:t>CLICK TO EDIT MASTER TITLE STYLE</a:t>
            </a:r>
            <a:endParaRPr lang="de-AT" dirty="0"/>
          </a:p>
        </p:txBody>
      </p:sp>
    </p:spTree>
    <p:extLst>
      <p:ext uri="{BB962C8B-B14F-4D97-AF65-F5344CB8AC3E}">
        <p14:creationId xmlns:p14="http://schemas.microsoft.com/office/powerpoint/2010/main" val="2886891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928148-F792-4E4A-9A5B-0ADEC7AFD17C}"/>
              </a:ext>
            </a:extLst>
          </p:cNvPr>
          <p:cNvSpPr>
            <a:spLocks noGrp="1"/>
          </p:cNvSpPr>
          <p:nvPr>
            <p:ph type="dt" sz="half" idx="10"/>
          </p:nvPr>
        </p:nvSpPr>
        <p:spPr/>
        <p:txBody>
          <a:bodyPr/>
          <a:lstStyle/>
          <a:p>
            <a:fld id="{5957384D-1A10-4715-AAD8-F603304139C1}" type="datetimeFigureOut">
              <a:rPr lang="de-AT" smtClean="0"/>
              <a:pPr/>
              <a:t>21.03.2022</a:t>
            </a:fld>
            <a:endParaRPr lang="de-AT"/>
          </a:p>
        </p:txBody>
      </p:sp>
      <p:sp>
        <p:nvSpPr>
          <p:cNvPr id="3" name="Footer Placeholder 2">
            <a:extLst>
              <a:ext uri="{FF2B5EF4-FFF2-40B4-BE49-F238E27FC236}">
                <a16:creationId xmlns:a16="http://schemas.microsoft.com/office/drawing/2014/main" id="{EBFC46EB-3932-4C4F-9C7C-7CBAC83F2E90}"/>
              </a:ext>
            </a:extLst>
          </p:cNvPr>
          <p:cNvSpPr>
            <a:spLocks noGrp="1"/>
          </p:cNvSpPr>
          <p:nvPr>
            <p:ph type="ftr" sz="quarter" idx="11"/>
          </p:nvPr>
        </p:nvSpPr>
        <p:spPr/>
        <p:txBody>
          <a:bodyPr/>
          <a:lstStyle/>
          <a:p>
            <a:r>
              <a:rPr lang="de-AT" dirty="0"/>
              <a:t>Project N° 2020-1-AT01-KA226-VET-092549)</a:t>
            </a:r>
          </a:p>
        </p:txBody>
      </p:sp>
      <p:sp>
        <p:nvSpPr>
          <p:cNvPr id="4" name="Slide Number Placeholder 3">
            <a:extLst>
              <a:ext uri="{FF2B5EF4-FFF2-40B4-BE49-F238E27FC236}">
                <a16:creationId xmlns:a16="http://schemas.microsoft.com/office/drawing/2014/main" id="{BB72693F-CC3D-46AA-8327-2745023FA677}"/>
              </a:ext>
            </a:extLst>
          </p:cNvPr>
          <p:cNvSpPr>
            <a:spLocks noGrp="1"/>
          </p:cNvSpPr>
          <p:nvPr>
            <p:ph type="sldNum" sz="quarter" idx="12"/>
          </p:nvPr>
        </p:nvSpPr>
        <p:spPr/>
        <p:txBody>
          <a:bodyPr/>
          <a:lstStyle/>
          <a:p>
            <a:fld id="{742DEAA9-F0E8-465B-87C2-CBF38CF7C888}" type="slidenum">
              <a:rPr lang="de-AT" smtClean="0"/>
              <a:pPr/>
              <a:t>‹#›</a:t>
            </a:fld>
            <a:endParaRPr lang="de-AT"/>
          </a:p>
        </p:txBody>
      </p:sp>
      <p:pic>
        <p:nvPicPr>
          <p:cNvPr id="5" name="Picture 4">
            <a:extLst>
              <a:ext uri="{FF2B5EF4-FFF2-40B4-BE49-F238E27FC236}">
                <a16:creationId xmlns:a16="http://schemas.microsoft.com/office/drawing/2014/main" id="{15C93685-2743-4290-BF8E-0E15C0EB40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24" y="6038452"/>
            <a:ext cx="1700981" cy="753779"/>
          </a:xfrm>
          <a:prstGeom prst="rect">
            <a:avLst/>
          </a:prstGeom>
        </p:spPr>
      </p:pic>
      <p:pic>
        <p:nvPicPr>
          <p:cNvPr id="6" name="Grafik 15">
            <a:extLst>
              <a:ext uri="{FF2B5EF4-FFF2-40B4-BE49-F238E27FC236}">
                <a16:creationId xmlns:a16="http://schemas.microsoft.com/office/drawing/2014/main" id="{CE4B762C-8DF4-4F37-B896-F650DED9FA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15948" y="6276761"/>
            <a:ext cx="1828959" cy="524301"/>
          </a:xfrm>
          <a:prstGeom prst="rect">
            <a:avLst/>
          </a:prstGeom>
        </p:spPr>
      </p:pic>
    </p:spTree>
    <p:extLst>
      <p:ext uri="{BB962C8B-B14F-4D97-AF65-F5344CB8AC3E}">
        <p14:creationId xmlns:p14="http://schemas.microsoft.com/office/powerpoint/2010/main" val="1683123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64BD9-4527-415D-A268-E8623EDB4D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Content Placeholder 2">
            <a:extLst>
              <a:ext uri="{FF2B5EF4-FFF2-40B4-BE49-F238E27FC236}">
                <a16:creationId xmlns:a16="http://schemas.microsoft.com/office/drawing/2014/main" id="{28234DF4-5437-4091-BF8E-EDB29AA56B26}"/>
              </a:ext>
            </a:extLst>
          </p:cNvPr>
          <p:cNvSpPr>
            <a:spLocks noGrp="1"/>
          </p:cNvSpPr>
          <p:nvPr>
            <p:ph idx="1"/>
          </p:nvPr>
        </p:nvSpPr>
        <p:spPr>
          <a:xfrm>
            <a:off x="5183188" y="987425"/>
            <a:ext cx="6172200" cy="4873625"/>
          </a:xfrm>
        </p:spPr>
        <p:txBody>
          <a:bodyPr/>
          <a:lstStyle>
            <a:lvl1pPr marL="228600" indent="-228600">
              <a:defRPr lang="en-US" sz="2800" kern="1200" dirty="0" smtClean="0">
                <a:solidFill>
                  <a:schemeClr val="tx1"/>
                </a:solidFill>
                <a:latin typeface="+mn-lt"/>
                <a:ea typeface="+mn-ea"/>
                <a:cs typeface="+mn-cs"/>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228600" lvl="0" indent="-228600" algn="l" defTabSz="914400" rtl="0" eaLnBrk="1" latinLnBrk="0" hangingPunct="1">
              <a:lnSpc>
                <a:spcPct val="90000"/>
              </a:lnSpc>
              <a:spcBef>
                <a:spcPts val="1000"/>
              </a:spcBef>
              <a:buClr>
                <a:srgbClr val="42ACE6"/>
              </a:buClr>
              <a:buFont typeface="Wingdings 3" panose="05040102010807070707" pitchFamily="18" charset="2"/>
              <a:buChar cha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sp>
        <p:nvSpPr>
          <p:cNvPr id="4" name="Text Placeholder 3">
            <a:extLst>
              <a:ext uri="{FF2B5EF4-FFF2-40B4-BE49-F238E27FC236}">
                <a16:creationId xmlns:a16="http://schemas.microsoft.com/office/drawing/2014/main" id="{1FA95440-316A-4A03-998B-B7E1343D03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80A148-6444-4E03-863B-ECE2D6951A99}"/>
              </a:ext>
            </a:extLst>
          </p:cNvPr>
          <p:cNvSpPr>
            <a:spLocks noGrp="1"/>
          </p:cNvSpPr>
          <p:nvPr>
            <p:ph type="dt" sz="half" idx="10"/>
          </p:nvPr>
        </p:nvSpPr>
        <p:spPr/>
        <p:txBody>
          <a:bodyPr/>
          <a:lstStyle/>
          <a:p>
            <a:fld id="{5957384D-1A10-4715-AAD8-F603304139C1}" type="datetimeFigureOut">
              <a:rPr lang="de-AT" smtClean="0"/>
              <a:pPr/>
              <a:t>21.03.2022</a:t>
            </a:fld>
            <a:endParaRPr lang="de-AT"/>
          </a:p>
        </p:txBody>
      </p:sp>
      <p:sp>
        <p:nvSpPr>
          <p:cNvPr id="6" name="Footer Placeholder 5">
            <a:extLst>
              <a:ext uri="{FF2B5EF4-FFF2-40B4-BE49-F238E27FC236}">
                <a16:creationId xmlns:a16="http://schemas.microsoft.com/office/drawing/2014/main" id="{A2413524-5C1B-4742-A188-D0E479C1FF5F}"/>
              </a:ext>
            </a:extLst>
          </p:cNvPr>
          <p:cNvSpPr>
            <a:spLocks noGrp="1"/>
          </p:cNvSpPr>
          <p:nvPr>
            <p:ph type="ftr" sz="quarter" idx="11"/>
          </p:nvPr>
        </p:nvSpPr>
        <p:spPr/>
        <p:txBody>
          <a:bodyPr/>
          <a:lstStyle/>
          <a:p>
            <a:endParaRPr lang="de-AT"/>
          </a:p>
        </p:txBody>
      </p:sp>
      <p:sp>
        <p:nvSpPr>
          <p:cNvPr id="7" name="Slide Number Placeholder 6">
            <a:extLst>
              <a:ext uri="{FF2B5EF4-FFF2-40B4-BE49-F238E27FC236}">
                <a16:creationId xmlns:a16="http://schemas.microsoft.com/office/drawing/2014/main" id="{337B8565-45AD-4788-8D05-0C7BFE080428}"/>
              </a:ext>
            </a:extLst>
          </p:cNvPr>
          <p:cNvSpPr>
            <a:spLocks noGrp="1"/>
          </p:cNvSpPr>
          <p:nvPr>
            <p:ph type="sldNum" sz="quarter" idx="12"/>
          </p:nvPr>
        </p:nvSpPr>
        <p:spPr/>
        <p:txBody>
          <a:bodyPr/>
          <a:lstStyle/>
          <a:p>
            <a:fld id="{742DEAA9-F0E8-465B-87C2-CBF38CF7C888}" type="slidenum">
              <a:rPr lang="de-AT" smtClean="0"/>
              <a:pPr/>
              <a:t>‹#›</a:t>
            </a:fld>
            <a:endParaRPr lang="de-AT"/>
          </a:p>
        </p:txBody>
      </p:sp>
    </p:spTree>
    <p:extLst>
      <p:ext uri="{BB962C8B-B14F-4D97-AF65-F5344CB8AC3E}">
        <p14:creationId xmlns:p14="http://schemas.microsoft.com/office/powerpoint/2010/main" val="153474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3D722-0243-42FC-A4A1-0F62332D38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Picture Placeholder 2">
            <a:extLst>
              <a:ext uri="{FF2B5EF4-FFF2-40B4-BE49-F238E27FC236}">
                <a16:creationId xmlns:a16="http://schemas.microsoft.com/office/drawing/2014/main" id="{67B21F22-A2AC-4A4B-9894-FE70B24077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 Placeholder 3">
            <a:extLst>
              <a:ext uri="{FF2B5EF4-FFF2-40B4-BE49-F238E27FC236}">
                <a16:creationId xmlns:a16="http://schemas.microsoft.com/office/drawing/2014/main" id="{64BCC996-4582-4098-8EE8-6160B06097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E4E954-BE53-4FC9-AD3F-0A4624B444B5}"/>
              </a:ext>
            </a:extLst>
          </p:cNvPr>
          <p:cNvSpPr>
            <a:spLocks noGrp="1"/>
          </p:cNvSpPr>
          <p:nvPr>
            <p:ph type="dt" sz="half" idx="10"/>
          </p:nvPr>
        </p:nvSpPr>
        <p:spPr/>
        <p:txBody>
          <a:bodyPr/>
          <a:lstStyle/>
          <a:p>
            <a:fld id="{5957384D-1A10-4715-AAD8-F603304139C1}" type="datetimeFigureOut">
              <a:rPr lang="de-AT" smtClean="0"/>
              <a:pPr/>
              <a:t>21.03.2022</a:t>
            </a:fld>
            <a:endParaRPr lang="de-AT"/>
          </a:p>
        </p:txBody>
      </p:sp>
      <p:sp>
        <p:nvSpPr>
          <p:cNvPr id="6" name="Footer Placeholder 5">
            <a:extLst>
              <a:ext uri="{FF2B5EF4-FFF2-40B4-BE49-F238E27FC236}">
                <a16:creationId xmlns:a16="http://schemas.microsoft.com/office/drawing/2014/main" id="{5E5BACB9-A3DA-49C9-AC55-4B945A1A9EAC}"/>
              </a:ext>
            </a:extLst>
          </p:cNvPr>
          <p:cNvSpPr>
            <a:spLocks noGrp="1"/>
          </p:cNvSpPr>
          <p:nvPr>
            <p:ph type="ftr" sz="quarter" idx="11"/>
          </p:nvPr>
        </p:nvSpPr>
        <p:spPr/>
        <p:txBody>
          <a:bodyPr/>
          <a:lstStyle/>
          <a:p>
            <a:endParaRPr lang="de-AT"/>
          </a:p>
        </p:txBody>
      </p:sp>
      <p:sp>
        <p:nvSpPr>
          <p:cNvPr id="7" name="Slide Number Placeholder 6">
            <a:extLst>
              <a:ext uri="{FF2B5EF4-FFF2-40B4-BE49-F238E27FC236}">
                <a16:creationId xmlns:a16="http://schemas.microsoft.com/office/drawing/2014/main" id="{8130D0E9-F6D1-43AD-84C1-7D07337C2DD9}"/>
              </a:ext>
            </a:extLst>
          </p:cNvPr>
          <p:cNvSpPr>
            <a:spLocks noGrp="1"/>
          </p:cNvSpPr>
          <p:nvPr>
            <p:ph type="sldNum" sz="quarter" idx="12"/>
          </p:nvPr>
        </p:nvSpPr>
        <p:spPr/>
        <p:txBody>
          <a:bodyPr/>
          <a:lstStyle/>
          <a:p>
            <a:fld id="{742DEAA9-F0E8-465B-87C2-CBF38CF7C888}" type="slidenum">
              <a:rPr lang="de-AT" smtClean="0"/>
              <a:pPr/>
              <a:t>‹#›</a:t>
            </a:fld>
            <a:endParaRPr lang="de-AT"/>
          </a:p>
        </p:txBody>
      </p:sp>
    </p:spTree>
    <p:extLst>
      <p:ext uri="{BB962C8B-B14F-4D97-AF65-F5344CB8AC3E}">
        <p14:creationId xmlns:p14="http://schemas.microsoft.com/office/powerpoint/2010/main" val="1360806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A9AC7F-49EE-429A-B438-048B1635CB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e-AT"/>
          </a:p>
        </p:txBody>
      </p:sp>
      <p:sp>
        <p:nvSpPr>
          <p:cNvPr id="3" name="Text Placeholder 2">
            <a:extLst>
              <a:ext uri="{FF2B5EF4-FFF2-40B4-BE49-F238E27FC236}">
                <a16:creationId xmlns:a16="http://schemas.microsoft.com/office/drawing/2014/main" id="{1E8AAC54-1949-4160-ADBD-AAF616DF27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sp>
        <p:nvSpPr>
          <p:cNvPr id="4" name="Date Placeholder 3">
            <a:extLst>
              <a:ext uri="{FF2B5EF4-FFF2-40B4-BE49-F238E27FC236}">
                <a16:creationId xmlns:a16="http://schemas.microsoft.com/office/drawing/2014/main" id="{1BA2FD4E-AB71-40E3-BF06-7B2756E153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7384D-1A10-4715-AAD8-F603304139C1}" type="datetimeFigureOut">
              <a:rPr lang="de-AT" smtClean="0"/>
              <a:pPr/>
              <a:t>21.03.2022</a:t>
            </a:fld>
            <a:endParaRPr lang="de-AT"/>
          </a:p>
        </p:txBody>
      </p:sp>
      <p:sp>
        <p:nvSpPr>
          <p:cNvPr id="5" name="Footer Placeholder 4">
            <a:extLst>
              <a:ext uri="{FF2B5EF4-FFF2-40B4-BE49-F238E27FC236}">
                <a16:creationId xmlns:a16="http://schemas.microsoft.com/office/drawing/2014/main" id="{0954231E-EC34-4C22-86DE-5032A99592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AT" dirty="0"/>
              <a:t>Project N° 2020-1-AT01-KA226-VET-092549</a:t>
            </a:r>
          </a:p>
        </p:txBody>
      </p:sp>
      <p:sp>
        <p:nvSpPr>
          <p:cNvPr id="6" name="Slide Number Placeholder 5">
            <a:extLst>
              <a:ext uri="{FF2B5EF4-FFF2-40B4-BE49-F238E27FC236}">
                <a16:creationId xmlns:a16="http://schemas.microsoft.com/office/drawing/2014/main" id="{455CFE77-7C05-4DC7-89FD-A1325B9723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2DEAA9-F0E8-465B-87C2-CBF38CF7C888}" type="slidenum">
              <a:rPr lang="de-AT" smtClean="0"/>
              <a:pPr/>
              <a:t>‹#›</a:t>
            </a:fld>
            <a:endParaRPr lang="de-AT" dirty="0"/>
          </a:p>
        </p:txBody>
      </p:sp>
    </p:spTree>
    <p:extLst>
      <p:ext uri="{BB962C8B-B14F-4D97-AF65-F5344CB8AC3E}">
        <p14:creationId xmlns:p14="http://schemas.microsoft.com/office/powerpoint/2010/main" val="768733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1.sv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svg"/><Relationship Id="rId7" Type="http://schemas.openxmlformats.org/officeDocument/2006/relationships/diagramColors" Target="../diagrams/colors2.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5.svg"/><Relationship Id="rId7" Type="http://schemas.openxmlformats.org/officeDocument/2006/relationships/diagramColors" Target="../diagrams/colors3.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7.sv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8.png"/><Relationship Id="rId7" Type="http://schemas.openxmlformats.org/officeDocument/2006/relationships/diagramQuickStyle" Target="../diagrams/quickStyle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9.svg"/><Relationship Id="rId9" Type="http://schemas.microsoft.com/office/2007/relationships/diagramDrawing" Target="../diagrams/drawing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freepik.com/vectors/peopl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18" Type="http://schemas.openxmlformats.org/officeDocument/2006/relationships/image" Target="../media/image3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image" Target="../media/image35.png"/><Relationship Id="rId2" Type="http://schemas.openxmlformats.org/officeDocument/2006/relationships/notesSlide" Target="../notesSlides/notesSlide11.xml"/><Relationship Id="rId16" Type="http://schemas.openxmlformats.org/officeDocument/2006/relationships/image" Target="../media/image34.svg"/><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slides/_rels/slide41.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17" Type="http://schemas.openxmlformats.org/officeDocument/2006/relationships/image" Target="../media/image51.svg"/><Relationship Id="rId2" Type="http://schemas.openxmlformats.org/officeDocument/2006/relationships/notesSlide" Target="../notesSlides/notesSlide12.xml"/><Relationship Id="rId16"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32CAA-2692-4ED1-A6BC-8719AA19A7EE}"/>
              </a:ext>
            </a:extLst>
          </p:cNvPr>
          <p:cNvSpPr>
            <a:spLocks noGrp="1"/>
          </p:cNvSpPr>
          <p:nvPr>
            <p:ph type="ctrTitle"/>
          </p:nvPr>
        </p:nvSpPr>
        <p:spPr/>
        <p:txBody>
          <a:bodyPr/>
          <a:lstStyle/>
          <a:p>
            <a:pPr algn="ctr"/>
            <a:br>
              <a:rPr lang="de-DE" sz="4400" dirty="0"/>
            </a:br>
            <a:br>
              <a:rPr lang="de-DE" sz="4400" dirty="0"/>
            </a:br>
            <a:br>
              <a:rPr lang="de-DE" sz="4400" dirty="0"/>
            </a:br>
            <a:r>
              <a:rPr lang="de-DE" sz="4400" dirty="0"/>
              <a:t>Programa Formativo</a:t>
            </a:r>
            <a:br>
              <a:rPr lang="de-DE" sz="4400" dirty="0"/>
            </a:br>
            <a:br>
              <a:rPr lang="de-DE" sz="4400" dirty="0"/>
            </a:br>
            <a:r>
              <a:rPr lang="de-DE" sz="4400" dirty="0"/>
              <a:t>WBL_GOES_VIRTUAL</a:t>
            </a:r>
            <a:br>
              <a:rPr lang="de-DE"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br>
            <a:endPar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p:txBody>
      </p:sp>
      <p:sp>
        <p:nvSpPr>
          <p:cNvPr id="3" name="Subtitle 2">
            <a:extLst>
              <a:ext uri="{FF2B5EF4-FFF2-40B4-BE49-F238E27FC236}">
                <a16:creationId xmlns:a16="http://schemas.microsoft.com/office/drawing/2014/main" id="{CFE18940-8DCE-41A1-AB0A-0C8208CEC7C0}"/>
              </a:ext>
            </a:extLst>
          </p:cNvPr>
          <p:cNvSpPr>
            <a:spLocks noGrp="1"/>
          </p:cNvSpPr>
          <p:nvPr>
            <p:ph type="subTitle" idx="1"/>
          </p:nvPr>
        </p:nvSpPr>
        <p:spPr>
          <a:xfrm>
            <a:off x="625150" y="3706583"/>
            <a:ext cx="6557553" cy="1655762"/>
          </a:xfrm>
        </p:spPr>
        <p:txBody>
          <a:bodyPr>
            <a:normAutofit/>
          </a:bodyPr>
          <a:lstStyle/>
          <a:p>
            <a:r>
              <a:rPr lang="de-DE" sz="3200" dirty="0">
                <a:latin typeface="Arial" panose="020B0604020202020204" pitchFamily="34" charset="0"/>
                <a:cs typeface="Arial" panose="020B0604020202020204" pitchFamily="34" charset="0"/>
              </a:rPr>
              <a:t>Módulo 3</a:t>
            </a:r>
            <a:br>
              <a:rPr lang="de-DE" sz="3200" dirty="0">
                <a:latin typeface="Arial" panose="020B0604020202020204" pitchFamily="34" charset="0"/>
                <a:cs typeface="Arial" panose="020B0604020202020204" pitchFamily="34" charset="0"/>
              </a:rPr>
            </a:br>
            <a:r>
              <a:rPr lang="de-DE" sz="3200" dirty="0">
                <a:latin typeface="Arial" panose="020B0604020202020204" pitchFamily="34" charset="0"/>
                <a:cs typeface="Arial" panose="020B0604020202020204" pitchFamily="34" charset="0"/>
              </a:rPr>
              <a:t>Didáctica Online</a:t>
            </a:r>
            <a:endParaRPr lang="de-AT"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5373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7A1AC-F2D3-43A7-B823-14C5C282E4F6}"/>
              </a:ext>
            </a:extLst>
          </p:cNvPr>
          <p:cNvSpPr>
            <a:spLocks noGrp="1"/>
          </p:cNvSpPr>
          <p:nvPr>
            <p:ph type="title"/>
          </p:nvPr>
        </p:nvSpPr>
        <p:spPr>
          <a:xfrm>
            <a:off x="800100" y="-190500"/>
            <a:ext cx="10515600" cy="1930400"/>
          </a:xfrm>
        </p:spPr>
        <p:txBody>
          <a:bodyPr/>
          <a:lstStyle/>
          <a:p>
            <a:r>
              <a:rPr lang="de-AT" sz="3600" dirty="0">
                <a:latin typeface="Eras Bold ITC" panose="020B0907030504020204" pitchFamily="34" charset="0"/>
              </a:rPr>
              <a:t>DIFERENCIAS ENTRE DIDÁCTICA ONLINE Y FORMACIÓN PRESENCIAL</a:t>
            </a:r>
            <a:endParaRPr lang="es-ES" sz="3600"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endParaRPr>
          </a:p>
        </p:txBody>
      </p:sp>
      <p:sp>
        <p:nvSpPr>
          <p:cNvPr id="3" name="Content Placeholder 2">
            <a:extLst>
              <a:ext uri="{FF2B5EF4-FFF2-40B4-BE49-F238E27FC236}">
                <a16:creationId xmlns:a16="http://schemas.microsoft.com/office/drawing/2014/main" id="{86EA8E2E-BC92-4D34-BD85-4574A5DACBD7}"/>
              </a:ext>
            </a:extLst>
          </p:cNvPr>
          <p:cNvSpPr>
            <a:spLocks noGrp="1"/>
          </p:cNvSpPr>
          <p:nvPr>
            <p:ph idx="1"/>
          </p:nvPr>
        </p:nvSpPr>
        <p:spPr/>
        <p:txBody>
          <a:bodyPr>
            <a:normAutofit/>
          </a:bodyPr>
          <a:lstStyle/>
          <a:p>
            <a:endParaRPr lang="es-ES" dirty="0"/>
          </a:p>
          <a:p>
            <a:r>
              <a:rPr lang="es-ES" dirty="0"/>
              <a:t>La formación virtual utiliza internet y las Tecnologías de la Información y Comunicación (TIC) para ofrecer al alumnado herramientas de enseñanza – chats, blogs, videoconferencias o documentos compartidos – que emiten las prácticas en </a:t>
            </a:r>
            <a:r>
              <a:rPr lang="es-ES" dirty="0" err="1"/>
              <a:t>streaming</a:t>
            </a:r>
            <a:endParaRPr lang="es-ES" dirty="0"/>
          </a:p>
          <a:p>
            <a:endParaRPr lang="es-ES" dirty="0"/>
          </a:p>
          <a:p>
            <a:r>
              <a:rPr lang="es-ES" dirty="0"/>
              <a:t>La formación online también se caracteriza por impulsar la autonomía y la curiosidad del alumnado, trabajo colaborativo, pensamiento crítico y autoaprendizaje. </a:t>
            </a:r>
          </a:p>
        </p:txBody>
      </p:sp>
    </p:spTree>
    <p:extLst>
      <p:ext uri="{BB962C8B-B14F-4D97-AF65-F5344CB8AC3E}">
        <p14:creationId xmlns:p14="http://schemas.microsoft.com/office/powerpoint/2010/main" val="11907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534986" y="4292977"/>
            <a:ext cx="3337217" cy="1659954"/>
          </a:xfrm>
          <a:prstGeom prst="rect">
            <a:avLst/>
          </a:prstGeom>
          <a:noFill/>
          <a:ln>
            <a:solidFill>
              <a:srgbClr val="1982BD"/>
            </a:solidFill>
          </a:ln>
        </p:spPr>
        <p:txBody>
          <a:bodyPr wrap="square" rtlCol="0">
            <a:noAutofit/>
          </a:bodyPr>
          <a:lstStyle/>
          <a:p>
            <a:r>
              <a:rPr lang="es-ES" sz="2400" dirty="0"/>
              <a:t>En el </a:t>
            </a:r>
            <a:r>
              <a:rPr lang="es-ES" sz="2400" dirty="0" err="1"/>
              <a:t>WBL</a:t>
            </a:r>
            <a:r>
              <a:rPr lang="es-ES" sz="2400" dirty="0"/>
              <a:t> presencial, la persona instructora es la única fuente de consulta</a:t>
            </a:r>
          </a:p>
        </p:txBody>
      </p:sp>
      <p:sp>
        <p:nvSpPr>
          <p:cNvPr id="12" name="11 CuadroTexto"/>
          <p:cNvSpPr txBox="1"/>
          <p:nvPr/>
        </p:nvSpPr>
        <p:spPr>
          <a:xfrm>
            <a:off x="7092950" y="4292976"/>
            <a:ext cx="3746500" cy="1986935"/>
          </a:xfrm>
          <a:prstGeom prst="rect">
            <a:avLst/>
          </a:prstGeom>
          <a:noFill/>
          <a:ln>
            <a:solidFill>
              <a:srgbClr val="1982BD"/>
            </a:solidFill>
          </a:ln>
        </p:spPr>
        <p:txBody>
          <a:bodyPr wrap="square" rtlCol="0">
            <a:noAutofit/>
          </a:bodyPr>
          <a:lstStyle/>
          <a:p>
            <a:r>
              <a:rPr lang="es-ES" sz="2400" dirty="0"/>
              <a:t>En los entornos virtuales, los participantes se pueden enriquecer a través de varias fuentes de conocimientos</a:t>
            </a:r>
          </a:p>
        </p:txBody>
      </p:sp>
      <p:sp>
        <p:nvSpPr>
          <p:cNvPr id="15" name="14 CuadroTexto"/>
          <p:cNvSpPr txBox="1"/>
          <p:nvPr/>
        </p:nvSpPr>
        <p:spPr>
          <a:xfrm>
            <a:off x="838200" y="1857137"/>
            <a:ext cx="8877300" cy="707886"/>
          </a:xfrm>
          <a:prstGeom prst="rect">
            <a:avLst/>
          </a:prstGeom>
          <a:noFill/>
          <a:ln>
            <a:noFill/>
          </a:ln>
        </p:spPr>
        <p:txBody>
          <a:bodyPr wrap="square" rtlCol="0">
            <a:spAutoFit/>
          </a:bodyPr>
          <a:lstStyle/>
          <a:p>
            <a:r>
              <a:rPr lang="es-ES" sz="2000" dirty="0"/>
              <a:t>El </a:t>
            </a:r>
            <a:r>
              <a:rPr lang="es-ES" sz="2000" dirty="0" err="1"/>
              <a:t>WBL</a:t>
            </a:r>
            <a:r>
              <a:rPr lang="es-ES" sz="2000" dirty="0"/>
              <a:t> va desde ser una simple transmisión de información hasta convertirse en una serie de procesos que estimulan el pensamiento crítico</a:t>
            </a:r>
            <a:endParaRPr lang="es-ES" dirty="0"/>
          </a:p>
        </p:txBody>
      </p:sp>
      <p:sp>
        <p:nvSpPr>
          <p:cNvPr id="16" name="Title 1">
            <a:extLst>
              <a:ext uri="{FF2B5EF4-FFF2-40B4-BE49-F238E27FC236}">
                <a16:creationId xmlns:a16="http://schemas.microsoft.com/office/drawing/2014/main" id="{2DAA800D-45B3-4818-90DC-739020775AE4}"/>
              </a:ext>
            </a:extLst>
          </p:cNvPr>
          <p:cNvSpPr>
            <a:spLocks noGrp="1"/>
          </p:cNvSpPr>
          <p:nvPr>
            <p:ph type="title"/>
          </p:nvPr>
        </p:nvSpPr>
        <p:spPr>
          <a:xfrm>
            <a:off x="149225" y="19665"/>
            <a:ext cx="10515600" cy="1523544"/>
          </a:xfrm>
        </p:spPr>
        <p:txBody>
          <a:bodyPr/>
          <a:lstStyle/>
          <a:p>
            <a:pPr lvl="0"/>
            <a:r>
              <a:rPr lang="de-AT" dirty="0">
                <a:latin typeface="Eras Bold ITC" panose="020B0907030504020204" pitchFamily="34" charset="0"/>
              </a:rPr>
              <a:t>PAPEL DEL TUTOR/A DE WBL</a:t>
            </a:r>
            <a:endParaRPr lang="de-AT" dirty="0"/>
          </a:p>
        </p:txBody>
      </p:sp>
      <p:grpSp>
        <p:nvGrpSpPr>
          <p:cNvPr id="20" name="Group 19">
            <a:extLst>
              <a:ext uri="{FF2B5EF4-FFF2-40B4-BE49-F238E27FC236}">
                <a16:creationId xmlns:a16="http://schemas.microsoft.com/office/drawing/2014/main" id="{2ED8E466-A449-4FA0-8F2C-B051E7361C5C}"/>
              </a:ext>
            </a:extLst>
          </p:cNvPr>
          <p:cNvGrpSpPr/>
          <p:nvPr/>
        </p:nvGrpSpPr>
        <p:grpSpPr>
          <a:xfrm>
            <a:off x="9455150" y="365125"/>
            <a:ext cx="1641475" cy="1641475"/>
            <a:chOff x="9455150" y="365125"/>
            <a:chExt cx="1641475" cy="1641475"/>
          </a:xfrm>
        </p:grpSpPr>
        <p:sp>
          <p:nvSpPr>
            <p:cNvPr id="13" name="Oval 12">
              <a:extLst>
                <a:ext uri="{FF2B5EF4-FFF2-40B4-BE49-F238E27FC236}">
                  <a16:creationId xmlns:a16="http://schemas.microsoft.com/office/drawing/2014/main" id="{56439845-6BDE-47A5-84F3-296208CB27FF}"/>
                </a:ext>
              </a:extLst>
            </p:cNvPr>
            <p:cNvSpPr/>
            <p:nvPr/>
          </p:nvSpPr>
          <p:spPr>
            <a:xfrm>
              <a:off x="9455150" y="365125"/>
              <a:ext cx="1641475" cy="1641475"/>
            </a:xfrm>
            <a:prstGeom prst="ellipse">
              <a:avLst/>
            </a:prstGeom>
            <a:solidFill>
              <a:schemeClr val="bg1"/>
            </a:solidFill>
            <a:ln w="38100">
              <a:solidFill>
                <a:srgbClr val="124B69"/>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8" name="Graphic 7" descr="Professor">
              <a:extLst>
                <a:ext uri="{FF2B5EF4-FFF2-40B4-BE49-F238E27FC236}">
                  <a16:creationId xmlns:a16="http://schemas.microsoft.com/office/drawing/2014/main" id="{660D4F5D-0679-4B49-9825-C2CA81C6846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15500" y="578088"/>
              <a:ext cx="1123950" cy="1123950"/>
            </a:xfrm>
            <a:prstGeom prst="rect">
              <a:avLst/>
            </a:prstGeom>
          </p:spPr>
        </p:pic>
      </p:grpSp>
      <p:graphicFrame>
        <p:nvGraphicFramePr>
          <p:cNvPr id="19" name="Diagram 18">
            <a:extLst>
              <a:ext uri="{FF2B5EF4-FFF2-40B4-BE49-F238E27FC236}">
                <a16:creationId xmlns:a16="http://schemas.microsoft.com/office/drawing/2014/main" id="{CD15A5CE-6DC9-46A2-893B-20A91CF167A0}"/>
              </a:ext>
            </a:extLst>
          </p:cNvPr>
          <p:cNvGraphicFramePr/>
          <p:nvPr>
            <p:extLst>
              <p:ext uri="{D42A27DB-BD31-4B8C-83A1-F6EECF244321}">
                <p14:modId xmlns:p14="http://schemas.microsoft.com/office/powerpoint/2010/main" val="3460491460"/>
              </p:ext>
            </p:extLst>
          </p:nvPr>
        </p:nvGraphicFramePr>
        <p:xfrm>
          <a:off x="534987" y="2751523"/>
          <a:ext cx="11122026" cy="13549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907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Graphic spid="19"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3094037" y="4358805"/>
            <a:ext cx="6003926" cy="1200329"/>
          </a:xfrm>
          <a:prstGeom prst="rect">
            <a:avLst/>
          </a:prstGeom>
          <a:noFill/>
          <a:ln>
            <a:solidFill>
              <a:srgbClr val="1982BD"/>
            </a:solidFill>
          </a:ln>
        </p:spPr>
        <p:txBody>
          <a:bodyPr wrap="square" rtlCol="0">
            <a:spAutoFit/>
          </a:bodyPr>
          <a:lstStyle>
            <a:defPPr>
              <a:defRPr lang="de-DE"/>
            </a:defPPr>
            <a:lvl1pPr>
              <a:defRPr sz="2400"/>
            </a:lvl1pPr>
          </a:lstStyle>
          <a:p>
            <a:r>
              <a:rPr lang="es-ES" dirty="0"/>
              <a:t>En las prácticas virtuales, el alumnado tiene la posibilidad de convertirse en un personaje autónomo y activo</a:t>
            </a:r>
          </a:p>
        </p:txBody>
      </p:sp>
      <p:sp>
        <p:nvSpPr>
          <p:cNvPr id="13" name="Title 1">
            <a:extLst>
              <a:ext uri="{FF2B5EF4-FFF2-40B4-BE49-F238E27FC236}">
                <a16:creationId xmlns:a16="http://schemas.microsoft.com/office/drawing/2014/main" id="{10601874-7435-4A4A-9B00-02466C3E77AE}"/>
              </a:ext>
            </a:extLst>
          </p:cNvPr>
          <p:cNvSpPr>
            <a:spLocks noGrp="1"/>
          </p:cNvSpPr>
          <p:nvPr>
            <p:ph type="title"/>
          </p:nvPr>
        </p:nvSpPr>
        <p:spPr>
          <a:xfrm>
            <a:off x="838200" y="289851"/>
            <a:ext cx="10515600" cy="1523544"/>
          </a:xfrm>
        </p:spPr>
        <p:txBody>
          <a:bodyPr/>
          <a:lstStyle/>
          <a:p>
            <a:pPr lvl="0"/>
            <a:r>
              <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LOS/AS PARTICIPANTES</a:t>
            </a:r>
            <a:endParaRPr lang="de-AT" dirty="0"/>
          </a:p>
        </p:txBody>
      </p:sp>
      <p:grpSp>
        <p:nvGrpSpPr>
          <p:cNvPr id="18" name="Group 17">
            <a:extLst>
              <a:ext uri="{FF2B5EF4-FFF2-40B4-BE49-F238E27FC236}">
                <a16:creationId xmlns:a16="http://schemas.microsoft.com/office/drawing/2014/main" id="{486DB1DC-A16E-48F3-AC6D-857AF653067A}"/>
              </a:ext>
            </a:extLst>
          </p:cNvPr>
          <p:cNvGrpSpPr/>
          <p:nvPr/>
        </p:nvGrpSpPr>
        <p:grpSpPr>
          <a:xfrm>
            <a:off x="9455150" y="365125"/>
            <a:ext cx="1641475" cy="1641475"/>
            <a:chOff x="9455150" y="365125"/>
            <a:chExt cx="1641475" cy="1641475"/>
          </a:xfrm>
        </p:grpSpPr>
        <p:sp>
          <p:nvSpPr>
            <p:cNvPr id="11" name="Oval 10">
              <a:extLst>
                <a:ext uri="{FF2B5EF4-FFF2-40B4-BE49-F238E27FC236}">
                  <a16:creationId xmlns:a16="http://schemas.microsoft.com/office/drawing/2014/main" id="{9206311B-710A-4E91-BA8F-D79DF8B12796}"/>
                </a:ext>
              </a:extLst>
            </p:cNvPr>
            <p:cNvSpPr/>
            <p:nvPr/>
          </p:nvSpPr>
          <p:spPr>
            <a:xfrm>
              <a:off x="9455150" y="365125"/>
              <a:ext cx="1641475" cy="1641475"/>
            </a:xfrm>
            <a:prstGeom prst="ellipse">
              <a:avLst/>
            </a:prstGeom>
            <a:solidFill>
              <a:schemeClr val="bg1"/>
            </a:solidFill>
            <a:ln w="38100">
              <a:solidFill>
                <a:srgbClr val="124B69"/>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4" name="Graphic 13" descr="Users">
              <a:extLst>
                <a:ext uri="{FF2B5EF4-FFF2-40B4-BE49-F238E27FC236}">
                  <a16:creationId xmlns:a16="http://schemas.microsoft.com/office/drawing/2014/main" id="{4D4FECD4-F61E-41E0-9D79-BC9D4CEDDC6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80574" y="597363"/>
              <a:ext cx="1190625" cy="1190625"/>
            </a:xfrm>
            <a:prstGeom prst="rect">
              <a:avLst/>
            </a:prstGeom>
          </p:spPr>
        </p:pic>
      </p:grpSp>
      <p:graphicFrame>
        <p:nvGraphicFramePr>
          <p:cNvPr id="17" name="Diagram 16">
            <a:extLst>
              <a:ext uri="{FF2B5EF4-FFF2-40B4-BE49-F238E27FC236}">
                <a16:creationId xmlns:a16="http://schemas.microsoft.com/office/drawing/2014/main" id="{15E54C54-A865-4ECA-A7EF-48CDAF2500AC}"/>
              </a:ext>
            </a:extLst>
          </p:cNvPr>
          <p:cNvGraphicFramePr/>
          <p:nvPr>
            <p:extLst>
              <p:ext uri="{D42A27DB-BD31-4B8C-83A1-F6EECF244321}">
                <p14:modId xmlns:p14="http://schemas.microsoft.com/office/powerpoint/2010/main" val="467246577"/>
              </p:ext>
            </p:extLst>
          </p:nvPr>
        </p:nvGraphicFramePr>
        <p:xfrm>
          <a:off x="534987" y="2408623"/>
          <a:ext cx="11122026" cy="13549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907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17"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664806" y="3978210"/>
            <a:ext cx="4013200" cy="1974720"/>
          </a:xfrm>
          <a:prstGeom prst="rect">
            <a:avLst/>
          </a:prstGeom>
          <a:noFill/>
          <a:ln>
            <a:solidFill>
              <a:srgbClr val="1982BD"/>
            </a:solidFill>
          </a:ln>
        </p:spPr>
        <p:txBody>
          <a:bodyPr wrap="square" rtlCol="0">
            <a:noAutofit/>
          </a:bodyPr>
          <a:lstStyle/>
          <a:p>
            <a:r>
              <a:rPr lang="es-ES" sz="2400" dirty="0"/>
              <a:t>En el </a:t>
            </a:r>
            <a:r>
              <a:rPr lang="es-ES" sz="2400" dirty="0" err="1"/>
              <a:t>WBL</a:t>
            </a:r>
            <a:r>
              <a:rPr lang="es-ES" sz="2400" dirty="0"/>
              <a:t> de la formación presencial, existe un tiempo y lugar establecidos que deben respetarse para que tenga lugar el aprendizaje</a:t>
            </a:r>
          </a:p>
        </p:txBody>
      </p:sp>
      <p:sp>
        <p:nvSpPr>
          <p:cNvPr id="11" name="10 CuadroTexto"/>
          <p:cNvSpPr txBox="1"/>
          <p:nvPr/>
        </p:nvSpPr>
        <p:spPr>
          <a:xfrm>
            <a:off x="7115174" y="3982357"/>
            <a:ext cx="3848100" cy="1825430"/>
          </a:xfrm>
          <a:prstGeom prst="rect">
            <a:avLst/>
          </a:prstGeom>
          <a:noFill/>
          <a:ln>
            <a:solidFill>
              <a:srgbClr val="1982BD"/>
            </a:solidFill>
          </a:ln>
        </p:spPr>
        <p:txBody>
          <a:bodyPr wrap="square" rtlCol="0">
            <a:noAutofit/>
          </a:bodyPr>
          <a:lstStyle/>
          <a:p>
            <a:r>
              <a:rPr lang="es-ES" sz="2400" dirty="0"/>
              <a:t>El </a:t>
            </a:r>
            <a:r>
              <a:rPr lang="es-ES" sz="2400" dirty="0" err="1"/>
              <a:t>WBL</a:t>
            </a:r>
            <a:r>
              <a:rPr lang="es-ES" sz="2400" dirty="0"/>
              <a:t> virtual ofrece la ventaja de ajustar el programa de los/as participantes</a:t>
            </a:r>
          </a:p>
        </p:txBody>
      </p:sp>
      <p:sp>
        <p:nvSpPr>
          <p:cNvPr id="15" name="Title 1">
            <a:extLst>
              <a:ext uri="{FF2B5EF4-FFF2-40B4-BE49-F238E27FC236}">
                <a16:creationId xmlns:a16="http://schemas.microsoft.com/office/drawing/2014/main" id="{217252F2-3F80-42C1-B5C7-0A9170E93097}"/>
              </a:ext>
            </a:extLst>
          </p:cNvPr>
          <p:cNvSpPr>
            <a:spLocks noGrp="1"/>
          </p:cNvSpPr>
          <p:nvPr>
            <p:ph type="title"/>
          </p:nvPr>
        </p:nvSpPr>
        <p:spPr>
          <a:xfrm>
            <a:off x="838200" y="289851"/>
            <a:ext cx="10515600" cy="1523544"/>
          </a:xfrm>
        </p:spPr>
        <p:txBody>
          <a:bodyPr/>
          <a:lstStyle/>
          <a:p>
            <a:pPr lvl="0"/>
            <a:r>
              <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TIEMPO Y ESPACIO</a:t>
            </a:r>
            <a:endParaRPr lang="de-AT" dirty="0"/>
          </a:p>
        </p:txBody>
      </p:sp>
      <p:grpSp>
        <p:nvGrpSpPr>
          <p:cNvPr id="20" name="Group 19">
            <a:extLst>
              <a:ext uri="{FF2B5EF4-FFF2-40B4-BE49-F238E27FC236}">
                <a16:creationId xmlns:a16="http://schemas.microsoft.com/office/drawing/2014/main" id="{7DBEA153-9CFB-4B0A-BF27-E0388A1B317E}"/>
              </a:ext>
            </a:extLst>
          </p:cNvPr>
          <p:cNvGrpSpPr/>
          <p:nvPr/>
        </p:nvGrpSpPr>
        <p:grpSpPr>
          <a:xfrm>
            <a:off x="9455150" y="365125"/>
            <a:ext cx="1641475" cy="1641475"/>
            <a:chOff x="9455150" y="365125"/>
            <a:chExt cx="1641475" cy="1641475"/>
          </a:xfrm>
        </p:grpSpPr>
        <p:sp>
          <p:nvSpPr>
            <p:cNvPr id="13" name="Oval 12">
              <a:extLst>
                <a:ext uri="{FF2B5EF4-FFF2-40B4-BE49-F238E27FC236}">
                  <a16:creationId xmlns:a16="http://schemas.microsoft.com/office/drawing/2014/main" id="{164E96CC-29B1-433D-8616-17B21E3FA309}"/>
                </a:ext>
              </a:extLst>
            </p:cNvPr>
            <p:cNvSpPr/>
            <p:nvPr/>
          </p:nvSpPr>
          <p:spPr>
            <a:xfrm>
              <a:off x="9455150" y="365125"/>
              <a:ext cx="1641475" cy="1641475"/>
            </a:xfrm>
            <a:prstGeom prst="ellipse">
              <a:avLst/>
            </a:prstGeom>
            <a:solidFill>
              <a:schemeClr val="bg1"/>
            </a:solidFill>
            <a:ln w="38100">
              <a:solidFill>
                <a:srgbClr val="124B69"/>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8" name="Graphic 7" descr="Clock">
              <a:extLst>
                <a:ext uri="{FF2B5EF4-FFF2-40B4-BE49-F238E27FC236}">
                  <a16:creationId xmlns:a16="http://schemas.microsoft.com/office/drawing/2014/main" id="{1AD4B7CD-D98A-43F3-81BB-23BDBF43EFD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9588499" y="498474"/>
              <a:ext cx="1374775" cy="1374775"/>
            </a:xfrm>
            <a:prstGeom prst="rect">
              <a:avLst/>
            </a:prstGeom>
          </p:spPr>
        </p:pic>
      </p:grpSp>
      <p:graphicFrame>
        <p:nvGraphicFramePr>
          <p:cNvPr id="19" name="Diagram 18">
            <a:extLst>
              <a:ext uri="{FF2B5EF4-FFF2-40B4-BE49-F238E27FC236}">
                <a16:creationId xmlns:a16="http://schemas.microsoft.com/office/drawing/2014/main" id="{39FE5392-8DEB-467B-90E3-81EC19041DAF}"/>
              </a:ext>
            </a:extLst>
          </p:cNvPr>
          <p:cNvGraphicFramePr/>
          <p:nvPr>
            <p:extLst>
              <p:ext uri="{D42A27DB-BD31-4B8C-83A1-F6EECF244321}">
                <p14:modId xmlns:p14="http://schemas.microsoft.com/office/powerpoint/2010/main" val="2664850273"/>
              </p:ext>
            </p:extLst>
          </p:nvPr>
        </p:nvGraphicFramePr>
        <p:xfrm>
          <a:off x="534987" y="2408623"/>
          <a:ext cx="11122026" cy="13549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907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Graphic spid="19"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628650" y="4165600"/>
            <a:ext cx="4470400" cy="1569660"/>
          </a:xfrm>
          <a:prstGeom prst="rect">
            <a:avLst/>
          </a:prstGeom>
          <a:noFill/>
          <a:ln>
            <a:solidFill>
              <a:srgbClr val="1982BD"/>
            </a:solidFill>
          </a:ln>
        </p:spPr>
        <p:txBody>
          <a:bodyPr wrap="square" rtlCol="0">
            <a:spAutoFit/>
          </a:bodyPr>
          <a:lstStyle/>
          <a:p>
            <a:r>
              <a:rPr lang="es-ES" sz="2400" dirty="0"/>
              <a:t>En el </a:t>
            </a:r>
            <a:r>
              <a:rPr lang="es-ES" sz="2400" dirty="0" err="1"/>
              <a:t>WBL</a:t>
            </a:r>
            <a:r>
              <a:rPr lang="es-ES" sz="2400" dirty="0"/>
              <a:t> presencial, los contenidos se limitan a la comunicación verbal, no verbal y escrita.</a:t>
            </a:r>
          </a:p>
        </p:txBody>
      </p:sp>
      <p:sp>
        <p:nvSpPr>
          <p:cNvPr id="11" name="10 CuadroTexto"/>
          <p:cNvSpPr txBox="1"/>
          <p:nvPr/>
        </p:nvSpPr>
        <p:spPr>
          <a:xfrm>
            <a:off x="7044705" y="4165600"/>
            <a:ext cx="3873500" cy="1451429"/>
          </a:xfrm>
          <a:prstGeom prst="rect">
            <a:avLst/>
          </a:prstGeom>
          <a:noFill/>
          <a:ln>
            <a:solidFill>
              <a:srgbClr val="1982BD"/>
            </a:solidFill>
          </a:ln>
        </p:spPr>
        <p:txBody>
          <a:bodyPr wrap="square" rtlCol="0">
            <a:noAutofit/>
          </a:bodyPr>
          <a:lstStyle/>
          <a:p>
            <a:r>
              <a:rPr lang="es-ES" sz="2400" dirty="0"/>
              <a:t>Las </a:t>
            </a:r>
            <a:r>
              <a:rPr lang="es-ES" sz="2400" dirty="0" err="1"/>
              <a:t>TICs</a:t>
            </a:r>
            <a:r>
              <a:rPr lang="es-ES" sz="2400" dirty="0"/>
              <a:t> representan una herramienta de apoyo del proceso de aprendizaje</a:t>
            </a:r>
          </a:p>
        </p:txBody>
      </p:sp>
      <p:graphicFrame>
        <p:nvGraphicFramePr>
          <p:cNvPr id="17" name="Diagram 16">
            <a:extLst>
              <a:ext uri="{FF2B5EF4-FFF2-40B4-BE49-F238E27FC236}">
                <a16:creationId xmlns:a16="http://schemas.microsoft.com/office/drawing/2014/main" id="{5A00755F-44ED-48EC-AF59-9D584AF3EF8D}"/>
              </a:ext>
            </a:extLst>
          </p:cNvPr>
          <p:cNvGraphicFramePr/>
          <p:nvPr>
            <p:extLst>
              <p:ext uri="{D42A27DB-BD31-4B8C-83A1-F6EECF244321}">
                <p14:modId xmlns:p14="http://schemas.microsoft.com/office/powerpoint/2010/main" val="1632002859"/>
              </p:ext>
            </p:extLst>
          </p:nvPr>
        </p:nvGraphicFramePr>
        <p:xfrm>
          <a:off x="534987" y="2408623"/>
          <a:ext cx="11122026" cy="13549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itle 1">
            <a:extLst>
              <a:ext uri="{FF2B5EF4-FFF2-40B4-BE49-F238E27FC236}">
                <a16:creationId xmlns:a16="http://schemas.microsoft.com/office/drawing/2014/main" id="{F53C5836-AE67-4308-BED4-88C1A7A881CC}"/>
              </a:ext>
            </a:extLst>
          </p:cNvPr>
          <p:cNvSpPr>
            <a:spLocks noGrp="1"/>
          </p:cNvSpPr>
          <p:nvPr>
            <p:ph type="title"/>
          </p:nvPr>
        </p:nvSpPr>
        <p:spPr>
          <a:xfrm>
            <a:off x="838200" y="289851"/>
            <a:ext cx="10515600" cy="1523544"/>
          </a:xfrm>
        </p:spPr>
        <p:txBody>
          <a:bodyPr/>
          <a:lstStyle/>
          <a:p>
            <a:pPr lvl="0"/>
            <a:r>
              <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MATERIALES</a:t>
            </a:r>
            <a:endParaRPr lang="de-AT" dirty="0"/>
          </a:p>
        </p:txBody>
      </p:sp>
      <p:grpSp>
        <p:nvGrpSpPr>
          <p:cNvPr id="26" name="Group 25">
            <a:extLst>
              <a:ext uri="{FF2B5EF4-FFF2-40B4-BE49-F238E27FC236}">
                <a16:creationId xmlns:a16="http://schemas.microsoft.com/office/drawing/2014/main" id="{0EF842FD-52C7-40C8-BC47-0B824E08400C}"/>
              </a:ext>
            </a:extLst>
          </p:cNvPr>
          <p:cNvGrpSpPr/>
          <p:nvPr/>
        </p:nvGrpSpPr>
        <p:grpSpPr>
          <a:xfrm>
            <a:off x="9455150" y="365125"/>
            <a:ext cx="1641475" cy="1641475"/>
            <a:chOff x="9455150" y="365125"/>
            <a:chExt cx="1641475" cy="1641475"/>
          </a:xfrm>
        </p:grpSpPr>
        <p:sp>
          <p:nvSpPr>
            <p:cNvPr id="15" name="Oval 14">
              <a:extLst>
                <a:ext uri="{FF2B5EF4-FFF2-40B4-BE49-F238E27FC236}">
                  <a16:creationId xmlns:a16="http://schemas.microsoft.com/office/drawing/2014/main" id="{0936CFBD-E957-4A38-9891-F3DD847ADE1C}"/>
                </a:ext>
              </a:extLst>
            </p:cNvPr>
            <p:cNvSpPr/>
            <p:nvPr/>
          </p:nvSpPr>
          <p:spPr>
            <a:xfrm>
              <a:off x="9455150" y="365125"/>
              <a:ext cx="1641475" cy="1641475"/>
            </a:xfrm>
            <a:prstGeom prst="ellipse">
              <a:avLst/>
            </a:prstGeom>
            <a:solidFill>
              <a:schemeClr val="bg1"/>
            </a:solidFill>
            <a:ln w="38100">
              <a:solidFill>
                <a:srgbClr val="124B69"/>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25" name="Graphic 24" descr="Puzzle pieces">
              <a:extLst>
                <a:ext uri="{FF2B5EF4-FFF2-40B4-BE49-F238E27FC236}">
                  <a16:creationId xmlns:a16="http://schemas.microsoft.com/office/drawing/2014/main" id="{A3B4E694-61F3-47E8-8D18-FF68266E224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86925" y="505915"/>
              <a:ext cx="1307480" cy="1307480"/>
            </a:xfrm>
            <a:prstGeom prst="rect">
              <a:avLst/>
            </a:prstGeom>
          </p:spPr>
        </p:pic>
      </p:grpSp>
    </p:spTree>
    <p:extLst>
      <p:ext uri="{BB962C8B-B14F-4D97-AF65-F5344CB8AC3E}">
        <p14:creationId xmlns:p14="http://schemas.microsoft.com/office/powerpoint/2010/main" val="11907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Graphic spid="1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534987" y="3895012"/>
            <a:ext cx="5041900" cy="2076580"/>
          </a:xfrm>
          <a:prstGeom prst="rect">
            <a:avLst/>
          </a:prstGeom>
          <a:noFill/>
          <a:ln>
            <a:solidFill>
              <a:srgbClr val="1982BD"/>
            </a:solidFill>
          </a:ln>
        </p:spPr>
        <p:txBody>
          <a:bodyPr wrap="square" rtlCol="0">
            <a:noAutofit/>
          </a:bodyPr>
          <a:lstStyle/>
          <a:p>
            <a:r>
              <a:rPr lang="es-ES" sz="2400" dirty="0"/>
              <a:t>En el </a:t>
            </a:r>
            <a:r>
              <a:rPr lang="es-ES" sz="2400" dirty="0" err="1"/>
              <a:t>WBL</a:t>
            </a:r>
            <a:r>
              <a:rPr lang="es-ES" sz="2400" dirty="0"/>
              <a:t> presencial, los/as participantes se tienen que adaptar a la forma en que el tutor/a forma (las limitaciones se basan en el nivel de creatividad del tutor/a)</a:t>
            </a:r>
          </a:p>
        </p:txBody>
      </p:sp>
      <p:sp>
        <p:nvSpPr>
          <p:cNvPr id="9" name="8 CuadroTexto"/>
          <p:cNvSpPr txBox="1"/>
          <p:nvPr/>
        </p:nvSpPr>
        <p:spPr>
          <a:xfrm>
            <a:off x="7146305" y="3895012"/>
            <a:ext cx="3771900" cy="1200329"/>
          </a:xfrm>
          <a:prstGeom prst="rect">
            <a:avLst/>
          </a:prstGeom>
          <a:noFill/>
          <a:ln>
            <a:solidFill>
              <a:srgbClr val="1982BD"/>
            </a:solidFill>
          </a:ln>
        </p:spPr>
        <p:txBody>
          <a:bodyPr wrap="square" rtlCol="0">
            <a:noAutofit/>
          </a:bodyPr>
          <a:lstStyle/>
          <a:p>
            <a:r>
              <a:rPr lang="es-ES" sz="2400" dirty="0"/>
              <a:t>En el </a:t>
            </a:r>
            <a:r>
              <a:rPr lang="es-ES" sz="2400" dirty="0" err="1"/>
              <a:t>WBL</a:t>
            </a:r>
            <a:r>
              <a:rPr lang="es-ES" sz="2400" dirty="0"/>
              <a:t> virtual, se amplían las posibilidades metodológicas.</a:t>
            </a:r>
          </a:p>
        </p:txBody>
      </p:sp>
      <p:grpSp>
        <p:nvGrpSpPr>
          <p:cNvPr id="10" name="Group 9">
            <a:extLst>
              <a:ext uri="{FF2B5EF4-FFF2-40B4-BE49-F238E27FC236}">
                <a16:creationId xmlns:a16="http://schemas.microsoft.com/office/drawing/2014/main" id="{7FA4C34F-D701-4456-AE7C-4276AB8237E2}"/>
              </a:ext>
            </a:extLst>
          </p:cNvPr>
          <p:cNvGrpSpPr/>
          <p:nvPr/>
        </p:nvGrpSpPr>
        <p:grpSpPr>
          <a:xfrm>
            <a:off x="9455150" y="365125"/>
            <a:ext cx="1641475" cy="1641475"/>
            <a:chOff x="10350500" y="349071"/>
            <a:chExt cx="1168399" cy="1168399"/>
          </a:xfrm>
        </p:grpSpPr>
        <p:sp>
          <p:nvSpPr>
            <p:cNvPr id="7" name="Oval 6">
              <a:extLst>
                <a:ext uri="{FF2B5EF4-FFF2-40B4-BE49-F238E27FC236}">
                  <a16:creationId xmlns:a16="http://schemas.microsoft.com/office/drawing/2014/main" id="{5159016D-F9A9-4084-9690-D2383129C7F1}"/>
                </a:ext>
              </a:extLst>
            </p:cNvPr>
            <p:cNvSpPr/>
            <p:nvPr/>
          </p:nvSpPr>
          <p:spPr>
            <a:xfrm>
              <a:off x="10350500" y="349071"/>
              <a:ext cx="1168399" cy="1168399"/>
            </a:xfrm>
            <a:prstGeom prst="ellipse">
              <a:avLst/>
            </a:prstGeom>
            <a:solidFill>
              <a:schemeClr val="bg1"/>
            </a:solidFill>
            <a:ln w="38100">
              <a:solidFill>
                <a:srgbClr val="124B69"/>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4" name="Graphic 3" descr="Classroom">
              <a:extLst>
                <a:ext uri="{FF2B5EF4-FFF2-40B4-BE49-F238E27FC236}">
                  <a16:creationId xmlns:a16="http://schemas.microsoft.com/office/drawing/2014/main" id="{6C7BAF5F-9E5F-4456-99CA-0F2E1AEAFAA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77500" y="476071"/>
              <a:ext cx="914400" cy="914400"/>
            </a:xfrm>
            <a:prstGeom prst="rect">
              <a:avLst/>
            </a:prstGeom>
          </p:spPr>
        </p:pic>
      </p:grpSp>
      <p:sp>
        <p:nvSpPr>
          <p:cNvPr id="16" name="Title 1">
            <a:extLst>
              <a:ext uri="{FF2B5EF4-FFF2-40B4-BE49-F238E27FC236}">
                <a16:creationId xmlns:a16="http://schemas.microsoft.com/office/drawing/2014/main" id="{3397F6F0-CF96-4CD7-8458-1A4D8A60A579}"/>
              </a:ext>
            </a:extLst>
          </p:cNvPr>
          <p:cNvSpPr>
            <a:spLocks noGrp="1"/>
          </p:cNvSpPr>
          <p:nvPr>
            <p:ph type="title"/>
          </p:nvPr>
        </p:nvSpPr>
        <p:spPr>
          <a:xfrm>
            <a:off x="838200" y="289851"/>
            <a:ext cx="10515600" cy="1523544"/>
          </a:xfrm>
        </p:spPr>
        <p:txBody>
          <a:bodyPr/>
          <a:lstStyle/>
          <a:p>
            <a:pPr lvl="0"/>
            <a:r>
              <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MÉTODOS DE ENSEÑANZA</a:t>
            </a:r>
            <a:endParaRPr lang="de-AT" dirty="0"/>
          </a:p>
        </p:txBody>
      </p:sp>
      <p:graphicFrame>
        <p:nvGraphicFramePr>
          <p:cNvPr id="17" name="Diagram 16">
            <a:extLst>
              <a:ext uri="{FF2B5EF4-FFF2-40B4-BE49-F238E27FC236}">
                <a16:creationId xmlns:a16="http://schemas.microsoft.com/office/drawing/2014/main" id="{BBE79C82-2614-4CA8-BD9A-2124CCA612C3}"/>
              </a:ext>
            </a:extLst>
          </p:cNvPr>
          <p:cNvGraphicFramePr/>
          <p:nvPr>
            <p:extLst>
              <p:ext uri="{D42A27DB-BD31-4B8C-83A1-F6EECF244321}">
                <p14:modId xmlns:p14="http://schemas.microsoft.com/office/powerpoint/2010/main" val="2469997786"/>
              </p:ext>
            </p:extLst>
          </p:nvPr>
        </p:nvGraphicFramePr>
        <p:xfrm>
          <a:off x="534987" y="2408623"/>
          <a:ext cx="11122026" cy="13549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907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Graphic spid="17"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EA8E2E-BC92-4D34-BD85-4574A5DACBD7}"/>
              </a:ext>
            </a:extLst>
          </p:cNvPr>
          <p:cNvSpPr>
            <a:spLocks noGrp="1"/>
          </p:cNvSpPr>
          <p:nvPr>
            <p:ph idx="1"/>
          </p:nvPr>
        </p:nvSpPr>
        <p:spPr>
          <a:xfrm>
            <a:off x="838200" y="2054225"/>
            <a:ext cx="10515600" cy="3216275"/>
          </a:xfrm>
        </p:spPr>
        <p:txBody>
          <a:bodyPr>
            <a:normAutofit lnSpcReduction="10000"/>
          </a:bodyPr>
          <a:lstStyle/>
          <a:p>
            <a:pPr>
              <a:buNone/>
            </a:pPr>
            <a:endParaRPr lang="es-ES" dirty="0"/>
          </a:p>
          <a:p>
            <a:pPr>
              <a:buNone/>
            </a:pPr>
            <a:r>
              <a:rPr lang="en-US" sz="5400" b="1" i="1" dirty="0">
                <a:solidFill>
                  <a:srgbClr val="42ACE6"/>
                </a:solidFill>
              </a:rPr>
              <a:t>¡¡¡</a:t>
            </a:r>
            <a:r>
              <a:rPr lang="es-ES" sz="5400" b="1" i="1" dirty="0">
                <a:solidFill>
                  <a:srgbClr val="42ACE6"/>
                </a:solidFill>
              </a:rPr>
              <a:t>Si estás pensando en convertirte en tutor/a </a:t>
            </a:r>
            <a:r>
              <a:rPr lang="es-ES" sz="5400" b="1" i="1" dirty="0" err="1">
                <a:solidFill>
                  <a:srgbClr val="42ACE6"/>
                </a:solidFill>
              </a:rPr>
              <a:t>WBL</a:t>
            </a:r>
            <a:r>
              <a:rPr lang="es-ES" sz="5400" b="1" i="1" dirty="0">
                <a:solidFill>
                  <a:srgbClr val="42ACE6"/>
                </a:solidFill>
              </a:rPr>
              <a:t> en tu empresa de manera virtual, no dejes de formarte</a:t>
            </a:r>
            <a:r>
              <a:rPr lang="en-US" sz="5400" b="1" i="1" dirty="0">
                <a:solidFill>
                  <a:srgbClr val="42ACE6"/>
                </a:solidFill>
              </a:rPr>
              <a:t>!!!</a:t>
            </a:r>
            <a:endParaRPr lang="de-AT" sz="5400" b="1" i="1" dirty="0">
              <a:solidFill>
                <a:srgbClr val="42ACE6"/>
              </a:solidFill>
            </a:endParaRPr>
          </a:p>
        </p:txBody>
      </p:sp>
      <p:sp>
        <p:nvSpPr>
          <p:cNvPr id="5" name="Title 1">
            <a:extLst>
              <a:ext uri="{FF2B5EF4-FFF2-40B4-BE49-F238E27FC236}">
                <a16:creationId xmlns:a16="http://schemas.microsoft.com/office/drawing/2014/main" id="{BDE7A1AC-F2D3-43A7-B823-14C5C282E4F6}"/>
              </a:ext>
            </a:extLst>
          </p:cNvPr>
          <p:cNvSpPr>
            <a:spLocks noGrp="1"/>
          </p:cNvSpPr>
          <p:nvPr>
            <p:ph type="title"/>
          </p:nvPr>
        </p:nvSpPr>
        <p:spPr>
          <a:xfrm>
            <a:off x="838200" y="0"/>
            <a:ext cx="10515600" cy="1930400"/>
          </a:xfrm>
        </p:spPr>
        <p:txBody>
          <a:bodyPr/>
          <a:lstStyle/>
          <a:p>
            <a:r>
              <a:rPr lang="de-AT" sz="4000" dirty="0">
                <a:latin typeface="Eras Bold ITC" panose="020B0907030504020204" pitchFamily="34" charset="0"/>
              </a:rPr>
              <a:t>DIFERENCIAS ENTRE DIDÁCTICA ONLINE Y FORMACIÓN PRESENCIAL</a:t>
            </a:r>
            <a:endParaRPr lang="es-ES" sz="4000"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endParaRPr>
          </a:p>
        </p:txBody>
      </p:sp>
    </p:spTree>
    <p:extLst>
      <p:ext uri="{BB962C8B-B14F-4D97-AF65-F5344CB8AC3E}">
        <p14:creationId xmlns:p14="http://schemas.microsoft.com/office/powerpoint/2010/main" val="119075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7A1AC-F2D3-43A7-B823-14C5C282E4F6}"/>
              </a:ext>
            </a:extLst>
          </p:cNvPr>
          <p:cNvSpPr>
            <a:spLocks noGrp="1"/>
          </p:cNvSpPr>
          <p:nvPr>
            <p:ph type="title"/>
          </p:nvPr>
        </p:nvSpPr>
        <p:spPr/>
        <p:txBody>
          <a:bodyPr/>
          <a:lstStyle/>
          <a:p>
            <a:pPr lvl="0"/>
            <a:r>
              <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ESTRATEGIAS DE DIDÁCTICA VIRTUAL PARA EL WBL</a:t>
            </a:r>
            <a:endParaRPr lang="de-AT" dirty="0"/>
          </a:p>
        </p:txBody>
      </p:sp>
      <p:sp>
        <p:nvSpPr>
          <p:cNvPr id="3" name="Content Placeholder 2">
            <a:extLst>
              <a:ext uri="{FF2B5EF4-FFF2-40B4-BE49-F238E27FC236}">
                <a16:creationId xmlns:a16="http://schemas.microsoft.com/office/drawing/2014/main" id="{86EA8E2E-BC92-4D34-BD85-4574A5DACBD7}"/>
              </a:ext>
            </a:extLst>
          </p:cNvPr>
          <p:cNvSpPr>
            <a:spLocks noGrp="1"/>
          </p:cNvSpPr>
          <p:nvPr>
            <p:ph idx="1"/>
          </p:nvPr>
        </p:nvSpPr>
        <p:spPr/>
        <p:txBody>
          <a:bodyPr>
            <a:normAutofit/>
          </a:bodyPr>
          <a:lstStyle/>
          <a:p>
            <a:endParaRPr lang="es-ES" dirty="0"/>
          </a:p>
          <a:p>
            <a:endParaRPr lang="es-ES" dirty="0"/>
          </a:p>
          <a:p>
            <a:r>
              <a:rPr lang="es-ES" dirty="0"/>
              <a:t>La didáctica digital / online es el conjunto de actividades y técnicas que la persona tutora de la empresa planifica para facilitar el aprendizaje del alumnado. Su principal característica es la intermediación de recursos electrónicos a través de redes y tecnologías de la información y la comunicación. </a:t>
            </a:r>
          </a:p>
          <a:p>
            <a:pPr marL="457200" lvl="1" indent="0">
              <a:buNone/>
            </a:pPr>
            <a:endParaRPr lang="en-US" dirty="0"/>
          </a:p>
        </p:txBody>
      </p:sp>
    </p:spTree>
    <p:extLst>
      <p:ext uri="{BB962C8B-B14F-4D97-AF65-F5344CB8AC3E}">
        <p14:creationId xmlns:p14="http://schemas.microsoft.com/office/powerpoint/2010/main" val="156925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7A1AC-F2D3-43A7-B823-14C5C282E4F6}"/>
              </a:ext>
            </a:extLst>
          </p:cNvPr>
          <p:cNvSpPr>
            <a:spLocks noGrp="1"/>
          </p:cNvSpPr>
          <p:nvPr>
            <p:ph type="title"/>
          </p:nvPr>
        </p:nvSpPr>
        <p:spPr/>
        <p:txBody>
          <a:bodyPr/>
          <a:lstStyle/>
          <a:p>
            <a:pPr lvl="0"/>
            <a:r>
              <a:rPr lang="de-AT" dirty="0">
                <a:latin typeface="Eras Bold ITC" panose="020B0907030504020204" pitchFamily="34" charset="0"/>
              </a:rPr>
              <a:t>ESTRATEGIAS DE DIDÁCTICA VIRTUAL PARA EL WBL</a:t>
            </a:r>
            <a:endPar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endParaRPr>
          </a:p>
        </p:txBody>
      </p:sp>
      <p:sp>
        <p:nvSpPr>
          <p:cNvPr id="3" name="Content Placeholder 2">
            <a:extLst>
              <a:ext uri="{FF2B5EF4-FFF2-40B4-BE49-F238E27FC236}">
                <a16:creationId xmlns:a16="http://schemas.microsoft.com/office/drawing/2014/main" id="{86EA8E2E-BC92-4D34-BD85-4574A5DACBD7}"/>
              </a:ext>
            </a:extLst>
          </p:cNvPr>
          <p:cNvSpPr>
            <a:spLocks noGrp="1"/>
          </p:cNvSpPr>
          <p:nvPr>
            <p:ph idx="1"/>
          </p:nvPr>
        </p:nvSpPr>
        <p:spPr/>
        <p:txBody>
          <a:bodyPr>
            <a:normAutofit/>
          </a:bodyPr>
          <a:lstStyle/>
          <a:p>
            <a:pPr marL="0" indent="0">
              <a:buNone/>
            </a:pPr>
            <a:endParaRPr lang="es-ES" dirty="0"/>
          </a:p>
          <a:p>
            <a:r>
              <a:rPr lang="es-ES" dirty="0"/>
              <a:t>Debes saber cuál es la estrategia didáctica que vas a utilizar, ya que, por encima de lo “online” o “digital” está la metodología didáctica. Lo único que cambia es el medio (presencial o digital).</a:t>
            </a:r>
          </a:p>
          <a:p>
            <a:endParaRPr lang="es-ES" dirty="0"/>
          </a:p>
          <a:p>
            <a:r>
              <a:rPr lang="es-ES" dirty="0"/>
              <a:t>La </a:t>
            </a:r>
            <a:r>
              <a:rPr lang="es-ES" b="1" dirty="0"/>
              <a:t>estrategia digital </a:t>
            </a:r>
            <a:r>
              <a:rPr lang="es-ES" dirty="0"/>
              <a:t>debe tener los siguientes </a:t>
            </a:r>
            <a:r>
              <a:rPr lang="es-ES" b="1" dirty="0"/>
              <a:t>7 elementos</a:t>
            </a:r>
            <a:r>
              <a:rPr lang="es-ES" dirty="0"/>
              <a:t>: </a:t>
            </a:r>
          </a:p>
          <a:p>
            <a:endParaRPr lang="es-ES" dirty="0"/>
          </a:p>
          <a:p>
            <a:endParaRPr lang="en-US" dirty="0"/>
          </a:p>
        </p:txBody>
      </p:sp>
    </p:spTree>
    <p:extLst>
      <p:ext uri="{BB962C8B-B14F-4D97-AF65-F5344CB8AC3E}">
        <p14:creationId xmlns:p14="http://schemas.microsoft.com/office/powerpoint/2010/main" val="156925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7A1AC-F2D3-43A7-B823-14C5C282E4F6}"/>
              </a:ext>
            </a:extLst>
          </p:cNvPr>
          <p:cNvSpPr>
            <a:spLocks noGrp="1"/>
          </p:cNvSpPr>
          <p:nvPr>
            <p:ph type="title"/>
          </p:nvPr>
        </p:nvSpPr>
        <p:spPr>
          <a:xfrm>
            <a:off x="108857" y="92412"/>
            <a:ext cx="11974286" cy="1523544"/>
          </a:xfrm>
        </p:spPr>
        <p:txBody>
          <a:bodyPr/>
          <a:lstStyle/>
          <a:p>
            <a:pPr lvl="0"/>
            <a:r>
              <a:rPr lang="de-AT" dirty="0">
                <a:latin typeface="Eras Bold ITC" panose="020B0907030504020204" pitchFamily="34" charset="0"/>
              </a:rPr>
              <a:t>ELEMENTOS DE LAS ESTRATEGIAS DE DIDÁCTICA VIRTUAL PARA EL WBL</a:t>
            </a:r>
            <a:endParaRPr lang="de-AT" dirty="0"/>
          </a:p>
        </p:txBody>
      </p:sp>
      <p:sp>
        <p:nvSpPr>
          <p:cNvPr id="5" name="Arrow: Notched Right 4">
            <a:extLst>
              <a:ext uri="{FF2B5EF4-FFF2-40B4-BE49-F238E27FC236}">
                <a16:creationId xmlns:a16="http://schemas.microsoft.com/office/drawing/2014/main" id="{8BB0FBBB-D686-4836-89F6-0848709B7DB2}"/>
              </a:ext>
            </a:extLst>
          </p:cNvPr>
          <p:cNvSpPr/>
          <p:nvPr/>
        </p:nvSpPr>
        <p:spPr>
          <a:xfrm>
            <a:off x="0" y="3062128"/>
            <a:ext cx="12192000" cy="1779905"/>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Freeform: Shape 5">
            <a:extLst>
              <a:ext uri="{FF2B5EF4-FFF2-40B4-BE49-F238E27FC236}">
                <a16:creationId xmlns:a16="http://schemas.microsoft.com/office/drawing/2014/main" id="{1CA9149A-62FE-49DD-BDDC-B2E9BA0C782C}"/>
              </a:ext>
            </a:extLst>
          </p:cNvPr>
          <p:cNvSpPr/>
          <p:nvPr/>
        </p:nvSpPr>
        <p:spPr>
          <a:xfrm>
            <a:off x="4134" y="1727200"/>
            <a:ext cx="2711770" cy="1779905"/>
          </a:xfrm>
          <a:custGeom>
            <a:avLst/>
            <a:gdLst>
              <a:gd name="connsiteX0" fmla="*/ 0 w 2095310"/>
              <a:gd name="connsiteY0" fmla="*/ 0 h 1779905"/>
              <a:gd name="connsiteX1" fmla="*/ 2095310 w 2095310"/>
              <a:gd name="connsiteY1" fmla="*/ 0 h 1779905"/>
              <a:gd name="connsiteX2" fmla="*/ 2095310 w 2095310"/>
              <a:gd name="connsiteY2" fmla="*/ 1779905 h 1779905"/>
              <a:gd name="connsiteX3" fmla="*/ 0 w 2095310"/>
              <a:gd name="connsiteY3" fmla="*/ 1779905 h 1779905"/>
              <a:gd name="connsiteX4" fmla="*/ 0 w 2095310"/>
              <a:gd name="connsiteY4" fmla="*/ 0 h 1779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310" h="1779905">
                <a:moveTo>
                  <a:pt x="0" y="0"/>
                </a:moveTo>
                <a:lnTo>
                  <a:pt x="2095310" y="0"/>
                </a:lnTo>
                <a:lnTo>
                  <a:pt x="2095310" y="1779905"/>
                </a:lnTo>
                <a:lnTo>
                  <a:pt x="0" y="17799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rtl="0">
              <a:lnSpc>
                <a:spcPct val="90000"/>
              </a:lnSpc>
              <a:spcBef>
                <a:spcPct val="0"/>
              </a:spcBef>
              <a:spcAft>
                <a:spcPct val="35000"/>
              </a:spcAft>
              <a:buNone/>
            </a:pPr>
            <a:r>
              <a:rPr lang="es-ES" sz="1800" kern="1200" dirty="0"/>
              <a:t>1. </a:t>
            </a:r>
            <a:r>
              <a:rPr lang="es-ES" sz="1800" b="1" kern="1200" dirty="0"/>
              <a:t>Interactividad</a:t>
            </a:r>
            <a:r>
              <a:rPr lang="es-ES" sz="1800" kern="1200" dirty="0"/>
              <a:t>: permite a los participantes ser más activos y constructores de su propio aprendizaje</a:t>
            </a:r>
          </a:p>
        </p:txBody>
      </p:sp>
      <p:sp>
        <p:nvSpPr>
          <p:cNvPr id="7" name="Oval 6">
            <a:extLst>
              <a:ext uri="{FF2B5EF4-FFF2-40B4-BE49-F238E27FC236}">
                <a16:creationId xmlns:a16="http://schemas.microsoft.com/office/drawing/2014/main" id="{9239B079-1B67-4C3C-BBD0-0EFD8743F947}"/>
              </a:ext>
            </a:extLst>
          </p:cNvPr>
          <p:cNvSpPr/>
          <p:nvPr/>
        </p:nvSpPr>
        <p:spPr>
          <a:xfrm>
            <a:off x="829301" y="3729593"/>
            <a:ext cx="444976" cy="4449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6A976BA4-50B0-45E4-8188-BC777A71C8BB}"/>
              </a:ext>
            </a:extLst>
          </p:cNvPr>
          <p:cNvSpPr/>
          <p:nvPr/>
        </p:nvSpPr>
        <p:spPr>
          <a:xfrm>
            <a:off x="2003102" y="4397057"/>
            <a:ext cx="3321308" cy="1779905"/>
          </a:xfrm>
          <a:custGeom>
            <a:avLst/>
            <a:gdLst>
              <a:gd name="connsiteX0" fmla="*/ 0 w 2571402"/>
              <a:gd name="connsiteY0" fmla="*/ 0 h 1779905"/>
              <a:gd name="connsiteX1" fmla="*/ 2571402 w 2571402"/>
              <a:gd name="connsiteY1" fmla="*/ 0 h 1779905"/>
              <a:gd name="connsiteX2" fmla="*/ 2571402 w 2571402"/>
              <a:gd name="connsiteY2" fmla="*/ 1779905 h 1779905"/>
              <a:gd name="connsiteX3" fmla="*/ 0 w 2571402"/>
              <a:gd name="connsiteY3" fmla="*/ 1779905 h 1779905"/>
              <a:gd name="connsiteX4" fmla="*/ 0 w 2571402"/>
              <a:gd name="connsiteY4" fmla="*/ 0 h 1779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402" h="1779905">
                <a:moveTo>
                  <a:pt x="0" y="0"/>
                </a:moveTo>
                <a:lnTo>
                  <a:pt x="2571402" y="0"/>
                </a:lnTo>
                <a:lnTo>
                  <a:pt x="2571402" y="1779905"/>
                </a:lnTo>
                <a:lnTo>
                  <a:pt x="0" y="17799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0">
            <a:noAutofit/>
          </a:bodyPr>
          <a:lstStyle/>
          <a:p>
            <a:pPr marL="0" lvl="0" indent="0" algn="ctr" defTabSz="800100" rtl="0">
              <a:lnSpc>
                <a:spcPct val="90000"/>
              </a:lnSpc>
              <a:spcBef>
                <a:spcPct val="0"/>
              </a:spcBef>
              <a:spcAft>
                <a:spcPct val="35000"/>
              </a:spcAft>
              <a:buNone/>
            </a:pPr>
            <a:r>
              <a:rPr lang="es-ES" sz="1800" kern="1200" dirty="0"/>
              <a:t>2. </a:t>
            </a:r>
            <a:r>
              <a:rPr lang="es-ES" sz="1800" b="1" kern="1200" dirty="0"/>
              <a:t>Multimedia</a:t>
            </a:r>
            <a:r>
              <a:rPr lang="es-ES" sz="1800" kern="1200" dirty="0"/>
              <a:t>: los materiales y actividades deben permitir la incorporación de múltiples recursos: textos, imágenes, animaciones, videos, sonidos, páginas web...</a:t>
            </a:r>
          </a:p>
        </p:txBody>
      </p:sp>
      <p:sp>
        <p:nvSpPr>
          <p:cNvPr id="9" name="Oval 8">
            <a:extLst>
              <a:ext uri="{FF2B5EF4-FFF2-40B4-BE49-F238E27FC236}">
                <a16:creationId xmlns:a16="http://schemas.microsoft.com/office/drawing/2014/main" id="{41B8DA7C-BEFC-4636-975E-81060DD5D8C4}"/>
              </a:ext>
            </a:extLst>
          </p:cNvPr>
          <p:cNvSpPr/>
          <p:nvPr/>
        </p:nvSpPr>
        <p:spPr>
          <a:xfrm>
            <a:off x="3218780" y="3729593"/>
            <a:ext cx="444976" cy="4449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3959DA84-E2CF-4DED-B1DF-A21CF210D84F}"/>
              </a:ext>
            </a:extLst>
          </p:cNvPr>
          <p:cNvSpPr/>
          <p:nvPr/>
        </p:nvSpPr>
        <p:spPr>
          <a:xfrm>
            <a:off x="4783093" y="1727200"/>
            <a:ext cx="3485782" cy="1779905"/>
          </a:xfrm>
          <a:custGeom>
            <a:avLst/>
            <a:gdLst>
              <a:gd name="connsiteX0" fmla="*/ 0 w 3485782"/>
              <a:gd name="connsiteY0" fmla="*/ 0 h 1779905"/>
              <a:gd name="connsiteX1" fmla="*/ 3485782 w 3485782"/>
              <a:gd name="connsiteY1" fmla="*/ 0 h 1779905"/>
              <a:gd name="connsiteX2" fmla="*/ 3485782 w 3485782"/>
              <a:gd name="connsiteY2" fmla="*/ 1779905 h 1779905"/>
              <a:gd name="connsiteX3" fmla="*/ 0 w 3485782"/>
              <a:gd name="connsiteY3" fmla="*/ 1779905 h 1779905"/>
              <a:gd name="connsiteX4" fmla="*/ 0 w 3485782"/>
              <a:gd name="connsiteY4" fmla="*/ 0 h 1779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5782" h="1779905">
                <a:moveTo>
                  <a:pt x="0" y="0"/>
                </a:moveTo>
                <a:lnTo>
                  <a:pt x="3485782" y="0"/>
                </a:lnTo>
                <a:lnTo>
                  <a:pt x="3485782" y="1779905"/>
                </a:lnTo>
                <a:lnTo>
                  <a:pt x="0" y="17799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000" tIns="36000" rIns="72000" bIns="72000" numCol="1" spcCol="1270" anchor="b" anchorCtr="0">
            <a:noAutofit/>
          </a:bodyPr>
          <a:lstStyle/>
          <a:p>
            <a:pPr marL="0" lvl="0" indent="0" algn="ctr" defTabSz="800100" rtl="0">
              <a:lnSpc>
                <a:spcPct val="90000"/>
              </a:lnSpc>
              <a:spcBef>
                <a:spcPct val="0"/>
              </a:spcBef>
              <a:spcAft>
                <a:spcPct val="35000"/>
              </a:spcAft>
              <a:buNone/>
            </a:pPr>
            <a:r>
              <a:rPr lang="es-ES" sz="1800" kern="1200" dirty="0"/>
              <a:t>3. </a:t>
            </a:r>
            <a:r>
              <a:rPr lang="es-ES" sz="1800" b="1" kern="1200" dirty="0"/>
              <a:t>Permanente y actualizable</a:t>
            </a:r>
            <a:r>
              <a:rPr lang="es-ES" sz="1800" kern="1200" dirty="0"/>
              <a:t>: esto establece una actualización permanente de los contenidos y actividades, por lo que los materiales creados siempre deben estar de acuerdo con los temas actuales.</a:t>
            </a:r>
          </a:p>
        </p:txBody>
      </p:sp>
      <p:sp>
        <p:nvSpPr>
          <p:cNvPr id="11" name="Oval 10">
            <a:extLst>
              <a:ext uri="{FF2B5EF4-FFF2-40B4-BE49-F238E27FC236}">
                <a16:creationId xmlns:a16="http://schemas.microsoft.com/office/drawing/2014/main" id="{A7055B75-6446-4A82-8DD7-64A86C082EBC}"/>
              </a:ext>
            </a:extLst>
          </p:cNvPr>
          <p:cNvSpPr/>
          <p:nvPr/>
        </p:nvSpPr>
        <p:spPr>
          <a:xfrm>
            <a:off x="6303496" y="3729593"/>
            <a:ext cx="444976" cy="4449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25AE8E92-BD2C-4202-A290-D3CDDF247079}"/>
              </a:ext>
            </a:extLst>
          </p:cNvPr>
          <p:cNvSpPr/>
          <p:nvPr/>
        </p:nvSpPr>
        <p:spPr>
          <a:xfrm>
            <a:off x="7848749" y="4397057"/>
            <a:ext cx="3400276" cy="1779905"/>
          </a:xfrm>
          <a:custGeom>
            <a:avLst/>
            <a:gdLst>
              <a:gd name="connsiteX0" fmla="*/ 0 w 2643666"/>
              <a:gd name="connsiteY0" fmla="*/ 0 h 1779905"/>
              <a:gd name="connsiteX1" fmla="*/ 2643666 w 2643666"/>
              <a:gd name="connsiteY1" fmla="*/ 0 h 1779905"/>
              <a:gd name="connsiteX2" fmla="*/ 2643666 w 2643666"/>
              <a:gd name="connsiteY2" fmla="*/ 1779905 h 1779905"/>
              <a:gd name="connsiteX3" fmla="*/ 0 w 2643666"/>
              <a:gd name="connsiteY3" fmla="*/ 1779905 h 1779905"/>
              <a:gd name="connsiteX4" fmla="*/ 0 w 2643666"/>
              <a:gd name="connsiteY4" fmla="*/ 0 h 1779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666" h="1779905">
                <a:moveTo>
                  <a:pt x="0" y="0"/>
                </a:moveTo>
                <a:lnTo>
                  <a:pt x="2643666" y="0"/>
                </a:lnTo>
                <a:lnTo>
                  <a:pt x="2643666" y="1779905"/>
                </a:lnTo>
                <a:lnTo>
                  <a:pt x="0" y="17799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0">
            <a:noAutofit/>
          </a:bodyPr>
          <a:lstStyle/>
          <a:p>
            <a:pPr marL="0" lvl="0" indent="0" algn="ctr" defTabSz="800100" rtl="0">
              <a:lnSpc>
                <a:spcPct val="90000"/>
              </a:lnSpc>
              <a:spcBef>
                <a:spcPct val="0"/>
              </a:spcBef>
              <a:spcAft>
                <a:spcPct val="35000"/>
              </a:spcAft>
              <a:buNone/>
            </a:pPr>
            <a:r>
              <a:rPr lang="es-ES" sz="1800" kern="1200" dirty="0"/>
              <a:t>4. </a:t>
            </a:r>
            <a:r>
              <a:rPr lang="es-ES" sz="1800" b="1" kern="1200" dirty="0"/>
              <a:t>Síncrono y asíncrono: </a:t>
            </a:r>
            <a:r>
              <a:rPr lang="es-ES" sz="1800" kern="1200" dirty="0"/>
              <a:t>permite a los/as participantes realizar tareas y actividades al mismo tiempo en cualquier lugar (síncrono) o en el momento que deseen (asíncrono)</a:t>
            </a:r>
          </a:p>
        </p:txBody>
      </p:sp>
      <p:sp>
        <p:nvSpPr>
          <p:cNvPr id="13" name="Oval 12">
            <a:extLst>
              <a:ext uri="{FF2B5EF4-FFF2-40B4-BE49-F238E27FC236}">
                <a16:creationId xmlns:a16="http://schemas.microsoft.com/office/drawing/2014/main" id="{0237A87E-9569-4869-A637-88C43B3A121C}"/>
              </a:ext>
            </a:extLst>
          </p:cNvPr>
          <p:cNvSpPr/>
          <p:nvPr/>
        </p:nvSpPr>
        <p:spPr>
          <a:xfrm>
            <a:off x="9424344" y="3729593"/>
            <a:ext cx="444976" cy="4449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56925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53"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53" presetClass="entr" presetSubtype="1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53" presetClass="entr" presetSubtype="16"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par>
                                <p:cTn id="40" presetID="53" presetClass="entr" presetSubtype="16"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177676-B79D-470B-92D2-FED6785D0660}"/>
              </a:ext>
            </a:extLst>
          </p:cNvPr>
          <p:cNvSpPr>
            <a:spLocks noGrp="1"/>
          </p:cNvSpPr>
          <p:nvPr>
            <p:ph idx="1"/>
          </p:nvPr>
        </p:nvSpPr>
        <p:spPr>
          <a:xfrm>
            <a:off x="838200" y="1768475"/>
            <a:ext cx="10515600" cy="4351338"/>
          </a:xfrm>
        </p:spPr>
        <p:txBody>
          <a:bodyPr>
            <a:normAutofit lnSpcReduction="10000"/>
          </a:bodyPr>
          <a:lstStyle/>
          <a:p>
            <a:pPr lvl="0">
              <a:buNone/>
            </a:pPr>
            <a:endParaRPr lang="en-US" sz="3600" b="1" i="1" dirty="0">
              <a:latin typeface="Arial" panose="020B0604020202020204" pitchFamily="34" charset="0"/>
              <a:cs typeface="Arial" panose="020B0604020202020204" pitchFamily="34" charset="0"/>
            </a:endParaRPr>
          </a:p>
          <a:p>
            <a:pPr lvl="0">
              <a:buNone/>
            </a:pPr>
            <a:r>
              <a:rPr lang="es-ES" sz="3600" b="1" i="1" dirty="0">
                <a:latin typeface="Arial" panose="020B0604020202020204" pitchFamily="34" charset="0"/>
                <a:cs typeface="Arial" panose="020B0604020202020204" pitchFamily="34" charset="0"/>
              </a:rPr>
              <a:t>“El auténtico aprendizaje no es aquel que únicamente hace que la persona adquiera conocimientos, sino el que hace una persona madura, el que produce cambios en actitudes y comportamientos, no es algo acumulativo, sino transformativo." </a:t>
            </a:r>
          </a:p>
          <a:p>
            <a:pPr lvl="0">
              <a:buNone/>
            </a:pPr>
            <a:endParaRPr lang="en-US" b="1" dirty="0">
              <a:latin typeface="Arial" panose="020B0604020202020204" pitchFamily="34" charset="0"/>
              <a:cs typeface="Arial" panose="020B0604020202020204" pitchFamily="34" charset="0"/>
            </a:endParaRPr>
          </a:p>
          <a:p>
            <a:pPr lvl="0">
              <a:buNone/>
            </a:pPr>
            <a:r>
              <a:rPr lang="en-US" b="1" dirty="0">
                <a:latin typeface="Arial" panose="020B0604020202020204" pitchFamily="34" charset="0"/>
                <a:cs typeface="Arial" panose="020B0604020202020204" pitchFamily="34" charset="0"/>
              </a:rPr>
              <a:t>										C. Rogers</a:t>
            </a:r>
            <a:endParaRPr lang="de-A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383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left)">
                                      <p:cBhvr>
                                        <p:cTn id="1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7A1AC-F2D3-43A7-B823-14C5C282E4F6}"/>
              </a:ext>
            </a:extLst>
          </p:cNvPr>
          <p:cNvSpPr>
            <a:spLocks noGrp="1"/>
          </p:cNvSpPr>
          <p:nvPr>
            <p:ph type="title"/>
          </p:nvPr>
        </p:nvSpPr>
        <p:spPr>
          <a:xfrm>
            <a:off x="0" y="209598"/>
            <a:ext cx="12192000" cy="1523544"/>
          </a:xfrm>
        </p:spPr>
        <p:txBody>
          <a:bodyPr/>
          <a:lstStyle/>
          <a:p>
            <a:pPr lvl="0"/>
            <a:r>
              <a:rPr lang="de-AT" dirty="0">
                <a:latin typeface="Eras Bold ITC" panose="020B0907030504020204" pitchFamily="34" charset="0"/>
              </a:rPr>
              <a:t>ELEMENTOS DE LAS ESTRATEGIAS DE DIDÁCTICA VIRTUAL PARA EL WBL</a:t>
            </a:r>
            <a:endPar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endParaRPr>
          </a:p>
        </p:txBody>
      </p:sp>
      <p:sp>
        <p:nvSpPr>
          <p:cNvPr id="5" name="Arrow: Notched Right 4">
            <a:extLst>
              <a:ext uri="{FF2B5EF4-FFF2-40B4-BE49-F238E27FC236}">
                <a16:creationId xmlns:a16="http://schemas.microsoft.com/office/drawing/2014/main" id="{611A60AF-6493-4C2A-BFB4-642B9D71EDC9}"/>
              </a:ext>
            </a:extLst>
          </p:cNvPr>
          <p:cNvSpPr/>
          <p:nvPr/>
        </p:nvSpPr>
        <p:spPr>
          <a:xfrm>
            <a:off x="0" y="3186429"/>
            <a:ext cx="12192000" cy="1844039"/>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Freeform: Shape 5">
            <a:extLst>
              <a:ext uri="{FF2B5EF4-FFF2-40B4-BE49-F238E27FC236}">
                <a16:creationId xmlns:a16="http://schemas.microsoft.com/office/drawing/2014/main" id="{9D5247EB-6DED-44CF-8161-6A942A3571A4}"/>
              </a:ext>
            </a:extLst>
          </p:cNvPr>
          <p:cNvSpPr/>
          <p:nvPr/>
        </p:nvSpPr>
        <p:spPr>
          <a:xfrm>
            <a:off x="233675" y="1898333"/>
            <a:ext cx="3831839" cy="1844039"/>
          </a:xfrm>
          <a:custGeom>
            <a:avLst/>
            <a:gdLst>
              <a:gd name="connsiteX0" fmla="*/ 0 w 3831839"/>
              <a:gd name="connsiteY0" fmla="*/ 0 h 1844039"/>
              <a:gd name="connsiteX1" fmla="*/ 3831839 w 3831839"/>
              <a:gd name="connsiteY1" fmla="*/ 0 h 1844039"/>
              <a:gd name="connsiteX2" fmla="*/ 3831839 w 3831839"/>
              <a:gd name="connsiteY2" fmla="*/ 1844039 h 1844039"/>
              <a:gd name="connsiteX3" fmla="*/ 0 w 3831839"/>
              <a:gd name="connsiteY3" fmla="*/ 1844039 h 1844039"/>
              <a:gd name="connsiteX4" fmla="*/ 0 w 3831839"/>
              <a:gd name="connsiteY4" fmla="*/ 0 h 1844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839" h="1844039">
                <a:moveTo>
                  <a:pt x="0" y="0"/>
                </a:moveTo>
                <a:lnTo>
                  <a:pt x="3831839" y="0"/>
                </a:lnTo>
                <a:lnTo>
                  <a:pt x="3831839" y="1844039"/>
                </a:lnTo>
                <a:lnTo>
                  <a:pt x="0" y="18440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rtl="0">
              <a:lnSpc>
                <a:spcPct val="90000"/>
              </a:lnSpc>
              <a:spcBef>
                <a:spcPct val="0"/>
              </a:spcBef>
              <a:spcAft>
                <a:spcPct val="35000"/>
              </a:spcAft>
              <a:buNone/>
            </a:pPr>
            <a:r>
              <a:rPr lang="es-ES" sz="1800" kern="1200" dirty="0"/>
              <a:t>5. </a:t>
            </a:r>
            <a:r>
              <a:rPr lang="es-ES" sz="1800" b="1" kern="1200" dirty="0"/>
              <a:t>Fácil acceso y manejo de los materiales y actividades</a:t>
            </a:r>
            <a:r>
              <a:rPr lang="es-ES" sz="1800" kern="1200" dirty="0"/>
              <a:t>: Las actividades y materiales siempre están disponibles en la red, los/as participantes pueden descargarlos en su ordenador y consultarlos cuando deseen.</a:t>
            </a:r>
          </a:p>
        </p:txBody>
      </p:sp>
      <p:sp>
        <p:nvSpPr>
          <p:cNvPr id="7" name="Oval 6">
            <a:extLst>
              <a:ext uri="{FF2B5EF4-FFF2-40B4-BE49-F238E27FC236}">
                <a16:creationId xmlns:a16="http://schemas.microsoft.com/office/drawing/2014/main" id="{0570CA79-41C5-4D1E-BA0A-035BC2F69631}"/>
              </a:ext>
            </a:extLst>
          </p:cNvPr>
          <p:cNvSpPr/>
          <p:nvPr/>
        </p:nvSpPr>
        <p:spPr>
          <a:xfrm>
            <a:off x="1688586" y="3877944"/>
            <a:ext cx="461009" cy="46100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5CC8237D-7F93-4EE2-9A71-E33350DBDBFE}"/>
              </a:ext>
            </a:extLst>
          </p:cNvPr>
          <p:cNvSpPr/>
          <p:nvPr/>
        </p:nvSpPr>
        <p:spPr>
          <a:xfrm>
            <a:off x="3934264" y="4569459"/>
            <a:ext cx="2998050" cy="1844039"/>
          </a:xfrm>
          <a:custGeom>
            <a:avLst/>
            <a:gdLst>
              <a:gd name="connsiteX0" fmla="*/ 0 w 2998050"/>
              <a:gd name="connsiteY0" fmla="*/ 0 h 1844039"/>
              <a:gd name="connsiteX1" fmla="*/ 2998050 w 2998050"/>
              <a:gd name="connsiteY1" fmla="*/ 0 h 1844039"/>
              <a:gd name="connsiteX2" fmla="*/ 2998050 w 2998050"/>
              <a:gd name="connsiteY2" fmla="*/ 1844039 h 1844039"/>
              <a:gd name="connsiteX3" fmla="*/ 0 w 2998050"/>
              <a:gd name="connsiteY3" fmla="*/ 1844039 h 1844039"/>
              <a:gd name="connsiteX4" fmla="*/ 0 w 2998050"/>
              <a:gd name="connsiteY4" fmla="*/ 0 h 1844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050" h="1844039">
                <a:moveTo>
                  <a:pt x="0" y="0"/>
                </a:moveTo>
                <a:lnTo>
                  <a:pt x="2998050" y="0"/>
                </a:lnTo>
                <a:lnTo>
                  <a:pt x="2998050" y="1844039"/>
                </a:lnTo>
                <a:lnTo>
                  <a:pt x="0" y="18440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0">
            <a:noAutofit/>
          </a:bodyPr>
          <a:lstStyle/>
          <a:p>
            <a:pPr marL="0" lvl="0" indent="0" algn="ctr" defTabSz="800100" rtl="0">
              <a:lnSpc>
                <a:spcPct val="90000"/>
              </a:lnSpc>
              <a:spcBef>
                <a:spcPct val="0"/>
              </a:spcBef>
              <a:spcAft>
                <a:spcPct val="35000"/>
              </a:spcAft>
              <a:buNone/>
            </a:pPr>
            <a:r>
              <a:rPr lang="es-ES" sz="1800" kern="1200" dirty="0"/>
              <a:t>6. </a:t>
            </a:r>
            <a:r>
              <a:rPr lang="es-ES" sz="1800" b="1" kern="1200" dirty="0"/>
              <a:t>Seguimiento</a:t>
            </a:r>
            <a:r>
              <a:rPr lang="es-ES" sz="1800" kern="1200" dirty="0"/>
              <a:t>:  permite establecer tiempos de entrega, de manera que el alumnado organice sus tareas, permitiendo el cumplimiento con éxito de las actividades propuestas</a:t>
            </a:r>
          </a:p>
        </p:txBody>
      </p:sp>
      <p:sp>
        <p:nvSpPr>
          <p:cNvPr id="9" name="Oval 8">
            <a:extLst>
              <a:ext uri="{FF2B5EF4-FFF2-40B4-BE49-F238E27FC236}">
                <a16:creationId xmlns:a16="http://schemas.microsoft.com/office/drawing/2014/main" id="{EA365575-B0D1-4BB6-8AA9-D3D2B4EF2794}"/>
              </a:ext>
            </a:extLst>
          </p:cNvPr>
          <p:cNvSpPr/>
          <p:nvPr/>
        </p:nvSpPr>
        <p:spPr>
          <a:xfrm>
            <a:off x="5202784" y="3877944"/>
            <a:ext cx="461009" cy="46100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FE379D1A-EECF-417E-A9AF-E34139A7AF46}"/>
              </a:ext>
            </a:extLst>
          </p:cNvPr>
          <p:cNvSpPr/>
          <p:nvPr/>
        </p:nvSpPr>
        <p:spPr>
          <a:xfrm>
            <a:off x="7031568" y="1803400"/>
            <a:ext cx="3938060" cy="1844039"/>
          </a:xfrm>
          <a:custGeom>
            <a:avLst/>
            <a:gdLst>
              <a:gd name="connsiteX0" fmla="*/ 0 w 3938060"/>
              <a:gd name="connsiteY0" fmla="*/ 0 h 1844039"/>
              <a:gd name="connsiteX1" fmla="*/ 3938060 w 3938060"/>
              <a:gd name="connsiteY1" fmla="*/ 0 h 1844039"/>
              <a:gd name="connsiteX2" fmla="*/ 3938060 w 3938060"/>
              <a:gd name="connsiteY2" fmla="*/ 1844039 h 1844039"/>
              <a:gd name="connsiteX3" fmla="*/ 0 w 3938060"/>
              <a:gd name="connsiteY3" fmla="*/ 1844039 h 1844039"/>
              <a:gd name="connsiteX4" fmla="*/ 0 w 3938060"/>
              <a:gd name="connsiteY4" fmla="*/ 0 h 1844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8060" h="1844039">
                <a:moveTo>
                  <a:pt x="0" y="0"/>
                </a:moveTo>
                <a:lnTo>
                  <a:pt x="3938060" y="0"/>
                </a:lnTo>
                <a:lnTo>
                  <a:pt x="3938060" y="1844039"/>
                </a:lnTo>
                <a:lnTo>
                  <a:pt x="0" y="18440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rtl="0">
              <a:lnSpc>
                <a:spcPct val="90000"/>
              </a:lnSpc>
              <a:spcBef>
                <a:spcPct val="0"/>
              </a:spcBef>
              <a:spcAft>
                <a:spcPct val="35000"/>
              </a:spcAft>
              <a:buNone/>
            </a:pPr>
            <a:r>
              <a:rPr lang="es-ES" sz="1800" kern="1200" dirty="0"/>
              <a:t>7. </a:t>
            </a:r>
            <a:r>
              <a:rPr lang="es-ES" sz="1800" b="1" kern="1200" dirty="0"/>
              <a:t>Comunicación horizontal</a:t>
            </a:r>
            <a:r>
              <a:rPr lang="es-ES" sz="1800" kern="1200" dirty="0"/>
              <a:t>: Establece una relación de igualdad con tu alumnado, de manera que el aprendizaje y el logro de los objetivos sean producto de la colaboración.</a:t>
            </a:r>
            <a:endParaRPr lang="en-US" sz="1800" kern="1200" dirty="0"/>
          </a:p>
        </p:txBody>
      </p:sp>
      <p:sp>
        <p:nvSpPr>
          <p:cNvPr id="11" name="Oval 10">
            <a:extLst>
              <a:ext uri="{FF2B5EF4-FFF2-40B4-BE49-F238E27FC236}">
                <a16:creationId xmlns:a16="http://schemas.microsoft.com/office/drawing/2014/main" id="{DFE916F6-407D-4859-BED8-0F09E1DBB673}"/>
              </a:ext>
            </a:extLst>
          </p:cNvPr>
          <p:cNvSpPr/>
          <p:nvPr/>
        </p:nvSpPr>
        <p:spPr>
          <a:xfrm>
            <a:off x="8770093" y="3877944"/>
            <a:ext cx="461009" cy="46100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56925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53"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53" presetClass="entr" presetSubtype="1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53" presetClass="entr" presetSubtype="16"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81C7E-89D8-4666-81C4-142148D87446}"/>
              </a:ext>
            </a:extLst>
          </p:cNvPr>
          <p:cNvSpPr>
            <a:spLocks noGrp="1"/>
          </p:cNvSpPr>
          <p:nvPr>
            <p:ph type="title"/>
          </p:nvPr>
        </p:nvSpPr>
        <p:spPr>
          <a:xfrm>
            <a:off x="853107" y="1309829"/>
            <a:ext cx="10515600" cy="3795571"/>
          </a:xfrm>
        </p:spPr>
        <p:txBody>
          <a:bodyPr>
            <a:normAutofit/>
          </a:bodyPr>
          <a:lstStyle/>
          <a:p>
            <a:r>
              <a:rPr lang="en-IE"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a:t>
            </a:r>
            <a:r>
              <a:rPr lang="en-IE" dirty="0" err="1">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QUÉ</a:t>
            </a:r>
            <a:r>
              <a:rPr lang="en-IE"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 </a:t>
            </a:r>
            <a:r>
              <a:rPr lang="en-IE" dirty="0" err="1">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NECESITO</a:t>
            </a:r>
            <a:r>
              <a:rPr lang="en-IE"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 PARA </a:t>
            </a:r>
            <a:r>
              <a:rPr lang="en-IE" dirty="0" err="1">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SER</a:t>
            </a:r>
            <a:r>
              <a:rPr lang="en-IE"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 UN TUTOR/A </a:t>
            </a:r>
            <a:r>
              <a:rPr lang="en-IE" dirty="0">
                <a:latin typeface="Eras Bold ITC" panose="020B0907030504020204" pitchFamily="34" charset="0"/>
              </a:rPr>
              <a:t>DE </a:t>
            </a:r>
            <a:r>
              <a:rPr lang="en-IE" dirty="0" err="1">
                <a:latin typeface="Eras Bold ITC" panose="020B0907030504020204" pitchFamily="34" charset="0"/>
              </a:rPr>
              <a:t>WBL</a:t>
            </a:r>
            <a:r>
              <a:rPr lang="en-IE" dirty="0">
                <a:latin typeface="Eras Bold ITC" panose="020B0907030504020204" pitchFamily="34" charset="0"/>
              </a:rPr>
              <a:t> VIRTUAL?</a:t>
            </a:r>
            <a:endPar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endParaRPr>
          </a:p>
        </p:txBody>
      </p:sp>
    </p:spTree>
    <p:extLst>
      <p:ext uri="{BB962C8B-B14F-4D97-AF65-F5344CB8AC3E}">
        <p14:creationId xmlns:p14="http://schemas.microsoft.com/office/powerpoint/2010/main" val="1420967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171453"/>
            <a:ext cx="10515600" cy="1523544"/>
          </a:xfrm>
        </p:spPr>
        <p:txBody>
          <a:bodyPr/>
          <a:lstStyle/>
          <a:p>
            <a:r>
              <a:rPr lang="en-IE"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a:t>
            </a:r>
            <a:r>
              <a:rPr lang="es-ES"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QUÉ NECESITAS PARA SER UN TUTOR/A VIRTUAL DE </a:t>
            </a:r>
            <a:r>
              <a:rPr lang="es-ES" dirty="0" err="1">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WBL</a:t>
            </a:r>
            <a:r>
              <a:rPr lang="en-IE"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a:t>
            </a:r>
            <a:endParaRPr lang="es-ES" dirty="0"/>
          </a:p>
        </p:txBody>
      </p:sp>
      <p:sp>
        <p:nvSpPr>
          <p:cNvPr id="3" name="2 Marcador de contenido"/>
          <p:cNvSpPr>
            <a:spLocks noGrp="1"/>
          </p:cNvSpPr>
          <p:nvPr>
            <p:ph idx="1"/>
          </p:nvPr>
        </p:nvSpPr>
        <p:spPr/>
        <p:txBody>
          <a:bodyPr>
            <a:normAutofit lnSpcReduction="10000"/>
          </a:bodyPr>
          <a:lstStyle/>
          <a:p>
            <a:pPr lvl="1"/>
            <a:r>
              <a:rPr lang="es-ES" sz="2800" dirty="0"/>
              <a:t>Un/a tutor/a virtual de </a:t>
            </a:r>
            <a:r>
              <a:rPr lang="es-ES" sz="2800" dirty="0" err="1"/>
              <a:t>WBL</a:t>
            </a:r>
            <a:r>
              <a:rPr lang="es-ES" sz="2800" dirty="0"/>
              <a:t> debe reinventarse, para </a:t>
            </a:r>
            <a:r>
              <a:rPr lang="es-ES" sz="2800" dirty="0">
                <a:solidFill>
                  <a:srgbClr val="1982BD"/>
                </a:solidFill>
              </a:rPr>
              <a:t>aprovechar las herramientas que ofrece la tecnología </a:t>
            </a:r>
            <a:r>
              <a:rPr lang="es-ES" sz="2800" dirty="0"/>
              <a:t>y, en muchos casos, debe diseñar nuevas tácticas, técnicas y estrategias innovadoras, que permiten un mejor aprendizaje en un entorno virtual</a:t>
            </a:r>
          </a:p>
          <a:p>
            <a:pPr lvl="1"/>
            <a:endParaRPr lang="es-ES" sz="2800" dirty="0"/>
          </a:p>
          <a:p>
            <a:pPr lvl="1"/>
            <a:r>
              <a:rPr lang="es-ES" sz="2800" dirty="0"/>
              <a:t>A diferencia del </a:t>
            </a:r>
            <a:r>
              <a:rPr lang="es-ES" sz="2800" dirty="0" err="1"/>
              <a:t>WBL</a:t>
            </a:r>
            <a:r>
              <a:rPr lang="es-ES" sz="2800" dirty="0"/>
              <a:t> presencial, </a:t>
            </a:r>
            <a:r>
              <a:rPr lang="es-ES" sz="2800" dirty="0">
                <a:solidFill>
                  <a:srgbClr val="1982BD"/>
                </a:solidFill>
              </a:rPr>
              <a:t>en el mundo digital no existen las barreras del espacio y el tiempo</a:t>
            </a:r>
            <a:r>
              <a:rPr lang="es-ES" sz="2800" dirty="0"/>
              <a:t>. Un/a buen/a tutor/a virtual se debe especializar en la dinámica del estudio virtual y ofrecer fuentes adicionales de información online, que sirvan de apoyo durante el proceso de aprendizaje del alumnado.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IE" dirty="0">
                <a:latin typeface="Eras Bold ITC" panose="020B0907030504020204" pitchFamily="34" charset="0"/>
              </a:rPr>
              <a:t>¿</a:t>
            </a:r>
            <a:r>
              <a:rPr lang="es-ES" dirty="0">
                <a:latin typeface="Eras Bold ITC" panose="020B0907030504020204" pitchFamily="34" charset="0"/>
              </a:rPr>
              <a:t>QUÉ NECESITAS PARA SER UN TUTOR/A VIRTUAL DE </a:t>
            </a:r>
            <a:r>
              <a:rPr lang="es-ES" dirty="0" err="1">
                <a:latin typeface="Eras Bold ITC" panose="020B0907030504020204" pitchFamily="34" charset="0"/>
              </a:rPr>
              <a:t>WBL</a:t>
            </a:r>
            <a:r>
              <a:rPr lang="en-IE" dirty="0">
                <a:latin typeface="Eras Bold ITC" panose="020B0907030504020204" pitchFamily="34" charset="0"/>
              </a:rPr>
              <a:t>?</a:t>
            </a:r>
            <a:endParaRPr lang="es-ES" dirty="0"/>
          </a:p>
        </p:txBody>
      </p:sp>
      <p:sp>
        <p:nvSpPr>
          <p:cNvPr id="3" name="2 Marcador de contenido"/>
          <p:cNvSpPr>
            <a:spLocks noGrp="1"/>
          </p:cNvSpPr>
          <p:nvPr>
            <p:ph idx="1"/>
          </p:nvPr>
        </p:nvSpPr>
        <p:spPr/>
        <p:txBody>
          <a:bodyPr>
            <a:normAutofit lnSpcReduction="10000"/>
          </a:bodyPr>
          <a:lstStyle/>
          <a:p>
            <a:endParaRPr lang="es-ES" dirty="0"/>
          </a:p>
          <a:p>
            <a:pPr lvl="1"/>
            <a:r>
              <a:rPr lang="es-ES" sz="2800" dirty="0"/>
              <a:t>Tener </a:t>
            </a:r>
            <a:r>
              <a:rPr lang="es-ES" sz="2800" dirty="0">
                <a:solidFill>
                  <a:srgbClr val="1982BD"/>
                </a:solidFill>
              </a:rPr>
              <a:t>claro el objetivo </a:t>
            </a:r>
            <a:r>
              <a:rPr lang="es-ES" sz="2800" dirty="0"/>
              <a:t>del tutorial </a:t>
            </a:r>
            <a:r>
              <a:rPr lang="es-ES" sz="2800" dirty="0" err="1"/>
              <a:t>WBL</a:t>
            </a:r>
            <a:r>
              <a:rPr lang="es-ES" sz="2800" dirty="0"/>
              <a:t> y crear explicaciones: concretas y simples.</a:t>
            </a:r>
          </a:p>
          <a:p>
            <a:pPr lvl="1"/>
            <a:endParaRPr lang="es-ES" sz="2800" dirty="0"/>
          </a:p>
          <a:p>
            <a:pPr lvl="1"/>
            <a:r>
              <a:rPr lang="es-ES" sz="2800" dirty="0"/>
              <a:t>Diseñar una </a:t>
            </a:r>
            <a:r>
              <a:rPr lang="es-ES" sz="2800" dirty="0">
                <a:solidFill>
                  <a:srgbClr val="1982BD"/>
                </a:solidFill>
              </a:rPr>
              <a:t>estructura de actividades </a:t>
            </a:r>
            <a:r>
              <a:rPr lang="es-ES" sz="2800" dirty="0"/>
              <a:t>a realizar: presentación, exposición de contenidos y proyecto; o pruebas y ejercicios.</a:t>
            </a:r>
          </a:p>
          <a:p>
            <a:pPr lvl="1"/>
            <a:endParaRPr lang="es-ES" sz="2800" dirty="0"/>
          </a:p>
          <a:p>
            <a:pPr lvl="1"/>
            <a:r>
              <a:rPr lang="es-ES" sz="2800" dirty="0"/>
              <a:t>Tener un dispositivo con </a:t>
            </a:r>
            <a:r>
              <a:rPr lang="es-ES" sz="2800" dirty="0">
                <a:solidFill>
                  <a:srgbClr val="1982BD"/>
                </a:solidFill>
              </a:rPr>
              <a:t>conexión a internet</a:t>
            </a:r>
            <a:r>
              <a:rPr lang="es-ES" sz="2800" dirty="0"/>
              <a:t>: la actividad del tutor/a se debe adaptar a las posibilidades del grupo o de un alumno/a concreto/a.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IE" dirty="0">
                <a:latin typeface="Eras Bold ITC" panose="020B0907030504020204" pitchFamily="34" charset="0"/>
              </a:rPr>
              <a:t>¿</a:t>
            </a:r>
            <a:r>
              <a:rPr lang="es-ES" dirty="0">
                <a:latin typeface="Eras Bold ITC" panose="020B0907030504020204" pitchFamily="34" charset="0"/>
              </a:rPr>
              <a:t>QUÉ NECESITAS PARA SER UN TUTOR/A VIRTUAL DE </a:t>
            </a:r>
            <a:r>
              <a:rPr lang="es-ES" dirty="0" err="1">
                <a:latin typeface="Eras Bold ITC" panose="020B0907030504020204" pitchFamily="34" charset="0"/>
              </a:rPr>
              <a:t>WBL</a:t>
            </a:r>
            <a:r>
              <a:rPr lang="en-IE" dirty="0">
                <a:latin typeface="Eras Bold ITC" panose="020B0907030504020204" pitchFamily="34" charset="0"/>
              </a:rPr>
              <a:t>?</a:t>
            </a:r>
            <a:endParaRPr lang="es-ES" dirty="0"/>
          </a:p>
        </p:txBody>
      </p:sp>
      <p:sp>
        <p:nvSpPr>
          <p:cNvPr id="3" name="2 Marcador de contenido"/>
          <p:cNvSpPr>
            <a:spLocks noGrp="1"/>
          </p:cNvSpPr>
          <p:nvPr>
            <p:ph idx="1"/>
          </p:nvPr>
        </p:nvSpPr>
        <p:spPr>
          <a:xfrm>
            <a:off x="838200" y="1665968"/>
            <a:ext cx="10515600" cy="4351338"/>
          </a:xfrm>
        </p:spPr>
        <p:txBody>
          <a:bodyPr>
            <a:noAutofit/>
          </a:bodyPr>
          <a:lstStyle/>
          <a:p>
            <a:endParaRPr lang="es-ES" dirty="0"/>
          </a:p>
          <a:p>
            <a:pPr lvl="1"/>
            <a:r>
              <a:rPr lang="es-ES" sz="2800" dirty="0"/>
              <a:t>Encuentra o crea los </a:t>
            </a:r>
            <a:r>
              <a:rPr lang="es-ES" sz="2800" dirty="0">
                <a:solidFill>
                  <a:srgbClr val="1982BD"/>
                </a:solidFill>
              </a:rPr>
              <a:t>recursos adecuados</a:t>
            </a:r>
            <a:r>
              <a:rPr lang="es-ES" sz="2800" dirty="0"/>
              <a:t>: infografía, video de YouTube, o página de ejercicios. Se pueden utilizar en un contexto educativo específico incluso si no han sido creados con esta intención, por ejemplo, un cuestionario con </a:t>
            </a:r>
            <a:r>
              <a:rPr lang="es-ES" sz="2800" dirty="0" err="1"/>
              <a:t>Kahoot</a:t>
            </a:r>
            <a:r>
              <a:rPr lang="es-ES" sz="2800" dirty="0"/>
              <a:t>. </a:t>
            </a:r>
          </a:p>
          <a:p>
            <a:pPr lvl="1"/>
            <a:endParaRPr lang="es-ES" sz="2800" dirty="0"/>
          </a:p>
          <a:p>
            <a:pPr lvl="1"/>
            <a:r>
              <a:rPr lang="es-ES" sz="2800" dirty="0"/>
              <a:t>Además de disponer de los recursos/herramientas técnicos, debes </a:t>
            </a:r>
            <a:r>
              <a:rPr lang="es-ES" sz="2800" dirty="0">
                <a:solidFill>
                  <a:srgbClr val="1982BD"/>
                </a:solidFill>
              </a:rPr>
              <a:t>conocerlos</a:t>
            </a:r>
            <a:r>
              <a:rPr lang="es-ES" sz="2800" dirty="0"/>
              <a:t>. Debes conocer las herramientas de las que dispones y sus características. Es importante que ambos/as (tutor/a y alumno/a) tengáis suficientes recursos y conocimientos.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left)">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IE" dirty="0">
                <a:latin typeface="Eras Bold ITC" panose="020B0907030504020204" pitchFamily="34" charset="0"/>
              </a:rPr>
              <a:t>¿</a:t>
            </a:r>
            <a:r>
              <a:rPr lang="es-ES" dirty="0">
                <a:latin typeface="Eras Bold ITC" panose="020B0907030504020204" pitchFamily="34" charset="0"/>
              </a:rPr>
              <a:t>QUÉ NECESITAS PARA SER UN TUTOR/A VIRTUAL DE </a:t>
            </a:r>
            <a:r>
              <a:rPr lang="es-ES" dirty="0" err="1">
                <a:latin typeface="Eras Bold ITC" panose="020B0907030504020204" pitchFamily="34" charset="0"/>
              </a:rPr>
              <a:t>WBL</a:t>
            </a:r>
            <a:r>
              <a:rPr lang="en-IE" dirty="0">
                <a:latin typeface="Eras Bold ITC" panose="020B0907030504020204" pitchFamily="34" charset="0"/>
              </a:rPr>
              <a:t>?</a:t>
            </a:r>
            <a:endParaRPr lang="es-ES" dirty="0"/>
          </a:p>
        </p:txBody>
      </p:sp>
      <p:sp>
        <p:nvSpPr>
          <p:cNvPr id="3" name="2 Marcador de contenido"/>
          <p:cNvSpPr>
            <a:spLocks noGrp="1"/>
          </p:cNvSpPr>
          <p:nvPr>
            <p:ph idx="1"/>
          </p:nvPr>
        </p:nvSpPr>
        <p:spPr>
          <a:xfrm>
            <a:off x="838200" y="1825624"/>
            <a:ext cx="10515600" cy="4575175"/>
          </a:xfrm>
        </p:spPr>
        <p:txBody>
          <a:bodyPr>
            <a:noAutofit/>
          </a:bodyPr>
          <a:lstStyle/>
          <a:p>
            <a:pPr lvl="1"/>
            <a:endParaRPr lang="es-ES" sz="2800" dirty="0"/>
          </a:p>
          <a:p>
            <a:pPr lvl="1"/>
            <a:r>
              <a:rPr lang="es-ES" sz="2800" dirty="0"/>
              <a:t>Identifica algún tipo de </a:t>
            </a:r>
            <a:r>
              <a:rPr lang="es-ES" sz="2800" dirty="0">
                <a:solidFill>
                  <a:srgbClr val="1982BD"/>
                </a:solidFill>
              </a:rPr>
              <a:t>plataforma</a:t>
            </a:r>
            <a:r>
              <a:rPr lang="es-ES" sz="2800" dirty="0"/>
              <a:t> en la que alojar todos estos contenidos: Google Drive, </a:t>
            </a:r>
            <a:r>
              <a:rPr lang="es-ES" sz="2800" dirty="0" err="1"/>
              <a:t>Blogger</a:t>
            </a:r>
            <a:r>
              <a:rPr lang="es-ES" sz="2800" dirty="0"/>
              <a:t>, </a:t>
            </a:r>
            <a:r>
              <a:rPr lang="es-ES" sz="2800" dirty="0" err="1"/>
              <a:t>Genially</a:t>
            </a:r>
            <a:r>
              <a:rPr lang="es-ES" sz="2800" dirty="0"/>
              <a:t>, </a:t>
            </a:r>
            <a:r>
              <a:rPr lang="es-ES" sz="2800" dirty="0" err="1"/>
              <a:t>Kahoot</a:t>
            </a:r>
            <a:r>
              <a:rPr lang="es-ES" sz="2800" dirty="0"/>
              <a:t>… una plataforma creada por la empresa</a:t>
            </a:r>
          </a:p>
          <a:p>
            <a:pPr lvl="1"/>
            <a:endParaRPr lang="es-ES" sz="2800" dirty="0"/>
          </a:p>
          <a:p>
            <a:pPr lvl="1"/>
            <a:r>
              <a:rPr lang="es-ES" sz="2800" dirty="0"/>
              <a:t>Genera </a:t>
            </a:r>
            <a:r>
              <a:rPr lang="es-ES" sz="2800" dirty="0">
                <a:solidFill>
                  <a:srgbClr val="1982BD"/>
                </a:solidFill>
              </a:rPr>
              <a:t>interactividad</a:t>
            </a:r>
            <a:r>
              <a:rPr lang="es-ES" sz="2800" dirty="0"/>
              <a:t> en el desarrollo de las actividades, creando un entorno cercano y formativo, con los materiales de apoyo, además de entre el alumnado (si hay varios/as), animando al intercambio entre los/as estudiantes a través de herramientas virtuales / online: foros, lluvia de ideas o debates…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left)">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IE" dirty="0">
                <a:latin typeface="Eras Bold ITC" panose="020B0907030504020204" pitchFamily="34" charset="0"/>
              </a:rPr>
              <a:t>¿</a:t>
            </a:r>
            <a:r>
              <a:rPr lang="es-ES" dirty="0">
                <a:latin typeface="Eras Bold ITC" panose="020B0907030504020204" pitchFamily="34" charset="0"/>
              </a:rPr>
              <a:t>QUÉ NECESITAS PARA SER UN TUTOR/A VIRTUAL DE </a:t>
            </a:r>
            <a:r>
              <a:rPr lang="es-ES" dirty="0" err="1">
                <a:latin typeface="Eras Bold ITC" panose="020B0907030504020204" pitchFamily="34" charset="0"/>
              </a:rPr>
              <a:t>WBL</a:t>
            </a:r>
            <a:r>
              <a:rPr lang="en-IE" dirty="0">
                <a:latin typeface="Eras Bold ITC" panose="020B0907030504020204" pitchFamily="34" charset="0"/>
              </a:rPr>
              <a:t>?</a:t>
            </a:r>
            <a:endParaRPr lang="es-ES" dirty="0"/>
          </a:p>
        </p:txBody>
      </p:sp>
      <p:sp>
        <p:nvSpPr>
          <p:cNvPr id="3" name="2 Marcador de contenido"/>
          <p:cNvSpPr>
            <a:spLocks noGrp="1"/>
          </p:cNvSpPr>
          <p:nvPr>
            <p:ph idx="1"/>
          </p:nvPr>
        </p:nvSpPr>
        <p:spPr>
          <a:xfrm>
            <a:off x="838200" y="1825624"/>
            <a:ext cx="10515600" cy="4575175"/>
          </a:xfrm>
        </p:spPr>
        <p:txBody>
          <a:bodyPr>
            <a:normAutofit/>
          </a:bodyPr>
          <a:lstStyle/>
          <a:p>
            <a:endParaRPr lang="es-ES" dirty="0"/>
          </a:p>
          <a:p>
            <a:pPr lvl="1"/>
            <a:r>
              <a:rPr lang="es-ES" sz="2800" dirty="0"/>
              <a:t>Ofrece </a:t>
            </a:r>
            <a:r>
              <a:rPr lang="es-ES" sz="2800" dirty="0">
                <a:solidFill>
                  <a:srgbClr val="1982BD"/>
                </a:solidFill>
              </a:rPr>
              <a:t>continuo </a:t>
            </a:r>
            <a:r>
              <a:rPr lang="es-ES" sz="2800" dirty="0" err="1">
                <a:solidFill>
                  <a:srgbClr val="1982BD"/>
                </a:solidFill>
              </a:rPr>
              <a:t>feedback</a:t>
            </a:r>
            <a:r>
              <a:rPr lang="es-ES" sz="2800" dirty="0">
                <a:solidFill>
                  <a:srgbClr val="1982BD"/>
                </a:solidFill>
              </a:rPr>
              <a:t> positivo</a:t>
            </a:r>
            <a:r>
              <a:rPr lang="es-ES" sz="2800" dirty="0"/>
              <a:t>; corrigiendo errores e indicando al alumnado lo que deben mejorar para lograr los objetivos establecidos en el programa </a:t>
            </a:r>
            <a:r>
              <a:rPr lang="es-ES" sz="2800" dirty="0" err="1"/>
              <a:t>WBL</a:t>
            </a:r>
            <a:r>
              <a:rPr lang="es-ES" sz="2800" dirty="0"/>
              <a:t>. En este sentido, el tutor/a debe establecer inicialmente los objetivos de las actividades a realizar y su utilidad en el futuro.</a:t>
            </a:r>
          </a:p>
          <a:p>
            <a:pPr lvl="1"/>
            <a:endParaRPr lang="es-ES" sz="2800" dirty="0"/>
          </a:p>
          <a:p>
            <a:pPr lvl="1"/>
            <a:r>
              <a:rPr lang="es-ES" sz="2800" dirty="0"/>
              <a:t>Mantén una </a:t>
            </a:r>
            <a:r>
              <a:rPr lang="es-ES" sz="2800" dirty="0">
                <a:solidFill>
                  <a:srgbClr val="1982BD"/>
                </a:solidFill>
              </a:rPr>
              <a:t>conversación activa </a:t>
            </a:r>
            <a:r>
              <a:rPr lang="es-ES" sz="2800" dirty="0"/>
              <a:t>y pregunta al alumnado cómo se siente con relación a las prácticas y temas tratados.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left)">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IE" dirty="0">
                <a:latin typeface="Eras Bold ITC" panose="020B0907030504020204" pitchFamily="34" charset="0"/>
              </a:rPr>
              <a:t>¿</a:t>
            </a:r>
            <a:r>
              <a:rPr lang="es-ES" dirty="0">
                <a:latin typeface="Eras Bold ITC" panose="020B0907030504020204" pitchFamily="34" charset="0"/>
              </a:rPr>
              <a:t>QUÉ NECESITAS PARA SER UN TUTOR/A VIRTUAL DE </a:t>
            </a:r>
            <a:r>
              <a:rPr lang="es-ES" dirty="0" err="1">
                <a:latin typeface="Eras Bold ITC" panose="020B0907030504020204" pitchFamily="34" charset="0"/>
              </a:rPr>
              <a:t>WBL</a:t>
            </a:r>
            <a:r>
              <a:rPr lang="en-IE" dirty="0">
                <a:latin typeface="Eras Bold ITC" panose="020B0907030504020204" pitchFamily="34" charset="0"/>
              </a:rPr>
              <a:t>?</a:t>
            </a:r>
            <a:endParaRPr lang="es-ES"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endParaRPr>
          </a:p>
        </p:txBody>
      </p:sp>
      <p:sp>
        <p:nvSpPr>
          <p:cNvPr id="3" name="2 Marcador de contenido"/>
          <p:cNvSpPr>
            <a:spLocks noGrp="1"/>
          </p:cNvSpPr>
          <p:nvPr>
            <p:ph idx="1"/>
          </p:nvPr>
        </p:nvSpPr>
        <p:spPr>
          <a:xfrm>
            <a:off x="838200" y="1825624"/>
            <a:ext cx="10515600" cy="4575175"/>
          </a:xfrm>
        </p:spPr>
        <p:txBody>
          <a:bodyPr>
            <a:normAutofit/>
          </a:bodyPr>
          <a:lstStyle/>
          <a:p>
            <a:pPr lvl="1"/>
            <a:endParaRPr lang="es-ES" sz="2800" dirty="0"/>
          </a:p>
          <a:p>
            <a:pPr lvl="1"/>
            <a:r>
              <a:rPr lang="es-ES" sz="2800" dirty="0"/>
              <a:t>Sé </a:t>
            </a:r>
            <a:r>
              <a:rPr lang="es-ES" sz="2800" dirty="0">
                <a:solidFill>
                  <a:srgbClr val="1982BD"/>
                </a:solidFill>
              </a:rPr>
              <a:t>receptivo/a y abierto/a con las nuevas propuestas </a:t>
            </a:r>
            <a:r>
              <a:rPr lang="es-ES" sz="2800" dirty="0"/>
              <a:t>que el alumnado pueda hacer. Esta es la única manera de utilizar los nuevos recursos para mejorar la experiencia de la persona que aprende. Además, esto facilita y beneficia el modo de aplicar las didácticas online. </a:t>
            </a:r>
          </a:p>
          <a:p>
            <a:pPr lvl="1"/>
            <a:endParaRPr lang="es-ES" sz="2800" dirty="0"/>
          </a:p>
          <a:p>
            <a:pPr lvl="1"/>
            <a:r>
              <a:rPr lang="es-ES" sz="2800" dirty="0">
                <a:solidFill>
                  <a:srgbClr val="1982BD"/>
                </a:solidFill>
              </a:rPr>
              <a:t>Lleva su tiempo preparar el </a:t>
            </a:r>
            <a:r>
              <a:rPr lang="es-ES" sz="2800" dirty="0" err="1">
                <a:solidFill>
                  <a:srgbClr val="1982BD"/>
                </a:solidFill>
              </a:rPr>
              <a:t>WBL</a:t>
            </a:r>
            <a:r>
              <a:rPr lang="es-ES" sz="2800" dirty="0"/>
              <a:t>: cuanto más organizado tengas el proceso y cuanto más conozcas las herramientas, menos tiempo tardarás en organizar el </a:t>
            </a:r>
            <a:r>
              <a:rPr lang="es-ES" sz="2800" dirty="0" err="1"/>
              <a:t>WBL</a:t>
            </a:r>
            <a:r>
              <a:rPr lang="es-ES" sz="2800" dirty="0"/>
              <a:t> virtual.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81C7E-89D8-4666-81C4-142148D87446}"/>
              </a:ext>
            </a:extLst>
          </p:cNvPr>
          <p:cNvSpPr>
            <a:spLocks noGrp="1"/>
          </p:cNvSpPr>
          <p:nvPr>
            <p:ph type="title"/>
          </p:nvPr>
        </p:nvSpPr>
        <p:spPr>
          <a:xfrm>
            <a:off x="853107" y="1309829"/>
            <a:ext cx="10515600" cy="3071671"/>
          </a:xfrm>
        </p:spPr>
        <p:txBody>
          <a:bodyPr>
            <a:normAutofit/>
          </a:bodyPr>
          <a:lstStyle/>
          <a:p>
            <a:r>
              <a:rPr lang="es-ES"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PAPELES DEL TUTOR/A </a:t>
            </a:r>
            <a:r>
              <a:rPr lang="es-ES" dirty="0" err="1">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WBL</a:t>
            </a:r>
            <a:r>
              <a:rPr lang="es-ES"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 VIRTUAL</a:t>
            </a:r>
          </a:p>
        </p:txBody>
      </p:sp>
    </p:spTree>
    <p:extLst>
      <p:ext uri="{BB962C8B-B14F-4D97-AF65-F5344CB8AC3E}">
        <p14:creationId xmlns:p14="http://schemas.microsoft.com/office/powerpoint/2010/main" val="1420967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7A1AC-F2D3-43A7-B823-14C5C282E4F6}"/>
              </a:ext>
            </a:extLst>
          </p:cNvPr>
          <p:cNvSpPr>
            <a:spLocks noGrp="1"/>
          </p:cNvSpPr>
          <p:nvPr>
            <p:ph type="title"/>
          </p:nvPr>
        </p:nvSpPr>
        <p:spPr/>
        <p:txBody>
          <a:bodyPr/>
          <a:lstStyle/>
          <a:p>
            <a:r>
              <a:rPr lang="es-ES" dirty="0">
                <a:latin typeface="Eras Bold ITC" panose="020B0907030504020204" pitchFamily="34" charset="0"/>
              </a:rPr>
              <a:t>PAPELES DEL TUTOR/A </a:t>
            </a:r>
            <a:r>
              <a:rPr lang="es-ES" dirty="0" err="1">
                <a:latin typeface="Eras Bold ITC" panose="020B0907030504020204" pitchFamily="34" charset="0"/>
              </a:rPr>
              <a:t>WBL</a:t>
            </a:r>
            <a:r>
              <a:rPr lang="es-ES" dirty="0">
                <a:latin typeface="Eras Bold ITC" panose="020B0907030504020204" pitchFamily="34" charset="0"/>
              </a:rPr>
              <a:t> VIRTUAL</a:t>
            </a:r>
            <a:endPar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endParaRPr>
          </a:p>
        </p:txBody>
      </p:sp>
      <p:grpSp>
        <p:nvGrpSpPr>
          <p:cNvPr id="30" name="Group 29">
            <a:extLst>
              <a:ext uri="{FF2B5EF4-FFF2-40B4-BE49-F238E27FC236}">
                <a16:creationId xmlns:a16="http://schemas.microsoft.com/office/drawing/2014/main" id="{125A7891-8B59-454F-BA2D-DD4E5291E27D}"/>
              </a:ext>
            </a:extLst>
          </p:cNvPr>
          <p:cNvGrpSpPr/>
          <p:nvPr/>
        </p:nvGrpSpPr>
        <p:grpSpPr>
          <a:xfrm>
            <a:off x="5022205" y="1943637"/>
            <a:ext cx="3191310" cy="1494944"/>
            <a:chOff x="5022205" y="1943637"/>
            <a:chExt cx="3191310" cy="1494944"/>
          </a:xfrm>
        </p:grpSpPr>
        <p:sp>
          <p:nvSpPr>
            <p:cNvPr id="22" name="Freeform: Shape 21">
              <a:extLst>
                <a:ext uri="{FF2B5EF4-FFF2-40B4-BE49-F238E27FC236}">
                  <a16:creationId xmlns:a16="http://schemas.microsoft.com/office/drawing/2014/main" id="{BAC7F2E2-38D8-4CB7-85C0-7AADCC35BB4E}"/>
                </a:ext>
              </a:extLst>
            </p:cNvPr>
            <p:cNvSpPr/>
            <p:nvPr/>
          </p:nvSpPr>
          <p:spPr>
            <a:xfrm rot="19438435">
              <a:off x="5022205" y="3415203"/>
              <a:ext cx="1682396" cy="23378"/>
            </a:xfrm>
            <a:custGeom>
              <a:avLst/>
              <a:gdLst/>
              <a:ahLst/>
              <a:cxnLst/>
              <a:rect l="0" t="0" r="0" b="0"/>
              <a:pathLst>
                <a:path>
                  <a:moveTo>
                    <a:pt x="0" y="11689"/>
                  </a:moveTo>
                  <a:lnTo>
                    <a:pt x="1682396" y="11689"/>
                  </a:lnTo>
                </a:path>
              </a:pathLst>
            </a:custGeom>
            <a:noFill/>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24" name="Freeform: Shape 23">
              <a:extLst>
                <a:ext uri="{FF2B5EF4-FFF2-40B4-BE49-F238E27FC236}">
                  <a16:creationId xmlns:a16="http://schemas.microsoft.com/office/drawing/2014/main" id="{CD2B993D-CAAB-4BEB-9CD6-6A8CB327182C}"/>
                </a:ext>
              </a:extLst>
            </p:cNvPr>
            <p:cNvSpPr/>
            <p:nvPr/>
          </p:nvSpPr>
          <p:spPr>
            <a:xfrm>
              <a:off x="6095999" y="1943637"/>
              <a:ext cx="2117516" cy="1088265"/>
            </a:xfrm>
            <a:custGeom>
              <a:avLst/>
              <a:gdLst>
                <a:gd name="connsiteX0" fmla="*/ 0 w 2117516"/>
                <a:gd name="connsiteY0" fmla="*/ 544133 h 1088265"/>
                <a:gd name="connsiteX1" fmla="*/ 1058758 w 2117516"/>
                <a:gd name="connsiteY1" fmla="*/ 0 h 1088265"/>
                <a:gd name="connsiteX2" fmla="*/ 2117516 w 2117516"/>
                <a:gd name="connsiteY2" fmla="*/ 544133 h 1088265"/>
                <a:gd name="connsiteX3" fmla="*/ 1058758 w 2117516"/>
                <a:gd name="connsiteY3" fmla="*/ 1088266 h 1088265"/>
                <a:gd name="connsiteX4" fmla="*/ 0 w 2117516"/>
                <a:gd name="connsiteY4" fmla="*/ 544133 h 1088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16" h="1088265">
                  <a:moveTo>
                    <a:pt x="0" y="544133"/>
                  </a:moveTo>
                  <a:cubicBezTo>
                    <a:pt x="0" y="243617"/>
                    <a:pt x="474022" y="0"/>
                    <a:pt x="1058758" y="0"/>
                  </a:cubicBezTo>
                  <a:cubicBezTo>
                    <a:pt x="1643494" y="0"/>
                    <a:pt x="2117516" y="243617"/>
                    <a:pt x="2117516" y="544133"/>
                  </a:cubicBezTo>
                  <a:cubicBezTo>
                    <a:pt x="2117516" y="844649"/>
                    <a:pt x="1643494" y="1088266"/>
                    <a:pt x="1058758" y="1088266"/>
                  </a:cubicBezTo>
                  <a:cubicBezTo>
                    <a:pt x="474022" y="1088266"/>
                    <a:pt x="0" y="844649"/>
                    <a:pt x="0" y="544133"/>
                  </a:cubicBezTo>
                  <a:close/>
                </a:path>
              </a:pathLst>
            </a:custGeom>
          </p:spPr>
          <p:style>
            <a:lnRef idx="2">
              <a:schemeClr val="lt1">
                <a:hueOff val="0"/>
                <a:satOff val="0"/>
                <a:lumOff val="0"/>
                <a:alphaOff val="0"/>
              </a:schemeClr>
            </a:lnRef>
            <a:fillRef idx="1">
              <a:schemeClr val="accent5">
                <a:hueOff val="-1351709"/>
                <a:satOff val="-3484"/>
                <a:lumOff val="-2353"/>
                <a:alphaOff val="0"/>
              </a:schemeClr>
            </a:fillRef>
            <a:effectRef idx="0">
              <a:schemeClr val="accent5">
                <a:hueOff val="-1351709"/>
                <a:satOff val="-3484"/>
                <a:lumOff val="-2353"/>
                <a:alphaOff val="0"/>
              </a:schemeClr>
            </a:effectRef>
            <a:fontRef idx="minor">
              <a:schemeClr val="lt1"/>
            </a:fontRef>
          </p:style>
          <p:txBody>
            <a:bodyPr spcFirstLastPara="0" vert="horz" wrap="square" lIns="322803" tIns="172073" rIns="322803" bIns="172073" numCol="1" spcCol="1270" anchor="ctr" anchorCtr="0">
              <a:noAutofit/>
            </a:bodyPr>
            <a:lstStyle/>
            <a:p>
              <a:pPr marL="0" lvl="0" indent="0" algn="ctr" defTabSz="889000" rtl="0">
                <a:lnSpc>
                  <a:spcPct val="90000"/>
                </a:lnSpc>
                <a:spcBef>
                  <a:spcPct val="0"/>
                </a:spcBef>
                <a:spcAft>
                  <a:spcPct val="35000"/>
                </a:spcAft>
                <a:buNone/>
              </a:pPr>
              <a:r>
                <a:rPr lang="es-ES" sz="2000" kern="1200" dirty="0"/>
                <a:t>Formador/a</a:t>
              </a:r>
            </a:p>
          </p:txBody>
        </p:sp>
      </p:grpSp>
      <p:grpSp>
        <p:nvGrpSpPr>
          <p:cNvPr id="31" name="Group 30">
            <a:extLst>
              <a:ext uri="{FF2B5EF4-FFF2-40B4-BE49-F238E27FC236}">
                <a16:creationId xmlns:a16="http://schemas.microsoft.com/office/drawing/2014/main" id="{CC546B22-7B45-4920-8942-ACC3F66271BF}"/>
              </a:ext>
            </a:extLst>
          </p:cNvPr>
          <p:cNvGrpSpPr/>
          <p:nvPr/>
        </p:nvGrpSpPr>
        <p:grpSpPr>
          <a:xfrm>
            <a:off x="5115886" y="2344376"/>
            <a:ext cx="5326532" cy="1343431"/>
            <a:chOff x="5115886" y="2344376"/>
            <a:chExt cx="5326532" cy="1343431"/>
          </a:xfrm>
        </p:grpSpPr>
        <p:sp>
          <p:nvSpPr>
            <p:cNvPr id="21" name="Freeform: Shape 20">
              <a:extLst>
                <a:ext uri="{FF2B5EF4-FFF2-40B4-BE49-F238E27FC236}">
                  <a16:creationId xmlns:a16="http://schemas.microsoft.com/office/drawing/2014/main" id="{F132FC8D-3BA3-4992-B04D-F3A2EA01E6FE}"/>
                </a:ext>
              </a:extLst>
            </p:cNvPr>
            <p:cNvSpPr/>
            <p:nvPr/>
          </p:nvSpPr>
          <p:spPr>
            <a:xfrm rot="20619588">
              <a:off x="5115886" y="3664429"/>
              <a:ext cx="3327315" cy="23378"/>
            </a:xfrm>
            <a:custGeom>
              <a:avLst/>
              <a:gdLst/>
              <a:ahLst/>
              <a:cxnLst/>
              <a:rect l="0" t="0" r="0" b="0"/>
              <a:pathLst>
                <a:path>
                  <a:moveTo>
                    <a:pt x="0" y="11689"/>
                  </a:moveTo>
                  <a:lnTo>
                    <a:pt x="3327315" y="11689"/>
                  </a:lnTo>
                </a:path>
              </a:pathLst>
            </a:custGeom>
            <a:noFill/>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25" name="Freeform: Shape 24">
              <a:extLst>
                <a:ext uri="{FF2B5EF4-FFF2-40B4-BE49-F238E27FC236}">
                  <a16:creationId xmlns:a16="http://schemas.microsoft.com/office/drawing/2014/main" id="{45E0FF48-9508-42C6-B371-BE56B8178B95}"/>
                </a:ext>
              </a:extLst>
            </p:cNvPr>
            <p:cNvSpPr/>
            <p:nvPr/>
          </p:nvSpPr>
          <p:spPr>
            <a:xfrm>
              <a:off x="8236920" y="2344376"/>
              <a:ext cx="2205498" cy="1162318"/>
            </a:xfrm>
            <a:custGeom>
              <a:avLst/>
              <a:gdLst>
                <a:gd name="connsiteX0" fmla="*/ 0 w 2205498"/>
                <a:gd name="connsiteY0" fmla="*/ 581159 h 1162318"/>
                <a:gd name="connsiteX1" fmla="*/ 1102749 w 2205498"/>
                <a:gd name="connsiteY1" fmla="*/ 0 h 1162318"/>
                <a:gd name="connsiteX2" fmla="*/ 2205498 w 2205498"/>
                <a:gd name="connsiteY2" fmla="*/ 581159 h 1162318"/>
                <a:gd name="connsiteX3" fmla="*/ 1102749 w 2205498"/>
                <a:gd name="connsiteY3" fmla="*/ 1162318 h 1162318"/>
                <a:gd name="connsiteX4" fmla="*/ 0 w 2205498"/>
                <a:gd name="connsiteY4" fmla="*/ 581159 h 1162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498" h="1162318">
                  <a:moveTo>
                    <a:pt x="0" y="581159"/>
                  </a:moveTo>
                  <a:cubicBezTo>
                    <a:pt x="0" y="260194"/>
                    <a:pt x="493718" y="0"/>
                    <a:pt x="1102749" y="0"/>
                  </a:cubicBezTo>
                  <a:cubicBezTo>
                    <a:pt x="1711780" y="0"/>
                    <a:pt x="2205498" y="260194"/>
                    <a:pt x="2205498" y="581159"/>
                  </a:cubicBezTo>
                  <a:cubicBezTo>
                    <a:pt x="2205498" y="902124"/>
                    <a:pt x="1711780" y="1162318"/>
                    <a:pt x="1102749" y="1162318"/>
                  </a:cubicBezTo>
                  <a:cubicBezTo>
                    <a:pt x="493718" y="1162318"/>
                    <a:pt x="0" y="902124"/>
                    <a:pt x="0" y="581159"/>
                  </a:cubicBezTo>
                  <a:close/>
                </a:path>
              </a:pathLst>
            </a:custGeom>
          </p:spPr>
          <p:style>
            <a:lnRef idx="2">
              <a:schemeClr val="lt1">
                <a:hueOff val="0"/>
                <a:satOff val="0"/>
                <a:lumOff val="0"/>
                <a:alphaOff val="0"/>
              </a:schemeClr>
            </a:lnRef>
            <a:fillRef idx="1">
              <a:schemeClr val="accent5">
                <a:hueOff val="-2703417"/>
                <a:satOff val="-6968"/>
                <a:lumOff val="-4706"/>
                <a:alphaOff val="0"/>
              </a:schemeClr>
            </a:fillRef>
            <a:effectRef idx="0">
              <a:schemeClr val="accent5">
                <a:hueOff val="-2703417"/>
                <a:satOff val="-6968"/>
                <a:lumOff val="-4706"/>
                <a:alphaOff val="0"/>
              </a:schemeClr>
            </a:effectRef>
            <a:fontRef idx="minor">
              <a:schemeClr val="lt1"/>
            </a:fontRef>
          </p:style>
          <p:txBody>
            <a:bodyPr spcFirstLastPara="0" vert="horz" wrap="square" lIns="335688" tIns="182918" rIns="335688" bIns="182918" numCol="1" spcCol="1270" anchor="ctr" anchorCtr="0">
              <a:noAutofit/>
            </a:bodyPr>
            <a:lstStyle/>
            <a:p>
              <a:pPr marL="0" lvl="0" indent="0" algn="ctr" defTabSz="889000" rtl="0">
                <a:lnSpc>
                  <a:spcPct val="90000"/>
                </a:lnSpc>
                <a:spcBef>
                  <a:spcPct val="0"/>
                </a:spcBef>
                <a:spcAft>
                  <a:spcPct val="35000"/>
                </a:spcAft>
                <a:buNone/>
              </a:pPr>
              <a:r>
                <a:rPr lang="es-ES" sz="2000" kern="1200" dirty="0"/>
                <a:t>Director/a social</a:t>
              </a:r>
            </a:p>
          </p:txBody>
        </p:sp>
      </p:grpSp>
      <p:grpSp>
        <p:nvGrpSpPr>
          <p:cNvPr id="32" name="Group 31">
            <a:extLst>
              <a:ext uri="{FF2B5EF4-FFF2-40B4-BE49-F238E27FC236}">
                <a16:creationId xmlns:a16="http://schemas.microsoft.com/office/drawing/2014/main" id="{5D2E5A4B-9DBC-477D-A197-07F2110C8E52}"/>
              </a:ext>
            </a:extLst>
          </p:cNvPr>
          <p:cNvGrpSpPr/>
          <p:nvPr/>
        </p:nvGrpSpPr>
        <p:grpSpPr>
          <a:xfrm>
            <a:off x="5961221" y="3672788"/>
            <a:ext cx="5337841" cy="1064949"/>
            <a:chOff x="5182897" y="3688214"/>
            <a:chExt cx="5337841" cy="1064949"/>
          </a:xfrm>
        </p:grpSpPr>
        <p:sp>
          <p:nvSpPr>
            <p:cNvPr id="20" name="Freeform: Shape 19">
              <a:extLst>
                <a:ext uri="{FF2B5EF4-FFF2-40B4-BE49-F238E27FC236}">
                  <a16:creationId xmlns:a16="http://schemas.microsoft.com/office/drawing/2014/main" id="{3D6C981F-4FDD-4C7F-8DC5-AFE0E4EF35D4}"/>
                </a:ext>
              </a:extLst>
            </p:cNvPr>
            <p:cNvSpPr/>
            <p:nvPr/>
          </p:nvSpPr>
          <p:spPr>
            <a:xfrm rot="21546032">
              <a:off x="5182897" y="4250894"/>
              <a:ext cx="3038027" cy="23378"/>
            </a:xfrm>
            <a:custGeom>
              <a:avLst/>
              <a:gdLst/>
              <a:ahLst/>
              <a:cxnLst/>
              <a:rect l="0" t="0" r="0" b="0"/>
              <a:pathLst>
                <a:path>
                  <a:moveTo>
                    <a:pt x="0" y="11689"/>
                  </a:moveTo>
                  <a:lnTo>
                    <a:pt x="3038027" y="11689"/>
                  </a:lnTo>
                </a:path>
              </a:pathLst>
            </a:custGeom>
            <a:noFill/>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26" name="Freeform: Shape 25">
              <a:extLst>
                <a:ext uri="{FF2B5EF4-FFF2-40B4-BE49-F238E27FC236}">
                  <a16:creationId xmlns:a16="http://schemas.microsoft.com/office/drawing/2014/main" id="{E60D1689-9FA3-4EFA-8EC8-4CD6A3091415}"/>
                </a:ext>
              </a:extLst>
            </p:cNvPr>
            <p:cNvSpPr/>
            <p:nvPr/>
          </p:nvSpPr>
          <p:spPr>
            <a:xfrm>
              <a:off x="8220077" y="3688214"/>
              <a:ext cx="2300661" cy="1064949"/>
            </a:xfrm>
            <a:custGeom>
              <a:avLst/>
              <a:gdLst>
                <a:gd name="connsiteX0" fmla="*/ 0 w 2300661"/>
                <a:gd name="connsiteY0" fmla="*/ 532475 h 1064949"/>
                <a:gd name="connsiteX1" fmla="*/ 1150331 w 2300661"/>
                <a:gd name="connsiteY1" fmla="*/ 0 h 1064949"/>
                <a:gd name="connsiteX2" fmla="*/ 2300662 w 2300661"/>
                <a:gd name="connsiteY2" fmla="*/ 532475 h 1064949"/>
                <a:gd name="connsiteX3" fmla="*/ 1150331 w 2300661"/>
                <a:gd name="connsiteY3" fmla="*/ 1064950 h 1064949"/>
                <a:gd name="connsiteX4" fmla="*/ 0 w 2300661"/>
                <a:gd name="connsiteY4" fmla="*/ 532475 h 1064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661" h="1064949">
                  <a:moveTo>
                    <a:pt x="0" y="532475"/>
                  </a:moveTo>
                  <a:cubicBezTo>
                    <a:pt x="0" y="238397"/>
                    <a:pt x="515021" y="0"/>
                    <a:pt x="1150331" y="0"/>
                  </a:cubicBezTo>
                  <a:cubicBezTo>
                    <a:pt x="1785641" y="0"/>
                    <a:pt x="2300662" y="238397"/>
                    <a:pt x="2300662" y="532475"/>
                  </a:cubicBezTo>
                  <a:cubicBezTo>
                    <a:pt x="2300662" y="826553"/>
                    <a:pt x="1785641" y="1064950"/>
                    <a:pt x="1150331" y="1064950"/>
                  </a:cubicBezTo>
                  <a:cubicBezTo>
                    <a:pt x="515021" y="1064950"/>
                    <a:pt x="0" y="826553"/>
                    <a:pt x="0" y="532475"/>
                  </a:cubicBezTo>
                  <a:close/>
                </a:path>
              </a:pathLst>
            </a:custGeom>
          </p:spPr>
          <p:style>
            <a:lnRef idx="2">
              <a:schemeClr val="lt1">
                <a:hueOff val="0"/>
                <a:satOff val="0"/>
                <a:lumOff val="0"/>
                <a:alphaOff val="0"/>
              </a:schemeClr>
            </a:lnRef>
            <a:fillRef idx="1">
              <a:schemeClr val="accent5">
                <a:hueOff val="-4055126"/>
                <a:satOff val="-10451"/>
                <a:lumOff val="-7059"/>
                <a:alphaOff val="0"/>
              </a:schemeClr>
            </a:fillRef>
            <a:effectRef idx="0">
              <a:schemeClr val="accent5">
                <a:hueOff val="-4055126"/>
                <a:satOff val="-10451"/>
                <a:lumOff val="-7059"/>
                <a:alphaOff val="0"/>
              </a:schemeClr>
            </a:effectRef>
            <a:fontRef idx="minor">
              <a:schemeClr val="lt1"/>
            </a:fontRef>
          </p:style>
          <p:txBody>
            <a:bodyPr spcFirstLastPara="0" vert="horz" wrap="square" lIns="349624" tIns="168658" rIns="349624" bIns="168658" numCol="1" spcCol="1270" anchor="ctr" anchorCtr="0">
              <a:noAutofit/>
            </a:bodyPr>
            <a:lstStyle/>
            <a:p>
              <a:pPr marL="0" lvl="0" indent="0" algn="ctr" defTabSz="889000" rtl="0">
                <a:lnSpc>
                  <a:spcPct val="90000"/>
                </a:lnSpc>
                <a:spcBef>
                  <a:spcPct val="0"/>
                </a:spcBef>
                <a:spcAft>
                  <a:spcPct val="35000"/>
                </a:spcAft>
                <a:buNone/>
              </a:pPr>
              <a:r>
                <a:rPr lang="es-ES" sz="2000" kern="1200" dirty="0"/>
                <a:t>Gestor/a de programas</a:t>
              </a:r>
            </a:p>
          </p:txBody>
        </p:sp>
      </p:grpSp>
      <p:grpSp>
        <p:nvGrpSpPr>
          <p:cNvPr id="33" name="Group 32">
            <a:extLst>
              <a:ext uri="{FF2B5EF4-FFF2-40B4-BE49-F238E27FC236}">
                <a16:creationId xmlns:a16="http://schemas.microsoft.com/office/drawing/2014/main" id="{2B3A7C8A-A10F-418B-90A2-8F2E37A575B2}"/>
              </a:ext>
            </a:extLst>
          </p:cNvPr>
          <p:cNvGrpSpPr/>
          <p:nvPr/>
        </p:nvGrpSpPr>
        <p:grpSpPr>
          <a:xfrm>
            <a:off x="5136285" y="4797358"/>
            <a:ext cx="5048352" cy="1052328"/>
            <a:chOff x="5136285" y="4797358"/>
            <a:chExt cx="5048352" cy="1052328"/>
          </a:xfrm>
        </p:grpSpPr>
        <p:sp>
          <p:nvSpPr>
            <p:cNvPr id="19" name="Freeform: Shape 18">
              <a:extLst>
                <a:ext uri="{FF2B5EF4-FFF2-40B4-BE49-F238E27FC236}">
                  <a16:creationId xmlns:a16="http://schemas.microsoft.com/office/drawing/2014/main" id="{E743CCB3-7A81-4688-80D2-8441869F472C}"/>
                </a:ext>
              </a:extLst>
            </p:cNvPr>
            <p:cNvSpPr/>
            <p:nvPr/>
          </p:nvSpPr>
          <p:spPr>
            <a:xfrm rot="821945">
              <a:off x="5136285" y="4797358"/>
              <a:ext cx="3290258" cy="23378"/>
            </a:xfrm>
            <a:custGeom>
              <a:avLst/>
              <a:gdLst/>
              <a:ahLst/>
              <a:cxnLst/>
              <a:rect l="0" t="0" r="0" b="0"/>
              <a:pathLst>
                <a:path>
                  <a:moveTo>
                    <a:pt x="0" y="11689"/>
                  </a:moveTo>
                  <a:lnTo>
                    <a:pt x="3290258" y="11689"/>
                  </a:lnTo>
                </a:path>
              </a:pathLst>
            </a:custGeom>
            <a:noFill/>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27" name="Freeform: Shape 26">
              <a:extLst>
                <a:ext uri="{FF2B5EF4-FFF2-40B4-BE49-F238E27FC236}">
                  <a16:creationId xmlns:a16="http://schemas.microsoft.com/office/drawing/2014/main" id="{F9BDF64E-F5BC-4D83-8913-D5BFF914C361}"/>
                </a:ext>
              </a:extLst>
            </p:cNvPr>
            <p:cNvSpPr/>
            <p:nvPr/>
          </p:nvSpPr>
          <p:spPr>
            <a:xfrm>
              <a:off x="8270015" y="4960825"/>
              <a:ext cx="1914622" cy="888861"/>
            </a:xfrm>
            <a:custGeom>
              <a:avLst/>
              <a:gdLst>
                <a:gd name="connsiteX0" fmla="*/ 0 w 1914622"/>
                <a:gd name="connsiteY0" fmla="*/ 444431 h 888861"/>
                <a:gd name="connsiteX1" fmla="*/ 957311 w 1914622"/>
                <a:gd name="connsiteY1" fmla="*/ 0 h 888861"/>
                <a:gd name="connsiteX2" fmla="*/ 1914622 w 1914622"/>
                <a:gd name="connsiteY2" fmla="*/ 444431 h 888861"/>
                <a:gd name="connsiteX3" fmla="*/ 957311 w 1914622"/>
                <a:gd name="connsiteY3" fmla="*/ 888862 h 888861"/>
                <a:gd name="connsiteX4" fmla="*/ 0 w 1914622"/>
                <a:gd name="connsiteY4" fmla="*/ 444431 h 888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622" h="888861">
                  <a:moveTo>
                    <a:pt x="0" y="444431"/>
                  </a:moveTo>
                  <a:cubicBezTo>
                    <a:pt x="0" y="198979"/>
                    <a:pt x="428603" y="0"/>
                    <a:pt x="957311" y="0"/>
                  </a:cubicBezTo>
                  <a:cubicBezTo>
                    <a:pt x="1486019" y="0"/>
                    <a:pt x="1914622" y="198979"/>
                    <a:pt x="1914622" y="444431"/>
                  </a:cubicBezTo>
                  <a:cubicBezTo>
                    <a:pt x="1914622" y="689883"/>
                    <a:pt x="1486019" y="888862"/>
                    <a:pt x="957311" y="888862"/>
                  </a:cubicBezTo>
                  <a:cubicBezTo>
                    <a:pt x="428603" y="888862"/>
                    <a:pt x="0" y="689883"/>
                    <a:pt x="0" y="444431"/>
                  </a:cubicBezTo>
                  <a:close/>
                </a:path>
              </a:pathLst>
            </a:custGeom>
          </p:spPr>
          <p:style>
            <a:lnRef idx="2">
              <a:schemeClr val="lt1">
                <a:hueOff val="0"/>
                <a:satOff val="0"/>
                <a:lumOff val="0"/>
                <a:alphaOff val="0"/>
              </a:schemeClr>
            </a:lnRef>
            <a:fillRef idx="1">
              <a:schemeClr val="accent5">
                <a:hueOff val="-5406834"/>
                <a:satOff val="-13935"/>
                <a:lumOff val="-9412"/>
                <a:alphaOff val="0"/>
              </a:schemeClr>
            </a:fillRef>
            <a:effectRef idx="0">
              <a:schemeClr val="accent5">
                <a:hueOff val="-5406834"/>
                <a:satOff val="-13935"/>
                <a:lumOff val="-9412"/>
                <a:alphaOff val="0"/>
              </a:schemeClr>
            </a:effectRef>
            <a:fontRef idx="minor">
              <a:schemeClr val="lt1"/>
            </a:fontRef>
          </p:style>
          <p:txBody>
            <a:bodyPr spcFirstLastPara="0" vert="horz" wrap="square" lIns="293090" tIns="142871" rIns="293090" bIns="142871" numCol="1" spcCol="1270" anchor="ctr" anchorCtr="0">
              <a:noAutofit/>
            </a:bodyPr>
            <a:lstStyle/>
            <a:p>
              <a:pPr marL="0" lvl="0" indent="0" algn="ctr" defTabSz="889000" rtl="0">
                <a:lnSpc>
                  <a:spcPct val="90000"/>
                </a:lnSpc>
                <a:spcBef>
                  <a:spcPct val="0"/>
                </a:spcBef>
                <a:spcAft>
                  <a:spcPct val="35000"/>
                </a:spcAft>
                <a:buNone/>
              </a:pPr>
              <a:r>
                <a:rPr lang="es-ES" sz="2000" kern="1200" dirty="0"/>
                <a:t>Asesor/a </a:t>
              </a:r>
            </a:p>
          </p:txBody>
        </p:sp>
      </p:grpSp>
      <p:grpSp>
        <p:nvGrpSpPr>
          <p:cNvPr id="34" name="Group 33">
            <a:extLst>
              <a:ext uri="{FF2B5EF4-FFF2-40B4-BE49-F238E27FC236}">
                <a16:creationId xmlns:a16="http://schemas.microsoft.com/office/drawing/2014/main" id="{B2563AFA-C7AF-42D3-9AFC-143C9A65FEA4}"/>
              </a:ext>
            </a:extLst>
          </p:cNvPr>
          <p:cNvGrpSpPr/>
          <p:nvPr/>
        </p:nvGrpSpPr>
        <p:grpSpPr>
          <a:xfrm>
            <a:off x="5055065" y="5048084"/>
            <a:ext cx="2904016" cy="1369755"/>
            <a:chOff x="5055065" y="5048084"/>
            <a:chExt cx="2904016" cy="1369755"/>
          </a:xfrm>
        </p:grpSpPr>
        <p:sp>
          <p:nvSpPr>
            <p:cNvPr id="18" name="Freeform: Shape 17">
              <a:extLst>
                <a:ext uri="{FF2B5EF4-FFF2-40B4-BE49-F238E27FC236}">
                  <a16:creationId xmlns:a16="http://schemas.microsoft.com/office/drawing/2014/main" id="{FA018E5B-DED6-4AD9-925D-22385C569A3A}"/>
                </a:ext>
              </a:extLst>
            </p:cNvPr>
            <p:cNvSpPr/>
            <p:nvPr/>
          </p:nvSpPr>
          <p:spPr>
            <a:xfrm rot="2115938">
              <a:off x="5055065" y="5048084"/>
              <a:ext cx="1395186" cy="23378"/>
            </a:xfrm>
            <a:custGeom>
              <a:avLst/>
              <a:gdLst/>
              <a:ahLst/>
              <a:cxnLst/>
              <a:rect l="0" t="0" r="0" b="0"/>
              <a:pathLst>
                <a:path>
                  <a:moveTo>
                    <a:pt x="0" y="11689"/>
                  </a:moveTo>
                  <a:lnTo>
                    <a:pt x="1395186" y="11689"/>
                  </a:lnTo>
                </a:path>
              </a:pathLst>
            </a:custGeom>
            <a:noFill/>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28" name="Freeform: Shape 27">
              <a:extLst>
                <a:ext uri="{FF2B5EF4-FFF2-40B4-BE49-F238E27FC236}">
                  <a16:creationId xmlns:a16="http://schemas.microsoft.com/office/drawing/2014/main" id="{07CE02A4-566D-491C-9F96-62F27CA84EB7}"/>
                </a:ext>
              </a:extLst>
            </p:cNvPr>
            <p:cNvSpPr/>
            <p:nvPr/>
          </p:nvSpPr>
          <p:spPr>
            <a:xfrm>
              <a:off x="5894824" y="5362487"/>
              <a:ext cx="2064257" cy="1055352"/>
            </a:xfrm>
            <a:custGeom>
              <a:avLst/>
              <a:gdLst>
                <a:gd name="connsiteX0" fmla="*/ 0 w 2064257"/>
                <a:gd name="connsiteY0" fmla="*/ 527676 h 1055352"/>
                <a:gd name="connsiteX1" fmla="*/ 1032129 w 2064257"/>
                <a:gd name="connsiteY1" fmla="*/ 0 h 1055352"/>
                <a:gd name="connsiteX2" fmla="*/ 2064258 w 2064257"/>
                <a:gd name="connsiteY2" fmla="*/ 527676 h 1055352"/>
                <a:gd name="connsiteX3" fmla="*/ 1032129 w 2064257"/>
                <a:gd name="connsiteY3" fmla="*/ 1055352 h 1055352"/>
                <a:gd name="connsiteX4" fmla="*/ 0 w 2064257"/>
                <a:gd name="connsiteY4" fmla="*/ 527676 h 1055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4257" h="1055352">
                  <a:moveTo>
                    <a:pt x="0" y="527676"/>
                  </a:moveTo>
                  <a:cubicBezTo>
                    <a:pt x="0" y="236249"/>
                    <a:pt x="462100" y="0"/>
                    <a:pt x="1032129" y="0"/>
                  </a:cubicBezTo>
                  <a:cubicBezTo>
                    <a:pt x="1602158" y="0"/>
                    <a:pt x="2064258" y="236249"/>
                    <a:pt x="2064258" y="527676"/>
                  </a:cubicBezTo>
                  <a:cubicBezTo>
                    <a:pt x="2064258" y="819103"/>
                    <a:pt x="1602158" y="1055352"/>
                    <a:pt x="1032129" y="1055352"/>
                  </a:cubicBezTo>
                  <a:cubicBezTo>
                    <a:pt x="462100" y="1055352"/>
                    <a:pt x="0" y="819103"/>
                    <a:pt x="0" y="527676"/>
                  </a:cubicBezTo>
                  <a:close/>
                </a:path>
              </a:pathLst>
            </a:cu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317543" tIns="169793" rIns="317543" bIns="169793" numCol="1" spcCol="1270" anchor="ctr" anchorCtr="0">
              <a:noAutofit/>
            </a:bodyPr>
            <a:lstStyle/>
            <a:p>
              <a:pPr marL="0" lvl="0" indent="0" algn="ctr" defTabSz="1066800" rtl="0">
                <a:lnSpc>
                  <a:spcPct val="90000"/>
                </a:lnSpc>
                <a:spcBef>
                  <a:spcPct val="0"/>
                </a:spcBef>
                <a:spcAft>
                  <a:spcPct val="35000"/>
                </a:spcAft>
                <a:buNone/>
              </a:pPr>
              <a:r>
                <a:rPr lang="es-ES" sz="2400" kern="1200" dirty="0"/>
                <a:t>Ayudante técnico/a</a:t>
              </a:r>
            </a:p>
          </p:txBody>
        </p:sp>
      </p:grpSp>
      <p:grpSp>
        <p:nvGrpSpPr>
          <p:cNvPr id="29" name="Group 28">
            <a:extLst>
              <a:ext uri="{FF2B5EF4-FFF2-40B4-BE49-F238E27FC236}">
                <a16:creationId xmlns:a16="http://schemas.microsoft.com/office/drawing/2014/main" id="{14F2EF4C-880A-48F0-9F51-E75ABA447D4B}"/>
              </a:ext>
            </a:extLst>
          </p:cNvPr>
          <p:cNvGrpSpPr/>
          <p:nvPr/>
        </p:nvGrpSpPr>
        <p:grpSpPr>
          <a:xfrm>
            <a:off x="492119" y="2472111"/>
            <a:ext cx="5046486" cy="3314546"/>
            <a:chOff x="492119" y="2472111"/>
            <a:chExt cx="5046486" cy="3314546"/>
          </a:xfrm>
        </p:grpSpPr>
        <p:sp>
          <p:nvSpPr>
            <p:cNvPr id="23" name="Oval 22">
              <a:extLst>
                <a:ext uri="{FF2B5EF4-FFF2-40B4-BE49-F238E27FC236}">
                  <a16:creationId xmlns:a16="http://schemas.microsoft.com/office/drawing/2014/main" id="{BE24EDC4-79CB-479A-BBEC-5671B52702F8}"/>
                </a:ext>
              </a:extLst>
            </p:cNvPr>
            <p:cNvSpPr/>
            <p:nvPr/>
          </p:nvSpPr>
          <p:spPr>
            <a:xfrm>
              <a:off x="492119" y="2472111"/>
              <a:ext cx="5046486" cy="3314546"/>
            </a:xfrm>
            <a:prstGeom prst="ellipse">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6" name="TextBox 15">
              <a:extLst>
                <a:ext uri="{FF2B5EF4-FFF2-40B4-BE49-F238E27FC236}">
                  <a16:creationId xmlns:a16="http://schemas.microsoft.com/office/drawing/2014/main" id="{75FB97DB-35D7-41CF-8985-F0934CDD96B4}"/>
                </a:ext>
              </a:extLst>
            </p:cNvPr>
            <p:cNvSpPr txBox="1"/>
            <p:nvPr/>
          </p:nvSpPr>
          <p:spPr>
            <a:xfrm>
              <a:off x="1590675" y="5438305"/>
              <a:ext cx="3765096" cy="253916"/>
            </a:xfrm>
            <a:prstGeom prst="rect">
              <a:avLst/>
            </a:prstGeom>
            <a:noFill/>
          </p:spPr>
          <p:txBody>
            <a:bodyPr wrap="square" rtlCol="0">
              <a:spAutoFit/>
            </a:bodyPr>
            <a:lstStyle/>
            <a:p>
              <a:r>
                <a:rPr lang="en-US" sz="1050" i="1" dirty="0" err="1"/>
                <a:t>Cector</a:t>
              </a:r>
              <a:r>
                <a:rPr lang="en-US" sz="1050" i="1" dirty="0"/>
                <a:t> de </a:t>
              </a:r>
              <a:r>
                <a:rPr lang="en-US" sz="1050" i="1" dirty="0" err="1"/>
                <a:t>gente</a:t>
              </a:r>
              <a:r>
                <a:rPr lang="en-US" sz="1050" i="1" dirty="0"/>
                <a:t>, </a:t>
              </a:r>
              <a:r>
                <a:rPr lang="en-US" sz="1050" i="1" dirty="0" err="1"/>
                <a:t>creado</a:t>
              </a:r>
              <a:r>
                <a:rPr lang="en-US" sz="1050" i="1" dirty="0"/>
                <a:t> </a:t>
              </a:r>
              <a:r>
                <a:rPr lang="en-US" sz="1050" i="1" dirty="0" err="1"/>
                <a:t>por</a:t>
              </a:r>
              <a:r>
                <a:rPr lang="en-US" sz="1050" i="1" dirty="0"/>
                <a:t> </a:t>
              </a:r>
              <a:r>
                <a:rPr lang="en-US" sz="1050" i="1" dirty="0" err="1"/>
                <a:t>historias</a:t>
              </a:r>
              <a:r>
                <a:rPr lang="en-US" sz="1050" i="1" dirty="0"/>
                <a:t>- </a:t>
              </a:r>
              <a:r>
                <a:rPr lang="en-US" sz="1050" i="1" dirty="0">
                  <a:hlinkClick r:id="rId4"/>
                </a:rPr>
                <a:t>www.freepik.com</a:t>
              </a:r>
              <a:endParaRPr lang="de-AT" sz="1050" i="1" dirty="0"/>
            </a:p>
          </p:txBody>
        </p:sp>
      </p:grpSp>
    </p:spTree>
    <p:extLst>
      <p:ext uri="{BB962C8B-B14F-4D97-AF65-F5344CB8AC3E}">
        <p14:creationId xmlns:p14="http://schemas.microsoft.com/office/powerpoint/2010/main" val="286456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3DFCB-C9AE-47BB-892E-AC102FA83C7B}"/>
              </a:ext>
            </a:extLst>
          </p:cNvPr>
          <p:cNvSpPr>
            <a:spLocks noGrp="1"/>
          </p:cNvSpPr>
          <p:nvPr>
            <p:ph type="title"/>
          </p:nvPr>
        </p:nvSpPr>
        <p:spPr/>
        <p:txBody>
          <a:bodyPr/>
          <a:lstStyle/>
          <a:p>
            <a:r>
              <a:rPr lang="de-AT"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AGENDA</a:t>
            </a:r>
          </a:p>
        </p:txBody>
      </p:sp>
      <p:sp>
        <p:nvSpPr>
          <p:cNvPr id="3" name="Content Placeholder 2">
            <a:extLst>
              <a:ext uri="{FF2B5EF4-FFF2-40B4-BE49-F238E27FC236}">
                <a16:creationId xmlns:a16="http://schemas.microsoft.com/office/drawing/2014/main" id="{A5177676-B79D-470B-92D2-FED6785D0660}"/>
              </a:ext>
            </a:extLst>
          </p:cNvPr>
          <p:cNvSpPr>
            <a:spLocks noGrp="1"/>
          </p:cNvSpPr>
          <p:nvPr>
            <p:ph idx="1"/>
          </p:nvPr>
        </p:nvSpPr>
        <p:spPr/>
        <p:txBody>
          <a:bodyPr>
            <a:normAutofit/>
          </a:bodyPr>
          <a:lstStyle/>
          <a:p>
            <a:pPr lvl="0"/>
            <a:r>
              <a:rPr lang="de-AT" b="1" dirty="0"/>
              <a:t> Introducción general a la didáctica</a:t>
            </a:r>
            <a:endParaRPr lang="es-ES" dirty="0"/>
          </a:p>
          <a:p>
            <a:pPr lvl="1"/>
            <a:r>
              <a:rPr lang="es-ES" b="1" dirty="0"/>
              <a:t>Diferencia entre didáctica de la formación online y presencial</a:t>
            </a:r>
          </a:p>
          <a:p>
            <a:pPr lvl="1"/>
            <a:r>
              <a:rPr lang="es-ES" b="1" dirty="0"/>
              <a:t>Las estrategias didácticas virtuales en el </a:t>
            </a:r>
            <a:r>
              <a:rPr lang="es-ES" b="1" dirty="0" err="1"/>
              <a:t>WBL</a:t>
            </a:r>
            <a:endParaRPr lang="es-ES" dirty="0"/>
          </a:p>
          <a:p>
            <a:pPr lvl="0"/>
            <a:r>
              <a:rPr lang="de-AT" b="1" dirty="0"/>
              <a:t> </a:t>
            </a:r>
            <a:r>
              <a:rPr lang="es-ES" b="1" dirty="0"/>
              <a:t>¿Qué necesito para ser un tutor/a virtual de </a:t>
            </a:r>
            <a:r>
              <a:rPr lang="es-ES" b="1" dirty="0" err="1"/>
              <a:t>WBL</a:t>
            </a:r>
            <a:r>
              <a:rPr lang="de-AT" b="1" dirty="0"/>
              <a:t>?</a:t>
            </a:r>
            <a:endParaRPr lang="es-ES" dirty="0"/>
          </a:p>
          <a:p>
            <a:pPr lvl="0"/>
            <a:r>
              <a:rPr lang="es-ES" b="1" dirty="0"/>
              <a:t>Papel del mentor/a virtual de </a:t>
            </a:r>
            <a:r>
              <a:rPr lang="es-ES" b="1" dirty="0" err="1"/>
              <a:t>WBL</a:t>
            </a:r>
            <a:r>
              <a:rPr lang="de-AT" b="1" dirty="0"/>
              <a:t> </a:t>
            </a:r>
          </a:p>
          <a:p>
            <a:pPr lvl="0"/>
            <a:r>
              <a:rPr lang="de-AT" b="1" dirty="0"/>
              <a:t>Algunas metodologías de enseñanza online</a:t>
            </a:r>
          </a:p>
          <a:p>
            <a:pPr lvl="0"/>
            <a:r>
              <a:rPr lang="de-AT" b="1" dirty="0"/>
              <a:t>Consejos para impartir un WBL online con éxito</a:t>
            </a:r>
            <a:endParaRPr lang="de-AT" dirty="0"/>
          </a:p>
        </p:txBody>
      </p:sp>
    </p:spTree>
    <p:extLst>
      <p:ext uri="{BB962C8B-B14F-4D97-AF65-F5344CB8AC3E}">
        <p14:creationId xmlns:p14="http://schemas.microsoft.com/office/powerpoint/2010/main" val="214383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EA8E2E-BC92-4D34-BD85-4574A5DACBD7}"/>
              </a:ext>
            </a:extLst>
          </p:cNvPr>
          <p:cNvSpPr>
            <a:spLocks noGrp="1"/>
          </p:cNvSpPr>
          <p:nvPr>
            <p:ph idx="1"/>
          </p:nvPr>
        </p:nvSpPr>
        <p:spPr>
          <a:xfrm>
            <a:off x="850900" y="2447925"/>
            <a:ext cx="10515600" cy="3292475"/>
          </a:xfrm>
        </p:spPr>
        <p:txBody>
          <a:bodyPr>
            <a:normAutofit/>
          </a:bodyPr>
          <a:lstStyle/>
          <a:p>
            <a:pPr>
              <a:buNone/>
            </a:pPr>
            <a:r>
              <a:rPr lang="es-ES" b="1" dirty="0"/>
              <a:t>Proveedor/a de recursos, guía y consultor/a</a:t>
            </a:r>
            <a:endParaRPr lang="es-ES" dirty="0"/>
          </a:p>
          <a:p>
            <a:pPr>
              <a:buNone/>
            </a:pPr>
            <a:r>
              <a:rPr lang="es-ES" dirty="0"/>
              <a:t>Entre las tareas están:</a:t>
            </a:r>
          </a:p>
          <a:p>
            <a:pPr lvl="1"/>
            <a:r>
              <a:rPr lang="es-ES" dirty="0"/>
              <a:t>Ofrecer información que ayude al alumnado a completar el </a:t>
            </a:r>
            <a:r>
              <a:rPr lang="es-ES" dirty="0" err="1"/>
              <a:t>WBL</a:t>
            </a:r>
            <a:endParaRPr lang="es-ES" dirty="0"/>
          </a:p>
          <a:p>
            <a:pPr lvl="1"/>
            <a:r>
              <a:rPr lang="es-ES" dirty="0"/>
              <a:t>Sugerir ideas o estrategias de aprendizaje</a:t>
            </a:r>
          </a:p>
          <a:p>
            <a:pPr lvl="1"/>
            <a:r>
              <a:rPr lang="es-ES" dirty="0"/>
              <a:t>Ayudar al alumnado a conectar los contenidos del </a:t>
            </a:r>
            <a:r>
              <a:rPr lang="es-ES" dirty="0" err="1"/>
              <a:t>WBL</a:t>
            </a:r>
            <a:r>
              <a:rPr lang="es-ES" dirty="0"/>
              <a:t> con los conocimientos adquiridos previamente en el centro formativo. </a:t>
            </a:r>
            <a:endParaRPr lang="en-US" dirty="0"/>
          </a:p>
        </p:txBody>
      </p:sp>
      <p:grpSp>
        <p:nvGrpSpPr>
          <p:cNvPr id="4" name="3 Grupo"/>
          <p:cNvGrpSpPr/>
          <p:nvPr/>
        </p:nvGrpSpPr>
        <p:grpSpPr>
          <a:xfrm>
            <a:off x="8223250" y="1051623"/>
            <a:ext cx="3228975" cy="1754447"/>
            <a:chOff x="6333267" y="-93193"/>
            <a:chExt cx="2117381" cy="1088196"/>
          </a:xfrm>
        </p:grpSpPr>
        <p:sp>
          <p:nvSpPr>
            <p:cNvPr id="5" name="4 Elipse"/>
            <p:cNvSpPr/>
            <p:nvPr/>
          </p:nvSpPr>
          <p:spPr>
            <a:xfrm>
              <a:off x="6333267" y="-93193"/>
              <a:ext cx="2117381" cy="1088196"/>
            </a:xfrm>
            <a:prstGeom prst="ellipse">
              <a:avLst/>
            </a:prstGeom>
          </p:spPr>
          <p:style>
            <a:lnRef idx="2">
              <a:schemeClr val="lt1">
                <a:hueOff val="0"/>
                <a:satOff val="0"/>
                <a:lumOff val="0"/>
                <a:alphaOff val="0"/>
              </a:schemeClr>
            </a:lnRef>
            <a:fillRef idx="1">
              <a:schemeClr val="accent5">
                <a:hueOff val="-1351709"/>
                <a:satOff val="-3484"/>
                <a:lumOff val="-2353"/>
                <a:alphaOff val="0"/>
              </a:schemeClr>
            </a:fillRef>
            <a:effectRef idx="0">
              <a:schemeClr val="accent5">
                <a:hueOff val="-1351709"/>
                <a:satOff val="-3484"/>
                <a:lumOff val="-2353"/>
                <a:alphaOff val="0"/>
              </a:schemeClr>
            </a:effectRef>
            <a:fontRef idx="minor">
              <a:schemeClr val="lt1"/>
            </a:fontRef>
          </p:style>
        </p:sp>
        <p:sp>
          <p:nvSpPr>
            <p:cNvPr id="6" name="Elipse 4"/>
            <p:cNvSpPr/>
            <p:nvPr/>
          </p:nvSpPr>
          <p:spPr>
            <a:xfrm>
              <a:off x="6499232" y="66170"/>
              <a:ext cx="1703661" cy="7694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s-ES" sz="3600" b="1" kern="1200" dirty="0"/>
                <a:t>Formador/a</a:t>
              </a:r>
              <a:endParaRPr lang="es-ES" sz="2800" b="1" kern="1200" dirty="0"/>
            </a:p>
          </p:txBody>
        </p:sp>
      </p:grpSp>
      <p:sp>
        <p:nvSpPr>
          <p:cNvPr id="9" name="Title 1">
            <a:extLst>
              <a:ext uri="{FF2B5EF4-FFF2-40B4-BE49-F238E27FC236}">
                <a16:creationId xmlns:a16="http://schemas.microsoft.com/office/drawing/2014/main" id="{AEDC4FCA-A7D7-4672-BEAF-C4A807E02F23}"/>
              </a:ext>
            </a:extLst>
          </p:cNvPr>
          <p:cNvSpPr>
            <a:spLocks noGrp="1"/>
          </p:cNvSpPr>
          <p:nvPr>
            <p:ph type="title"/>
          </p:nvPr>
        </p:nvSpPr>
        <p:spPr>
          <a:xfrm>
            <a:off x="838200" y="289851"/>
            <a:ext cx="10515600" cy="1523544"/>
          </a:xfrm>
        </p:spPr>
        <p:txBody>
          <a:bodyPr/>
          <a:lstStyle/>
          <a:p>
            <a:r>
              <a:rPr lang="es-ES" dirty="0">
                <a:latin typeface="Eras Bold ITC" panose="020B0907030504020204" pitchFamily="34" charset="0"/>
              </a:rPr>
              <a:t>PAPELES DEL TUTOR/A </a:t>
            </a:r>
            <a:r>
              <a:rPr lang="es-ES" dirty="0" err="1">
                <a:latin typeface="Eras Bold ITC" panose="020B0907030504020204" pitchFamily="34" charset="0"/>
              </a:rPr>
              <a:t>WBL</a:t>
            </a:r>
            <a:r>
              <a:rPr lang="es-ES" dirty="0">
                <a:latin typeface="Eras Bold ITC" panose="020B0907030504020204" pitchFamily="34" charset="0"/>
              </a:rPr>
              <a:t> VIRTUAL</a:t>
            </a:r>
            <a:endParaRPr lang="de-AT" dirty="0"/>
          </a:p>
        </p:txBody>
      </p:sp>
    </p:spTree>
    <p:extLst>
      <p:ext uri="{BB962C8B-B14F-4D97-AF65-F5344CB8AC3E}">
        <p14:creationId xmlns:p14="http://schemas.microsoft.com/office/powerpoint/2010/main" val="286456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left)">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A2490D-7914-4219-BB80-2E75FD195D77}"/>
              </a:ext>
            </a:extLst>
          </p:cNvPr>
          <p:cNvSpPr>
            <a:spLocks noGrp="1"/>
          </p:cNvSpPr>
          <p:nvPr>
            <p:ph idx="1"/>
          </p:nvPr>
        </p:nvSpPr>
        <p:spPr>
          <a:xfrm>
            <a:off x="739775" y="2575167"/>
            <a:ext cx="10515600" cy="3584575"/>
          </a:xfrm>
        </p:spPr>
        <p:txBody>
          <a:bodyPr>
            <a:normAutofit fontScale="92500"/>
          </a:bodyPr>
          <a:lstStyle/>
          <a:p>
            <a:pPr>
              <a:buNone/>
            </a:pPr>
            <a:r>
              <a:rPr lang="es-ES" b="1" dirty="0"/>
              <a:t>Creador/a de entornos colaborativos</a:t>
            </a:r>
            <a:r>
              <a:rPr lang="es-ES" dirty="0"/>
              <a:t>.</a:t>
            </a:r>
          </a:p>
          <a:p>
            <a:pPr lvl="1"/>
            <a:r>
              <a:rPr lang="es-ES" dirty="0"/>
              <a:t>Promover las relaciones interpersonales, ayudar al alumnado a trabajar juntos/as y orientar el desarrollo de un sentimiento de comunidad en el grupo.</a:t>
            </a:r>
          </a:p>
          <a:p>
            <a:pPr lvl="1"/>
            <a:r>
              <a:rPr lang="es-ES" dirty="0"/>
              <a:t>Estimular la participación del alumnado y su interacción a través del uso de pequeñas discusiones en grupo, proyectos colaborativos, casos prácticos…</a:t>
            </a:r>
          </a:p>
          <a:p>
            <a:pPr lvl="1"/>
            <a:r>
              <a:rPr lang="es-ES" dirty="0"/>
              <a:t>Monitorizar y participar en foros de discusión, identificando las malas interpretaciones o conduciendo a discusiones más fructíferas. </a:t>
            </a:r>
          </a:p>
          <a:p>
            <a:pPr lvl="1"/>
            <a:r>
              <a:rPr lang="es-ES" dirty="0"/>
              <a:t>Mantener discusiones sobre el tema, presentar múltiples perspectivas, resumir y sintetizar los puntos principales. </a:t>
            </a:r>
          </a:p>
        </p:txBody>
      </p:sp>
      <p:grpSp>
        <p:nvGrpSpPr>
          <p:cNvPr id="7" name="3 Grupo">
            <a:extLst>
              <a:ext uri="{FF2B5EF4-FFF2-40B4-BE49-F238E27FC236}">
                <a16:creationId xmlns:a16="http://schemas.microsoft.com/office/drawing/2014/main" id="{574A0983-56B1-4512-B505-946320BEB5C7}"/>
              </a:ext>
            </a:extLst>
          </p:cNvPr>
          <p:cNvGrpSpPr/>
          <p:nvPr/>
        </p:nvGrpSpPr>
        <p:grpSpPr>
          <a:xfrm>
            <a:off x="8223250" y="1051623"/>
            <a:ext cx="3228975" cy="1754447"/>
            <a:chOff x="6333267" y="-93193"/>
            <a:chExt cx="2117381" cy="1088196"/>
          </a:xfrm>
        </p:grpSpPr>
        <p:sp>
          <p:nvSpPr>
            <p:cNvPr id="8" name="4 Elipse">
              <a:extLst>
                <a:ext uri="{FF2B5EF4-FFF2-40B4-BE49-F238E27FC236}">
                  <a16:creationId xmlns:a16="http://schemas.microsoft.com/office/drawing/2014/main" id="{9D90DFD4-C9D3-4224-B4D4-BBA10F217DEA}"/>
                </a:ext>
              </a:extLst>
            </p:cNvPr>
            <p:cNvSpPr/>
            <p:nvPr/>
          </p:nvSpPr>
          <p:spPr>
            <a:xfrm>
              <a:off x="6333267" y="-93193"/>
              <a:ext cx="2117381" cy="1088196"/>
            </a:xfrm>
            <a:prstGeom prst="ellipse">
              <a:avLst/>
            </a:prstGeom>
          </p:spPr>
          <p:style>
            <a:lnRef idx="2">
              <a:schemeClr val="lt1">
                <a:hueOff val="0"/>
                <a:satOff val="0"/>
                <a:lumOff val="0"/>
                <a:alphaOff val="0"/>
              </a:schemeClr>
            </a:lnRef>
            <a:fillRef idx="1">
              <a:schemeClr val="accent5">
                <a:hueOff val="-2703417"/>
                <a:satOff val="-6968"/>
                <a:lumOff val="-4706"/>
                <a:alphaOff val="0"/>
              </a:schemeClr>
            </a:fillRef>
            <a:effectRef idx="0">
              <a:schemeClr val="accent5">
                <a:hueOff val="-2703417"/>
                <a:satOff val="-6968"/>
                <a:lumOff val="-4706"/>
                <a:alphaOff val="0"/>
              </a:schemeClr>
            </a:effectRef>
            <a:fontRef idx="minor">
              <a:schemeClr val="lt1"/>
            </a:fontRef>
          </p:style>
        </p:sp>
        <p:sp>
          <p:nvSpPr>
            <p:cNvPr id="9" name="Elipse 4">
              <a:extLst>
                <a:ext uri="{FF2B5EF4-FFF2-40B4-BE49-F238E27FC236}">
                  <a16:creationId xmlns:a16="http://schemas.microsoft.com/office/drawing/2014/main" id="{BDBC7873-CE90-4BA5-8868-14A87D32F39F}"/>
                </a:ext>
              </a:extLst>
            </p:cNvPr>
            <p:cNvSpPr/>
            <p:nvPr/>
          </p:nvSpPr>
          <p:spPr>
            <a:xfrm>
              <a:off x="6643350" y="66170"/>
              <a:ext cx="1497215" cy="769470"/>
            </a:xfrm>
            <a:prstGeom prst="rect">
              <a:avLst/>
            </a:prstGeom>
            <a:ln>
              <a:noFill/>
            </a:ln>
          </p:spPr>
          <p:style>
            <a:lnRef idx="2">
              <a:schemeClr val="lt1">
                <a:hueOff val="0"/>
                <a:satOff val="0"/>
                <a:lumOff val="0"/>
                <a:alphaOff val="0"/>
              </a:schemeClr>
            </a:lnRef>
            <a:fillRef idx="1">
              <a:schemeClr val="accent5">
                <a:hueOff val="-2703417"/>
                <a:satOff val="-6968"/>
                <a:lumOff val="-4706"/>
                <a:alphaOff val="0"/>
              </a:schemeClr>
            </a:fillRef>
            <a:effectRef idx="0">
              <a:schemeClr val="accent5">
                <a:hueOff val="-2703417"/>
                <a:satOff val="-6968"/>
                <a:lumOff val="-4706"/>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s-ES" sz="3600" b="1" kern="1200" dirty="0"/>
                <a:t>Director/a Social</a:t>
              </a:r>
              <a:endParaRPr lang="es-ES" sz="2400" b="1" kern="1200" dirty="0"/>
            </a:p>
          </p:txBody>
        </p:sp>
      </p:grpSp>
      <p:sp>
        <p:nvSpPr>
          <p:cNvPr id="16" name="Title 1">
            <a:extLst>
              <a:ext uri="{FF2B5EF4-FFF2-40B4-BE49-F238E27FC236}">
                <a16:creationId xmlns:a16="http://schemas.microsoft.com/office/drawing/2014/main" id="{DA76775E-C2E2-4FBB-BC75-7A9421FC14B0}"/>
              </a:ext>
            </a:extLst>
          </p:cNvPr>
          <p:cNvSpPr>
            <a:spLocks noGrp="1"/>
          </p:cNvSpPr>
          <p:nvPr>
            <p:ph type="title"/>
          </p:nvPr>
        </p:nvSpPr>
        <p:spPr>
          <a:xfrm>
            <a:off x="838200" y="289851"/>
            <a:ext cx="10515600" cy="1523544"/>
          </a:xfrm>
        </p:spPr>
        <p:txBody>
          <a:bodyPr/>
          <a:lstStyle/>
          <a:p>
            <a:r>
              <a:rPr lang="es-ES" dirty="0">
                <a:latin typeface="Eras Bold ITC" panose="020B0907030504020204" pitchFamily="34" charset="0"/>
              </a:rPr>
              <a:t>PAPELES DEL TUTOR/A </a:t>
            </a:r>
            <a:r>
              <a:rPr lang="es-ES" dirty="0" err="1">
                <a:latin typeface="Eras Bold ITC" panose="020B0907030504020204" pitchFamily="34" charset="0"/>
              </a:rPr>
              <a:t>WBL</a:t>
            </a:r>
            <a:r>
              <a:rPr lang="es-ES" dirty="0">
                <a:latin typeface="Eras Bold ITC" panose="020B0907030504020204" pitchFamily="34" charset="0"/>
              </a:rPr>
              <a:t> VIRTUAL</a:t>
            </a:r>
            <a:endParaRPr lang="de-AT" dirty="0"/>
          </a:p>
        </p:txBody>
      </p:sp>
    </p:spTree>
    <p:extLst>
      <p:ext uri="{BB962C8B-B14F-4D97-AF65-F5344CB8AC3E}">
        <p14:creationId xmlns:p14="http://schemas.microsoft.com/office/powerpoint/2010/main" val="69788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500"/>
                                        <p:tgtEl>
                                          <p:spTgt spid="3">
                                            <p:txEl>
                                              <p:pRg st="3" end="3"/>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A2490D-7914-4219-BB80-2E75FD195D77}"/>
              </a:ext>
            </a:extLst>
          </p:cNvPr>
          <p:cNvSpPr>
            <a:spLocks noGrp="1"/>
          </p:cNvSpPr>
          <p:nvPr>
            <p:ph idx="1"/>
          </p:nvPr>
        </p:nvSpPr>
        <p:spPr>
          <a:xfrm>
            <a:off x="838200" y="2575167"/>
            <a:ext cx="10515600" cy="2780604"/>
          </a:xfrm>
        </p:spPr>
        <p:txBody>
          <a:bodyPr>
            <a:normAutofit fontScale="92500"/>
          </a:bodyPr>
          <a:lstStyle/>
          <a:p>
            <a:pPr>
              <a:buNone/>
            </a:pPr>
            <a:r>
              <a:rPr lang="es-ES" dirty="0"/>
              <a:t> </a:t>
            </a:r>
          </a:p>
          <a:p>
            <a:pPr>
              <a:buNone/>
            </a:pPr>
            <a:r>
              <a:rPr lang="es-ES" b="1" dirty="0"/>
              <a:t>Responsable de tareas organizativas, administrativas y procedimentales: </a:t>
            </a:r>
            <a:endParaRPr lang="es-ES" dirty="0"/>
          </a:p>
          <a:p>
            <a:pPr lvl="1"/>
            <a:r>
              <a:rPr lang="es-ES" dirty="0"/>
              <a:t>Ayudar al alumnado a gestionar su tiempo y evitar sobrecarga de información.</a:t>
            </a:r>
          </a:p>
          <a:p>
            <a:pPr lvl="1"/>
            <a:r>
              <a:rPr lang="es-ES" dirty="0"/>
              <a:t>Estructurar las ejecuciones a realizarse, con una muy clara explicación de las normas de funcionamiento, tiempos asignados o material necesario. </a:t>
            </a:r>
          </a:p>
        </p:txBody>
      </p:sp>
      <p:grpSp>
        <p:nvGrpSpPr>
          <p:cNvPr id="7" name="3 Grupo">
            <a:extLst>
              <a:ext uri="{FF2B5EF4-FFF2-40B4-BE49-F238E27FC236}">
                <a16:creationId xmlns:a16="http://schemas.microsoft.com/office/drawing/2014/main" id="{60C6BA69-EF23-40E1-9883-02D54A4ECDEE}"/>
              </a:ext>
            </a:extLst>
          </p:cNvPr>
          <p:cNvGrpSpPr/>
          <p:nvPr/>
        </p:nvGrpSpPr>
        <p:grpSpPr>
          <a:xfrm>
            <a:off x="8223250" y="1051623"/>
            <a:ext cx="3228975" cy="1754447"/>
            <a:chOff x="6333267" y="-93193"/>
            <a:chExt cx="2117381" cy="1088196"/>
          </a:xfrm>
        </p:grpSpPr>
        <p:sp>
          <p:nvSpPr>
            <p:cNvPr id="8" name="4 Elipse">
              <a:extLst>
                <a:ext uri="{FF2B5EF4-FFF2-40B4-BE49-F238E27FC236}">
                  <a16:creationId xmlns:a16="http://schemas.microsoft.com/office/drawing/2014/main" id="{79424C13-0218-49B7-937E-FFA2DB094CBA}"/>
                </a:ext>
              </a:extLst>
            </p:cNvPr>
            <p:cNvSpPr/>
            <p:nvPr/>
          </p:nvSpPr>
          <p:spPr>
            <a:xfrm>
              <a:off x="6333267" y="-93193"/>
              <a:ext cx="2117381" cy="1088196"/>
            </a:xfrm>
            <a:prstGeom prst="ellipse">
              <a:avLst/>
            </a:prstGeom>
          </p:spPr>
          <p:style>
            <a:lnRef idx="2">
              <a:schemeClr val="lt1">
                <a:hueOff val="0"/>
                <a:satOff val="0"/>
                <a:lumOff val="0"/>
                <a:alphaOff val="0"/>
              </a:schemeClr>
            </a:lnRef>
            <a:fillRef idx="1">
              <a:schemeClr val="accent5">
                <a:hueOff val="-4055126"/>
                <a:satOff val="-10451"/>
                <a:lumOff val="-7059"/>
                <a:alphaOff val="0"/>
              </a:schemeClr>
            </a:fillRef>
            <a:effectRef idx="0">
              <a:schemeClr val="accent5">
                <a:hueOff val="-4055126"/>
                <a:satOff val="-10451"/>
                <a:lumOff val="-7059"/>
                <a:alphaOff val="0"/>
              </a:schemeClr>
            </a:effectRef>
            <a:fontRef idx="minor">
              <a:schemeClr val="lt1"/>
            </a:fontRef>
          </p:style>
        </p:sp>
        <p:sp>
          <p:nvSpPr>
            <p:cNvPr id="9" name="Elipse 4">
              <a:extLst>
                <a:ext uri="{FF2B5EF4-FFF2-40B4-BE49-F238E27FC236}">
                  <a16:creationId xmlns:a16="http://schemas.microsoft.com/office/drawing/2014/main" id="{927D1883-2A7A-46EB-8A45-8750A31EA884}"/>
                </a:ext>
              </a:extLst>
            </p:cNvPr>
            <p:cNvSpPr/>
            <p:nvPr/>
          </p:nvSpPr>
          <p:spPr>
            <a:xfrm>
              <a:off x="6643350" y="66170"/>
              <a:ext cx="1588095" cy="769470"/>
            </a:xfrm>
            <a:prstGeom prst="rect">
              <a:avLst/>
            </a:prstGeom>
            <a:noFill/>
            <a:ln>
              <a:noFill/>
            </a:ln>
          </p:spPr>
          <p:style>
            <a:lnRef idx="2">
              <a:schemeClr val="lt1">
                <a:hueOff val="0"/>
                <a:satOff val="0"/>
                <a:lumOff val="0"/>
                <a:alphaOff val="0"/>
              </a:schemeClr>
            </a:lnRef>
            <a:fillRef idx="1">
              <a:schemeClr val="accent5">
                <a:hueOff val="-4055126"/>
                <a:satOff val="-10451"/>
                <a:lumOff val="-7059"/>
                <a:alphaOff val="0"/>
              </a:schemeClr>
            </a:fillRef>
            <a:effectRef idx="0">
              <a:schemeClr val="accent5">
                <a:hueOff val="-4055126"/>
                <a:satOff val="-10451"/>
                <a:lumOff val="-7059"/>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s-ES" sz="3400" b="1" kern="1200" dirty="0"/>
                <a:t>Gestor/a de Programas</a:t>
              </a:r>
            </a:p>
          </p:txBody>
        </p:sp>
      </p:grpSp>
      <p:sp>
        <p:nvSpPr>
          <p:cNvPr id="15" name="Title 1">
            <a:extLst>
              <a:ext uri="{FF2B5EF4-FFF2-40B4-BE49-F238E27FC236}">
                <a16:creationId xmlns:a16="http://schemas.microsoft.com/office/drawing/2014/main" id="{F36CB5E1-ABDE-4D98-9768-009365845514}"/>
              </a:ext>
            </a:extLst>
          </p:cNvPr>
          <p:cNvSpPr>
            <a:spLocks noGrp="1"/>
          </p:cNvSpPr>
          <p:nvPr>
            <p:ph type="title"/>
          </p:nvPr>
        </p:nvSpPr>
        <p:spPr>
          <a:xfrm>
            <a:off x="838200" y="289851"/>
            <a:ext cx="10515600" cy="1523544"/>
          </a:xfrm>
        </p:spPr>
        <p:txBody>
          <a:bodyPr/>
          <a:lstStyle/>
          <a:p>
            <a:r>
              <a:rPr lang="es-ES" dirty="0">
                <a:latin typeface="Eras Bold ITC" panose="020B0907030504020204" pitchFamily="34" charset="0"/>
              </a:rPr>
              <a:t>PAPELES DEL TUTOR/A </a:t>
            </a:r>
            <a:r>
              <a:rPr lang="es-ES" dirty="0" err="1">
                <a:latin typeface="Eras Bold ITC" panose="020B0907030504020204" pitchFamily="34" charset="0"/>
              </a:rPr>
              <a:t>WBL</a:t>
            </a:r>
            <a:r>
              <a:rPr lang="es-ES" dirty="0">
                <a:latin typeface="Eras Bold ITC" panose="020B0907030504020204" pitchFamily="34" charset="0"/>
              </a:rPr>
              <a:t> VIRTUAL</a:t>
            </a:r>
            <a:endParaRPr lang="de-AT" dirty="0"/>
          </a:p>
        </p:txBody>
      </p:sp>
    </p:spTree>
    <p:extLst>
      <p:ext uri="{BB962C8B-B14F-4D97-AF65-F5344CB8AC3E}">
        <p14:creationId xmlns:p14="http://schemas.microsoft.com/office/powerpoint/2010/main" val="69788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A2490D-7914-4219-BB80-2E75FD195D77}"/>
              </a:ext>
            </a:extLst>
          </p:cNvPr>
          <p:cNvSpPr>
            <a:spLocks noGrp="1"/>
          </p:cNvSpPr>
          <p:nvPr>
            <p:ph idx="1"/>
          </p:nvPr>
        </p:nvSpPr>
        <p:spPr>
          <a:xfrm>
            <a:off x="838200" y="2983543"/>
            <a:ext cx="10515600" cy="2136775"/>
          </a:xfrm>
        </p:spPr>
        <p:txBody>
          <a:bodyPr>
            <a:normAutofit lnSpcReduction="10000"/>
          </a:bodyPr>
          <a:lstStyle/>
          <a:p>
            <a:endParaRPr lang="es-ES" b="1" dirty="0"/>
          </a:p>
          <a:p>
            <a:pPr>
              <a:buNone/>
            </a:pPr>
            <a:r>
              <a:rPr lang="es-ES" dirty="0"/>
              <a:t>Ofrecer </a:t>
            </a:r>
            <a:r>
              <a:rPr lang="es-ES" b="1" dirty="0"/>
              <a:t>consejo personalizado al alumnado </a:t>
            </a:r>
            <a:r>
              <a:rPr lang="es-ES" dirty="0"/>
              <a:t>en distintos aspectos relativos a la formación y la motivación para su desarrollo.</a:t>
            </a:r>
          </a:p>
          <a:p>
            <a:pPr>
              <a:buNone/>
            </a:pPr>
            <a:r>
              <a:rPr lang="es-ES" dirty="0"/>
              <a:t> </a:t>
            </a:r>
          </a:p>
        </p:txBody>
      </p:sp>
      <p:sp>
        <p:nvSpPr>
          <p:cNvPr id="12" name="Title 1">
            <a:extLst>
              <a:ext uri="{FF2B5EF4-FFF2-40B4-BE49-F238E27FC236}">
                <a16:creationId xmlns:a16="http://schemas.microsoft.com/office/drawing/2014/main" id="{B0F4FAB7-7C70-42FE-BF8B-9C3F2F7BECA6}"/>
              </a:ext>
            </a:extLst>
          </p:cNvPr>
          <p:cNvSpPr>
            <a:spLocks noGrp="1"/>
          </p:cNvSpPr>
          <p:nvPr>
            <p:ph type="title"/>
          </p:nvPr>
        </p:nvSpPr>
        <p:spPr>
          <a:xfrm>
            <a:off x="838200" y="289851"/>
            <a:ext cx="10515600" cy="1523544"/>
          </a:xfrm>
        </p:spPr>
        <p:txBody>
          <a:bodyPr/>
          <a:lstStyle/>
          <a:p>
            <a:r>
              <a:rPr lang="es-ES" dirty="0">
                <a:latin typeface="Eras Bold ITC" panose="020B0907030504020204" pitchFamily="34" charset="0"/>
              </a:rPr>
              <a:t>PAPELES DEL TUTOR/A </a:t>
            </a:r>
            <a:r>
              <a:rPr lang="es-ES" dirty="0" err="1">
                <a:latin typeface="Eras Bold ITC" panose="020B0907030504020204" pitchFamily="34" charset="0"/>
              </a:rPr>
              <a:t>WBL</a:t>
            </a:r>
            <a:r>
              <a:rPr lang="es-ES" dirty="0">
                <a:latin typeface="Eras Bold ITC" panose="020B0907030504020204" pitchFamily="34" charset="0"/>
              </a:rPr>
              <a:t> VIRTUAL</a:t>
            </a:r>
            <a:endParaRPr lang="de-AT" dirty="0"/>
          </a:p>
        </p:txBody>
      </p:sp>
      <p:grpSp>
        <p:nvGrpSpPr>
          <p:cNvPr id="13" name="3 Grupo">
            <a:extLst>
              <a:ext uri="{FF2B5EF4-FFF2-40B4-BE49-F238E27FC236}">
                <a16:creationId xmlns:a16="http://schemas.microsoft.com/office/drawing/2014/main" id="{41F286B6-9B66-4E08-ADFA-E69DFCF6AAB0}"/>
              </a:ext>
            </a:extLst>
          </p:cNvPr>
          <p:cNvGrpSpPr/>
          <p:nvPr/>
        </p:nvGrpSpPr>
        <p:grpSpPr>
          <a:xfrm>
            <a:off x="8223250" y="1051623"/>
            <a:ext cx="3228975" cy="1754447"/>
            <a:chOff x="6333267" y="-93193"/>
            <a:chExt cx="2117381" cy="1088196"/>
          </a:xfrm>
        </p:grpSpPr>
        <p:sp>
          <p:nvSpPr>
            <p:cNvPr id="14" name="4 Elipse">
              <a:extLst>
                <a:ext uri="{FF2B5EF4-FFF2-40B4-BE49-F238E27FC236}">
                  <a16:creationId xmlns:a16="http://schemas.microsoft.com/office/drawing/2014/main" id="{88D933FF-BB9C-4504-95FD-64EF58A61E8C}"/>
                </a:ext>
              </a:extLst>
            </p:cNvPr>
            <p:cNvSpPr/>
            <p:nvPr/>
          </p:nvSpPr>
          <p:spPr>
            <a:xfrm>
              <a:off x="6333267" y="-93193"/>
              <a:ext cx="2117381" cy="1088196"/>
            </a:xfrm>
            <a:prstGeom prst="ellipse">
              <a:avLst/>
            </a:prstGeom>
          </p:spPr>
          <p:style>
            <a:lnRef idx="2">
              <a:schemeClr val="lt1">
                <a:hueOff val="0"/>
                <a:satOff val="0"/>
                <a:lumOff val="0"/>
                <a:alphaOff val="0"/>
              </a:schemeClr>
            </a:lnRef>
            <a:fillRef idx="1">
              <a:schemeClr val="accent5">
                <a:hueOff val="-5406834"/>
                <a:satOff val="-13935"/>
                <a:lumOff val="-9412"/>
                <a:alphaOff val="0"/>
              </a:schemeClr>
            </a:fillRef>
            <a:effectRef idx="0">
              <a:schemeClr val="accent5">
                <a:hueOff val="-5406834"/>
                <a:satOff val="-13935"/>
                <a:lumOff val="-9412"/>
                <a:alphaOff val="0"/>
              </a:schemeClr>
            </a:effectRef>
            <a:fontRef idx="minor">
              <a:schemeClr val="lt1"/>
            </a:fontRef>
          </p:style>
        </p:sp>
        <p:sp>
          <p:nvSpPr>
            <p:cNvPr id="15" name="Elipse 4">
              <a:extLst>
                <a:ext uri="{FF2B5EF4-FFF2-40B4-BE49-F238E27FC236}">
                  <a16:creationId xmlns:a16="http://schemas.microsoft.com/office/drawing/2014/main" id="{5FAD7AD9-DE72-4994-9108-8F94CFB3F29C}"/>
                </a:ext>
              </a:extLst>
            </p:cNvPr>
            <p:cNvSpPr/>
            <p:nvPr/>
          </p:nvSpPr>
          <p:spPr>
            <a:xfrm>
              <a:off x="6643350" y="66170"/>
              <a:ext cx="1497215" cy="769470"/>
            </a:xfrm>
            <a:prstGeom prst="rect">
              <a:avLst/>
            </a:prstGeom>
            <a:noFill/>
            <a:ln>
              <a:noFill/>
            </a:ln>
          </p:spPr>
          <p:style>
            <a:lnRef idx="2">
              <a:schemeClr val="lt1">
                <a:hueOff val="0"/>
                <a:satOff val="0"/>
                <a:lumOff val="0"/>
                <a:alphaOff val="0"/>
              </a:schemeClr>
            </a:lnRef>
            <a:fillRef idx="1">
              <a:schemeClr val="accent5">
                <a:hueOff val="-5406834"/>
                <a:satOff val="-13935"/>
                <a:lumOff val="-9412"/>
                <a:alphaOff val="0"/>
              </a:schemeClr>
            </a:fillRef>
            <a:effectRef idx="0">
              <a:schemeClr val="accent5">
                <a:hueOff val="-5406834"/>
                <a:satOff val="-13935"/>
                <a:lumOff val="-9412"/>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s-ES" sz="3600" b="1" kern="1200" dirty="0"/>
                <a:t>Asesor/a</a:t>
              </a:r>
              <a:endParaRPr lang="es-ES" sz="2400" b="1" kern="1200" dirty="0"/>
            </a:p>
          </p:txBody>
        </p:sp>
      </p:grpSp>
    </p:spTree>
    <p:extLst>
      <p:ext uri="{BB962C8B-B14F-4D97-AF65-F5344CB8AC3E}">
        <p14:creationId xmlns:p14="http://schemas.microsoft.com/office/powerpoint/2010/main" val="69788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38394-26C7-4E12-BC5A-A3106F957EDA}"/>
              </a:ext>
            </a:extLst>
          </p:cNvPr>
          <p:cNvSpPr>
            <a:spLocks noGrp="1"/>
          </p:cNvSpPr>
          <p:nvPr>
            <p:ph type="title"/>
          </p:nvPr>
        </p:nvSpPr>
        <p:spPr/>
        <p:txBody>
          <a:bodyPr/>
          <a:lstStyle/>
          <a:p>
            <a:r>
              <a:rPr lang="es-ES" dirty="0">
                <a:latin typeface="Eras Bold ITC" panose="020B0907030504020204" pitchFamily="34" charset="0"/>
              </a:rPr>
              <a:t>PAPELES DEL TUTOR/A </a:t>
            </a:r>
            <a:r>
              <a:rPr lang="es-ES" dirty="0" err="1">
                <a:latin typeface="Eras Bold ITC" panose="020B0907030504020204" pitchFamily="34" charset="0"/>
              </a:rPr>
              <a:t>WBL</a:t>
            </a:r>
            <a:r>
              <a:rPr lang="es-ES" dirty="0">
                <a:latin typeface="Eras Bold ITC" panose="020B0907030504020204" pitchFamily="34" charset="0"/>
              </a:rPr>
              <a:t> VIRTUAL</a:t>
            </a:r>
            <a:endParaRPr lang="de-AT" dirty="0"/>
          </a:p>
        </p:txBody>
      </p:sp>
      <p:sp>
        <p:nvSpPr>
          <p:cNvPr id="3" name="Content Placeholder 2">
            <a:extLst>
              <a:ext uri="{FF2B5EF4-FFF2-40B4-BE49-F238E27FC236}">
                <a16:creationId xmlns:a16="http://schemas.microsoft.com/office/drawing/2014/main" id="{C9A2490D-7914-4219-BB80-2E75FD195D77}"/>
              </a:ext>
            </a:extLst>
          </p:cNvPr>
          <p:cNvSpPr>
            <a:spLocks noGrp="1"/>
          </p:cNvSpPr>
          <p:nvPr>
            <p:ph idx="1"/>
          </p:nvPr>
        </p:nvSpPr>
        <p:spPr>
          <a:xfrm>
            <a:off x="838200" y="2930525"/>
            <a:ext cx="10515600" cy="3114675"/>
          </a:xfrm>
        </p:spPr>
        <p:txBody>
          <a:bodyPr>
            <a:normAutofit/>
          </a:bodyPr>
          <a:lstStyle/>
          <a:p>
            <a:pPr>
              <a:buNone/>
            </a:pPr>
            <a:r>
              <a:rPr lang="es-ES" dirty="0"/>
              <a:t> </a:t>
            </a:r>
            <a:r>
              <a:rPr lang="es-ES" b="1" dirty="0"/>
              <a:t>Ayudar al alumnado a sentirse cómodo con el sistema y el software y preparar al alumnado para resolver dificultades técnicas </a:t>
            </a:r>
            <a:r>
              <a:rPr lang="es-ES" dirty="0"/>
              <a:t>que puedan surgir. </a:t>
            </a:r>
          </a:p>
          <a:p>
            <a:pPr lvl="1"/>
            <a:r>
              <a:rPr lang="es-ES" dirty="0"/>
              <a:t>Se debe sentir ágil en el uso de las herramientas de comunicación</a:t>
            </a:r>
          </a:p>
          <a:p>
            <a:pPr lvl="1"/>
            <a:r>
              <a:rPr lang="es-ES" dirty="0"/>
              <a:t>Garantizar que el alumnado tenga cierto dominio de las herramientas del entorno en el que van a trabajar (herramientas de comunicación (síncrona y asíncrona) y herramientas de trabajo (descarga de archivos, por ejemplo)).</a:t>
            </a:r>
          </a:p>
        </p:txBody>
      </p:sp>
      <p:grpSp>
        <p:nvGrpSpPr>
          <p:cNvPr id="7" name="3 Grupo">
            <a:extLst>
              <a:ext uri="{FF2B5EF4-FFF2-40B4-BE49-F238E27FC236}">
                <a16:creationId xmlns:a16="http://schemas.microsoft.com/office/drawing/2014/main" id="{47C7C2E9-BF84-4736-A496-F69E6788A24A}"/>
              </a:ext>
            </a:extLst>
          </p:cNvPr>
          <p:cNvGrpSpPr/>
          <p:nvPr/>
        </p:nvGrpSpPr>
        <p:grpSpPr>
          <a:xfrm>
            <a:off x="8223250" y="1051623"/>
            <a:ext cx="3228975" cy="1754447"/>
            <a:chOff x="6333267" y="-93193"/>
            <a:chExt cx="2117381" cy="1088196"/>
          </a:xfrm>
        </p:grpSpPr>
        <p:sp>
          <p:nvSpPr>
            <p:cNvPr id="8" name="4 Elipse">
              <a:extLst>
                <a:ext uri="{FF2B5EF4-FFF2-40B4-BE49-F238E27FC236}">
                  <a16:creationId xmlns:a16="http://schemas.microsoft.com/office/drawing/2014/main" id="{46BED057-E1ED-45F9-8725-74104236D4B2}"/>
                </a:ext>
              </a:extLst>
            </p:cNvPr>
            <p:cNvSpPr/>
            <p:nvPr/>
          </p:nvSpPr>
          <p:spPr>
            <a:xfrm>
              <a:off x="6333267" y="-93193"/>
              <a:ext cx="2117381" cy="1088196"/>
            </a:xfrm>
            <a:prstGeom prst="ellipse">
              <a:avLst/>
            </a:pr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sp>
        <p:sp>
          <p:nvSpPr>
            <p:cNvPr id="9" name="Elipse 4">
              <a:extLst>
                <a:ext uri="{FF2B5EF4-FFF2-40B4-BE49-F238E27FC236}">
                  <a16:creationId xmlns:a16="http://schemas.microsoft.com/office/drawing/2014/main" id="{F2E34884-EE0E-4FFD-A9E6-5210CE0661DA}"/>
                </a:ext>
              </a:extLst>
            </p:cNvPr>
            <p:cNvSpPr/>
            <p:nvPr/>
          </p:nvSpPr>
          <p:spPr>
            <a:xfrm>
              <a:off x="6643350" y="66170"/>
              <a:ext cx="1497215" cy="769470"/>
            </a:xfrm>
            <a:prstGeom prst="rect">
              <a:avLst/>
            </a:prstGeom>
            <a:noFill/>
            <a:ln>
              <a:noFill/>
            </a:ln>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s-ES" sz="3600" b="1" kern="1200" dirty="0"/>
                <a:t>Ayudante Técnico/a</a:t>
              </a:r>
              <a:endParaRPr lang="es-ES" sz="2400" b="1" kern="1200" dirty="0"/>
            </a:p>
          </p:txBody>
        </p:sp>
      </p:grpSp>
    </p:spTree>
    <p:extLst>
      <p:ext uri="{BB962C8B-B14F-4D97-AF65-F5344CB8AC3E}">
        <p14:creationId xmlns:p14="http://schemas.microsoft.com/office/powerpoint/2010/main" val="69788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81C7E-89D8-4666-81C4-142148D87446}"/>
              </a:ext>
            </a:extLst>
          </p:cNvPr>
          <p:cNvSpPr>
            <a:spLocks noGrp="1"/>
          </p:cNvSpPr>
          <p:nvPr>
            <p:ph type="title"/>
          </p:nvPr>
        </p:nvSpPr>
        <p:spPr>
          <a:xfrm>
            <a:off x="853107" y="1309829"/>
            <a:ext cx="10515600" cy="3119296"/>
          </a:xfrm>
        </p:spPr>
        <p:txBody>
          <a:bodyPr>
            <a:normAutofit/>
          </a:bodyPr>
          <a:lstStyle/>
          <a:p>
            <a:r>
              <a:rPr lang="es-ES"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DISTINTAS METODOLOGÍAS DIDÁCTICAS VIRTUALES </a:t>
            </a:r>
          </a:p>
        </p:txBody>
      </p:sp>
    </p:spTree>
    <p:extLst>
      <p:ext uri="{BB962C8B-B14F-4D97-AF65-F5344CB8AC3E}">
        <p14:creationId xmlns:p14="http://schemas.microsoft.com/office/powerpoint/2010/main" val="1420967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38394-26C7-4E12-BC5A-A3106F957EDA}"/>
              </a:ext>
            </a:extLst>
          </p:cNvPr>
          <p:cNvSpPr>
            <a:spLocks noGrp="1"/>
          </p:cNvSpPr>
          <p:nvPr>
            <p:ph type="title"/>
          </p:nvPr>
        </p:nvSpPr>
        <p:spPr/>
        <p:txBody>
          <a:bodyPr/>
          <a:lstStyle/>
          <a:p>
            <a:r>
              <a:rPr lang="es-ES" dirty="0">
                <a:latin typeface="Eras Bold ITC" panose="020B0907030504020204" pitchFamily="34" charset="0"/>
              </a:rPr>
              <a:t>DISTINTAS METODOLOGÍAS DIDÁCTICAS VIRTUALES </a:t>
            </a:r>
            <a:endPar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endParaRPr>
          </a:p>
        </p:txBody>
      </p:sp>
      <p:sp>
        <p:nvSpPr>
          <p:cNvPr id="3" name="Content Placeholder 2">
            <a:extLst>
              <a:ext uri="{FF2B5EF4-FFF2-40B4-BE49-F238E27FC236}">
                <a16:creationId xmlns:a16="http://schemas.microsoft.com/office/drawing/2014/main" id="{C9A2490D-7914-4219-BB80-2E75FD195D77}"/>
              </a:ext>
            </a:extLst>
          </p:cNvPr>
          <p:cNvSpPr>
            <a:spLocks noGrp="1"/>
          </p:cNvSpPr>
          <p:nvPr>
            <p:ph idx="1"/>
          </p:nvPr>
        </p:nvSpPr>
        <p:spPr/>
        <p:txBody>
          <a:bodyPr>
            <a:normAutofit/>
          </a:bodyPr>
          <a:lstStyle/>
          <a:p>
            <a:r>
              <a:rPr lang="es-ES" dirty="0"/>
              <a:t>Existe una </a:t>
            </a:r>
            <a:r>
              <a:rPr lang="es-ES" dirty="0">
                <a:solidFill>
                  <a:srgbClr val="1982BD"/>
                </a:solidFill>
              </a:rPr>
              <a:t>gran variedad de posibilidades </a:t>
            </a:r>
            <a:r>
              <a:rPr lang="es-ES" dirty="0"/>
              <a:t>dentro de este tipo de metodologías de enseñanza digital. La idea es que el </a:t>
            </a:r>
            <a:r>
              <a:rPr lang="es-ES" dirty="0" err="1"/>
              <a:t>WBL</a:t>
            </a:r>
            <a:r>
              <a:rPr lang="es-ES" dirty="0"/>
              <a:t> virtual continúe generando experiencias iguales o mejores que las de la tutoría presencial</a:t>
            </a:r>
          </a:p>
          <a:p>
            <a:r>
              <a:rPr lang="es-ES" dirty="0"/>
              <a:t>De hecho, </a:t>
            </a:r>
            <a:r>
              <a:rPr lang="es-ES" dirty="0">
                <a:solidFill>
                  <a:srgbClr val="1982BD"/>
                </a:solidFill>
              </a:rPr>
              <a:t>cualquier metodología se puede adaptar a la enseñanza online</a:t>
            </a:r>
            <a:r>
              <a:rPr lang="es-ES" dirty="0"/>
              <a:t>, e incluso ser más eficaz que en persona</a:t>
            </a:r>
          </a:p>
          <a:p>
            <a:r>
              <a:rPr lang="es-ES" dirty="0"/>
              <a:t>Debes tener muy claro lo que quieres lograr, cuáles son las </a:t>
            </a:r>
            <a:r>
              <a:rPr lang="es-ES" dirty="0">
                <a:solidFill>
                  <a:srgbClr val="1982BD"/>
                </a:solidFill>
              </a:rPr>
              <a:t>circunstancias del grupo </a:t>
            </a:r>
            <a:r>
              <a:rPr lang="es-ES" dirty="0"/>
              <a:t>(o un alumno/a concreto/a) y cuáles son las </a:t>
            </a:r>
            <a:r>
              <a:rPr lang="es-ES" dirty="0">
                <a:solidFill>
                  <a:srgbClr val="1982BD"/>
                </a:solidFill>
              </a:rPr>
              <a:t>herramientas y tiempos más adecuados</a:t>
            </a:r>
            <a:r>
              <a:rPr lang="es-ES" dirty="0"/>
              <a:t>. </a:t>
            </a:r>
          </a:p>
        </p:txBody>
      </p:sp>
    </p:spTree>
    <p:extLst>
      <p:ext uri="{BB962C8B-B14F-4D97-AF65-F5344CB8AC3E}">
        <p14:creationId xmlns:p14="http://schemas.microsoft.com/office/powerpoint/2010/main" val="289943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38394-26C7-4E12-BC5A-A3106F957EDA}"/>
              </a:ext>
            </a:extLst>
          </p:cNvPr>
          <p:cNvSpPr>
            <a:spLocks noGrp="1"/>
          </p:cNvSpPr>
          <p:nvPr>
            <p:ph type="title"/>
          </p:nvPr>
        </p:nvSpPr>
        <p:spPr/>
        <p:txBody>
          <a:bodyPr/>
          <a:lstStyle/>
          <a:p>
            <a:r>
              <a:rPr lang="es-ES" dirty="0">
                <a:latin typeface="Eras Bold ITC" panose="020B0907030504020204" pitchFamily="34" charset="0"/>
              </a:rPr>
              <a:t>DISTINTAS METODOLOGÍAS DIDÁCTICAS VIRTUALES </a:t>
            </a:r>
            <a:endPar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endParaRPr>
          </a:p>
        </p:txBody>
      </p:sp>
      <p:sp>
        <p:nvSpPr>
          <p:cNvPr id="3" name="Content Placeholder 2">
            <a:extLst>
              <a:ext uri="{FF2B5EF4-FFF2-40B4-BE49-F238E27FC236}">
                <a16:creationId xmlns:a16="http://schemas.microsoft.com/office/drawing/2014/main" id="{C9A2490D-7914-4219-BB80-2E75FD195D77}"/>
              </a:ext>
            </a:extLst>
          </p:cNvPr>
          <p:cNvSpPr>
            <a:spLocks noGrp="1"/>
          </p:cNvSpPr>
          <p:nvPr>
            <p:ph idx="1"/>
          </p:nvPr>
        </p:nvSpPr>
        <p:spPr>
          <a:xfrm>
            <a:off x="923925" y="2041525"/>
            <a:ext cx="4343400" cy="1387475"/>
          </a:xfrm>
          <a:solidFill>
            <a:schemeClr val="bg1"/>
          </a:solidFill>
          <a:ln>
            <a:solidFill>
              <a:srgbClr val="1982BD"/>
            </a:solidFill>
          </a:ln>
          <a:effectLst>
            <a:outerShdw blurRad="50800" dist="38100" dir="2700000" algn="tl" rotWithShape="0">
              <a:prstClr val="black">
                <a:alpha val="40000"/>
              </a:prstClr>
            </a:outerShdw>
          </a:effectLst>
        </p:spPr>
        <p:txBody>
          <a:bodyPr anchor="ctr">
            <a:normAutofit/>
          </a:bodyPr>
          <a:lstStyle/>
          <a:p>
            <a:pPr algn="ctr">
              <a:buNone/>
            </a:pPr>
            <a:r>
              <a:rPr lang="es-ES" b="1" dirty="0">
                <a:solidFill>
                  <a:srgbClr val="42ACE6"/>
                </a:solidFill>
              </a:rPr>
              <a:t>Aprendizaje basado en proyectos</a:t>
            </a:r>
          </a:p>
        </p:txBody>
      </p:sp>
      <p:sp>
        <p:nvSpPr>
          <p:cNvPr id="7" name="Content Placeholder 2">
            <a:extLst>
              <a:ext uri="{FF2B5EF4-FFF2-40B4-BE49-F238E27FC236}">
                <a16:creationId xmlns:a16="http://schemas.microsoft.com/office/drawing/2014/main" id="{83F7C6BC-0695-42DF-B7E7-778EF483EF0E}"/>
              </a:ext>
            </a:extLst>
          </p:cNvPr>
          <p:cNvSpPr txBox="1">
            <a:spLocks/>
          </p:cNvSpPr>
          <p:nvPr/>
        </p:nvSpPr>
        <p:spPr>
          <a:xfrm>
            <a:off x="923925" y="3984625"/>
            <a:ext cx="4343400" cy="1387475"/>
          </a:xfrm>
          <a:prstGeom prst="rect">
            <a:avLst/>
          </a:prstGeom>
          <a:solidFill>
            <a:schemeClr val="bg1"/>
          </a:solidFill>
          <a:ln>
            <a:solidFill>
              <a:srgbClr val="1982BD"/>
            </a:solid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marL="355600" indent="-355600" algn="l" defTabSz="914400" rtl="0" eaLnBrk="1" latinLnBrk="0" hangingPunct="1">
              <a:lnSpc>
                <a:spcPct val="90000"/>
              </a:lnSpc>
              <a:spcBef>
                <a:spcPts val="1000"/>
              </a:spcBef>
              <a:buClr>
                <a:srgbClr val="42ACE6"/>
              </a:buClr>
              <a:buFont typeface="Wingdings 3" panose="05040102010807070707" pitchFamily="18" charset="2"/>
              <a:buChar char=""/>
              <a:defRPr sz="2800" kern="1200">
                <a:solidFill>
                  <a:schemeClr val="tx1"/>
                </a:solidFill>
                <a:latin typeface="+mn-lt"/>
                <a:ea typeface="+mn-ea"/>
                <a:cs typeface="+mn-cs"/>
              </a:defRPr>
            </a:lvl1pPr>
            <a:lvl2pPr marL="812800" indent="-355600" algn="l" defTabSz="914400" rtl="0" eaLnBrk="1" latinLnBrk="0" hangingPunct="1">
              <a:lnSpc>
                <a:spcPct val="90000"/>
              </a:lnSpc>
              <a:spcBef>
                <a:spcPts val="500"/>
              </a:spcBef>
              <a:buClr>
                <a:srgbClr val="81DDFF"/>
              </a:buClr>
              <a:buFont typeface="Wingdings 3" panose="05040102010807070707"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FE78F"/>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90D68F"/>
              </a:buClr>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90D68F"/>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3" panose="05040102010807070707" pitchFamily="18" charset="2"/>
              <a:buNone/>
            </a:pPr>
            <a:r>
              <a:rPr lang="es-ES" b="1" dirty="0">
                <a:solidFill>
                  <a:srgbClr val="42ACE6"/>
                </a:solidFill>
              </a:rPr>
              <a:t>Aprendizaje basado en problemas</a:t>
            </a:r>
          </a:p>
        </p:txBody>
      </p:sp>
      <p:sp>
        <p:nvSpPr>
          <p:cNvPr id="8" name="Content Placeholder 2">
            <a:extLst>
              <a:ext uri="{FF2B5EF4-FFF2-40B4-BE49-F238E27FC236}">
                <a16:creationId xmlns:a16="http://schemas.microsoft.com/office/drawing/2014/main" id="{7949BC0D-378A-4271-AAD1-F416CCDDE5F3}"/>
              </a:ext>
            </a:extLst>
          </p:cNvPr>
          <p:cNvSpPr txBox="1">
            <a:spLocks/>
          </p:cNvSpPr>
          <p:nvPr/>
        </p:nvSpPr>
        <p:spPr>
          <a:xfrm>
            <a:off x="6296025" y="2041525"/>
            <a:ext cx="4343400" cy="1387475"/>
          </a:xfrm>
          <a:prstGeom prst="rect">
            <a:avLst/>
          </a:prstGeom>
          <a:solidFill>
            <a:schemeClr val="bg1"/>
          </a:solidFill>
          <a:ln>
            <a:solidFill>
              <a:srgbClr val="1982BD"/>
            </a:solid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marL="355600" indent="-355600" algn="l" defTabSz="914400" rtl="0" eaLnBrk="1" latinLnBrk="0" hangingPunct="1">
              <a:lnSpc>
                <a:spcPct val="90000"/>
              </a:lnSpc>
              <a:spcBef>
                <a:spcPts val="1000"/>
              </a:spcBef>
              <a:buClr>
                <a:srgbClr val="42ACE6"/>
              </a:buClr>
              <a:buFont typeface="Wingdings 3" panose="05040102010807070707" pitchFamily="18" charset="2"/>
              <a:buChar char=""/>
              <a:defRPr sz="2800" kern="1200">
                <a:solidFill>
                  <a:schemeClr val="tx1"/>
                </a:solidFill>
                <a:latin typeface="+mn-lt"/>
                <a:ea typeface="+mn-ea"/>
                <a:cs typeface="+mn-cs"/>
              </a:defRPr>
            </a:lvl1pPr>
            <a:lvl2pPr marL="812800" indent="-355600" algn="l" defTabSz="914400" rtl="0" eaLnBrk="1" latinLnBrk="0" hangingPunct="1">
              <a:lnSpc>
                <a:spcPct val="90000"/>
              </a:lnSpc>
              <a:spcBef>
                <a:spcPts val="500"/>
              </a:spcBef>
              <a:buClr>
                <a:srgbClr val="81DDFF"/>
              </a:buClr>
              <a:buFont typeface="Wingdings 3" panose="05040102010807070707"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FE78F"/>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90D68F"/>
              </a:buClr>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90D68F"/>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3" panose="05040102010807070707" pitchFamily="18" charset="2"/>
              <a:buNone/>
            </a:pPr>
            <a:r>
              <a:rPr lang="es-ES" b="1" dirty="0" err="1">
                <a:solidFill>
                  <a:srgbClr val="42ACE6"/>
                </a:solidFill>
              </a:rPr>
              <a:t>Gamificación</a:t>
            </a:r>
            <a:endParaRPr lang="es-ES" b="1" dirty="0">
              <a:solidFill>
                <a:srgbClr val="42ACE6"/>
              </a:solidFill>
            </a:endParaRPr>
          </a:p>
        </p:txBody>
      </p:sp>
      <p:sp>
        <p:nvSpPr>
          <p:cNvPr id="9" name="Content Placeholder 2">
            <a:extLst>
              <a:ext uri="{FF2B5EF4-FFF2-40B4-BE49-F238E27FC236}">
                <a16:creationId xmlns:a16="http://schemas.microsoft.com/office/drawing/2014/main" id="{EFE3668A-909F-4242-B35E-79ABDC18368E}"/>
              </a:ext>
            </a:extLst>
          </p:cNvPr>
          <p:cNvSpPr txBox="1">
            <a:spLocks/>
          </p:cNvSpPr>
          <p:nvPr/>
        </p:nvSpPr>
        <p:spPr>
          <a:xfrm>
            <a:off x="6296025" y="3984625"/>
            <a:ext cx="4343400" cy="1387475"/>
          </a:xfrm>
          <a:prstGeom prst="rect">
            <a:avLst/>
          </a:prstGeom>
          <a:solidFill>
            <a:schemeClr val="bg1"/>
          </a:solidFill>
          <a:ln>
            <a:solidFill>
              <a:srgbClr val="1982BD"/>
            </a:solid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marL="355600" indent="-355600" algn="l" defTabSz="914400" rtl="0" eaLnBrk="1" latinLnBrk="0" hangingPunct="1">
              <a:lnSpc>
                <a:spcPct val="90000"/>
              </a:lnSpc>
              <a:spcBef>
                <a:spcPts val="1000"/>
              </a:spcBef>
              <a:buClr>
                <a:srgbClr val="42ACE6"/>
              </a:buClr>
              <a:buFont typeface="Wingdings 3" panose="05040102010807070707" pitchFamily="18" charset="2"/>
              <a:buChar char=""/>
              <a:defRPr sz="2800" kern="1200">
                <a:solidFill>
                  <a:schemeClr val="tx1"/>
                </a:solidFill>
                <a:latin typeface="+mn-lt"/>
                <a:ea typeface="+mn-ea"/>
                <a:cs typeface="+mn-cs"/>
              </a:defRPr>
            </a:lvl1pPr>
            <a:lvl2pPr marL="812800" indent="-355600" algn="l" defTabSz="914400" rtl="0" eaLnBrk="1" latinLnBrk="0" hangingPunct="1">
              <a:lnSpc>
                <a:spcPct val="90000"/>
              </a:lnSpc>
              <a:spcBef>
                <a:spcPts val="500"/>
              </a:spcBef>
              <a:buClr>
                <a:srgbClr val="81DDFF"/>
              </a:buClr>
              <a:buFont typeface="Wingdings 3" panose="05040102010807070707"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FE78F"/>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90D68F"/>
              </a:buClr>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90D68F"/>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3" panose="05040102010807070707" pitchFamily="18" charset="2"/>
              <a:buNone/>
            </a:pPr>
            <a:r>
              <a:rPr lang="es-ES" b="1" dirty="0">
                <a:solidFill>
                  <a:srgbClr val="42ACE6"/>
                </a:solidFill>
              </a:rPr>
              <a:t>Pensamiento visual y de diseño</a:t>
            </a:r>
          </a:p>
        </p:txBody>
      </p:sp>
    </p:spTree>
    <p:extLst>
      <p:ext uri="{BB962C8B-B14F-4D97-AF65-F5344CB8AC3E}">
        <p14:creationId xmlns:p14="http://schemas.microsoft.com/office/powerpoint/2010/main" val="289943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wipe(left)">
                                      <p:cBhvr>
                                        <p:cTn id="15" dur="500"/>
                                        <p:tgtEl>
                                          <p:spTgt spid="7">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bg/>
                                          </p:spTgt>
                                        </p:tgtEl>
                                        <p:attrNameLst>
                                          <p:attrName>style.visibility</p:attrName>
                                        </p:attrNameLst>
                                      </p:cBhvr>
                                      <p:to>
                                        <p:strVal val="visible"/>
                                      </p:to>
                                    </p:set>
                                    <p:animEffect transition="in" filter="wipe(left)">
                                      <p:cBhvr>
                                        <p:cTn id="23" dur="500"/>
                                        <p:tgtEl>
                                          <p:spTgt spid="8">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left)">
                                      <p:cBhvr>
                                        <p:cTn id="26" dur="5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bg/>
                                          </p:spTgt>
                                        </p:tgtEl>
                                        <p:attrNameLst>
                                          <p:attrName>style.visibility</p:attrName>
                                        </p:attrNameLst>
                                      </p:cBhvr>
                                      <p:to>
                                        <p:strVal val="visible"/>
                                      </p:to>
                                    </p:set>
                                    <p:animEffect transition="in" filter="wipe(left)">
                                      <p:cBhvr>
                                        <p:cTn id="31" dur="500"/>
                                        <p:tgtEl>
                                          <p:spTgt spid="9">
                                            <p:bg/>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wipe(left)">
                                      <p:cBhvr>
                                        <p:cTn id="34"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uiExpand="1" build="p" animBg="1"/>
      <p:bldP spid="8" grpId="0" uiExpand="1" build="p" animBg="1"/>
      <p:bldP spid="9" grpId="0" uiExpand="1"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38394-26C7-4E12-BC5A-A3106F957EDA}"/>
              </a:ext>
            </a:extLst>
          </p:cNvPr>
          <p:cNvSpPr>
            <a:spLocks noGrp="1"/>
          </p:cNvSpPr>
          <p:nvPr>
            <p:ph type="title"/>
          </p:nvPr>
        </p:nvSpPr>
        <p:spPr/>
        <p:txBody>
          <a:bodyPr/>
          <a:lstStyle/>
          <a:p>
            <a:r>
              <a:rPr lang="en-IE" dirty="0" err="1">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APRENDIZAJE</a:t>
            </a:r>
            <a:r>
              <a:rPr lang="en-IE"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 </a:t>
            </a:r>
            <a:r>
              <a:rPr lang="en-IE" dirty="0" err="1">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BASADO</a:t>
            </a:r>
            <a:r>
              <a:rPr lang="en-IE"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 </a:t>
            </a:r>
            <a:r>
              <a:rPr lang="en-IE" dirty="0" err="1">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EN</a:t>
            </a:r>
            <a:r>
              <a:rPr lang="en-IE"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 </a:t>
            </a:r>
            <a:r>
              <a:rPr lang="en-IE" dirty="0" err="1">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PROYECTOS</a:t>
            </a:r>
            <a:endParaRPr lang="de-AT" dirty="0"/>
          </a:p>
        </p:txBody>
      </p:sp>
      <p:grpSp>
        <p:nvGrpSpPr>
          <p:cNvPr id="27" name="Group 26">
            <a:extLst>
              <a:ext uri="{FF2B5EF4-FFF2-40B4-BE49-F238E27FC236}">
                <a16:creationId xmlns:a16="http://schemas.microsoft.com/office/drawing/2014/main" id="{7C39A2D6-2E0C-402F-8226-C8537AF2DD29}"/>
              </a:ext>
            </a:extLst>
          </p:cNvPr>
          <p:cNvGrpSpPr/>
          <p:nvPr/>
        </p:nvGrpSpPr>
        <p:grpSpPr>
          <a:xfrm>
            <a:off x="5872148" y="1667634"/>
            <a:ext cx="2208651" cy="2224428"/>
            <a:chOff x="5918936" y="1767727"/>
            <a:chExt cx="2208651" cy="2224428"/>
          </a:xfrm>
          <a:effectLst>
            <a:outerShdw blurRad="63500" sx="102000" sy="102000" algn="ctr" rotWithShape="0">
              <a:prstClr val="black">
                <a:alpha val="40000"/>
              </a:prstClr>
            </a:outerShdw>
          </a:effectLst>
        </p:grpSpPr>
        <p:sp>
          <p:nvSpPr>
            <p:cNvPr id="3" name="Oval 2">
              <a:extLst>
                <a:ext uri="{FF2B5EF4-FFF2-40B4-BE49-F238E27FC236}">
                  <a16:creationId xmlns:a16="http://schemas.microsoft.com/office/drawing/2014/main" id="{224FE01E-8875-4FBD-8F27-C694AA81FEFA}"/>
                </a:ext>
              </a:extLst>
            </p:cNvPr>
            <p:cNvSpPr/>
            <p:nvPr/>
          </p:nvSpPr>
          <p:spPr>
            <a:xfrm>
              <a:off x="5918936" y="1767727"/>
              <a:ext cx="2208651" cy="222442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14" name="TextBox 13">
              <a:extLst>
                <a:ext uri="{FF2B5EF4-FFF2-40B4-BE49-F238E27FC236}">
                  <a16:creationId xmlns:a16="http://schemas.microsoft.com/office/drawing/2014/main" id="{EEE84B39-EB41-460C-861D-3C8FCAC4E7C9}"/>
                </a:ext>
              </a:extLst>
            </p:cNvPr>
            <p:cNvSpPr txBox="1"/>
            <p:nvPr/>
          </p:nvSpPr>
          <p:spPr>
            <a:xfrm>
              <a:off x="6143122" y="2679886"/>
              <a:ext cx="1760277" cy="400109"/>
            </a:xfrm>
            <a:prstGeom prst="rect">
              <a:avLst/>
            </a:prstGeom>
            <a:noFill/>
          </p:spPr>
          <p:txBody>
            <a:bodyPr wrap="square" rtlCol="0">
              <a:spAutoFit/>
            </a:bodyPr>
            <a:lstStyle/>
            <a:p>
              <a:pPr algn="ctr"/>
              <a:r>
                <a:rPr lang="es-ES" sz="2000" dirty="0">
                  <a:solidFill>
                    <a:schemeClr val="bg1"/>
                  </a:solidFill>
                </a:rPr>
                <a:t>Tecnología</a:t>
              </a:r>
            </a:p>
          </p:txBody>
        </p:sp>
      </p:grpSp>
      <p:grpSp>
        <p:nvGrpSpPr>
          <p:cNvPr id="25" name="Group 24">
            <a:extLst>
              <a:ext uri="{FF2B5EF4-FFF2-40B4-BE49-F238E27FC236}">
                <a16:creationId xmlns:a16="http://schemas.microsoft.com/office/drawing/2014/main" id="{4A7A61DD-81FD-4D30-AA30-7D03C04818F4}"/>
              </a:ext>
            </a:extLst>
          </p:cNvPr>
          <p:cNvGrpSpPr/>
          <p:nvPr/>
        </p:nvGrpSpPr>
        <p:grpSpPr>
          <a:xfrm>
            <a:off x="6992362" y="3128913"/>
            <a:ext cx="2208651" cy="2224428"/>
            <a:chOff x="7015770" y="3210000"/>
            <a:chExt cx="2208651" cy="2224428"/>
          </a:xfrm>
          <a:effectLst>
            <a:outerShdw blurRad="63500" sx="102000" sy="102000" algn="ctr" rotWithShape="0">
              <a:prstClr val="black">
                <a:alpha val="40000"/>
              </a:prstClr>
            </a:outerShdw>
          </a:effectLst>
        </p:grpSpPr>
        <p:sp>
          <p:nvSpPr>
            <p:cNvPr id="8" name="Oval 7">
              <a:extLst>
                <a:ext uri="{FF2B5EF4-FFF2-40B4-BE49-F238E27FC236}">
                  <a16:creationId xmlns:a16="http://schemas.microsoft.com/office/drawing/2014/main" id="{84CD414B-5605-4E6D-8B95-A109A3B5C4E3}"/>
                </a:ext>
              </a:extLst>
            </p:cNvPr>
            <p:cNvSpPr/>
            <p:nvPr/>
          </p:nvSpPr>
          <p:spPr>
            <a:xfrm>
              <a:off x="7015770" y="3210000"/>
              <a:ext cx="2208651" cy="22244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15" name="TextBox 14">
              <a:extLst>
                <a:ext uri="{FF2B5EF4-FFF2-40B4-BE49-F238E27FC236}">
                  <a16:creationId xmlns:a16="http://schemas.microsoft.com/office/drawing/2014/main" id="{E42669FC-F129-49C8-ACCA-9B5414D03306}"/>
                </a:ext>
              </a:extLst>
            </p:cNvPr>
            <p:cNvSpPr txBox="1"/>
            <p:nvPr/>
          </p:nvSpPr>
          <p:spPr>
            <a:xfrm>
              <a:off x="7239956" y="3960309"/>
              <a:ext cx="1760277" cy="707886"/>
            </a:xfrm>
            <a:prstGeom prst="rect">
              <a:avLst/>
            </a:prstGeom>
            <a:noFill/>
          </p:spPr>
          <p:txBody>
            <a:bodyPr wrap="square" rtlCol="0">
              <a:spAutoFit/>
            </a:bodyPr>
            <a:lstStyle/>
            <a:p>
              <a:pPr algn="ctr"/>
              <a:r>
                <a:rPr lang="de-AT" sz="2000" dirty="0">
                  <a:solidFill>
                    <a:schemeClr val="bg1"/>
                  </a:solidFill>
                </a:rPr>
                <a:t>Conocimientos del tema</a:t>
              </a:r>
            </a:p>
          </p:txBody>
        </p:sp>
      </p:grpSp>
      <p:grpSp>
        <p:nvGrpSpPr>
          <p:cNvPr id="28" name="Group 27">
            <a:extLst>
              <a:ext uri="{FF2B5EF4-FFF2-40B4-BE49-F238E27FC236}">
                <a16:creationId xmlns:a16="http://schemas.microsoft.com/office/drawing/2014/main" id="{BBF48306-F46B-45C3-B6BC-E784DC193AAC}"/>
              </a:ext>
            </a:extLst>
          </p:cNvPr>
          <p:cNvGrpSpPr/>
          <p:nvPr/>
        </p:nvGrpSpPr>
        <p:grpSpPr>
          <a:xfrm>
            <a:off x="5914105" y="4546518"/>
            <a:ext cx="2208651" cy="2224428"/>
            <a:chOff x="122674" y="2397462"/>
            <a:chExt cx="2208651" cy="2224428"/>
          </a:xfrm>
          <a:effectLst>
            <a:outerShdw blurRad="63500" sx="102000" sy="102000" algn="ctr" rotWithShape="0">
              <a:prstClr val="black">
                <a:alpha val="40000"/>
              </a:prstClr>
            </a:outerShdw>
          </a:effectLst>
        </p:grpSpPr>
        <p:sp>
          <p:nvSpPr>
            <p:cNvPr id="9" name="Oval 8">
              <a:extLst>
                <a:ext uri="{FF2B5EF4-FFF2-40B4-BE49-F238E27FC236}">
                  <a16:creationId xmlns:a16="http://schemas.microsoft.com/office/drawing/2014/main" id="{E840CCFB-DC39-444E-9818-ABAE09A33E2B}"/>
                </a:ext>
              </a:extLst>
            </p:cNvPr>
            <p:cNvSpPr/>
            <p:nvPr/>
          </p:nvSpPr>
          <p:spPr>
            <a:xfrm>
              <a:off x="122674" y="2397462"/>
              <a:ext cx="2208651" cy="222442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16" name="TextBox 15">
              <a:extLst>
                <a:ext uri="{FF2B5EF4-FFF2-40B4-BE49-F238E27FC236}">
                  <a16:creationId xmlns:a16="http://schemas.microsoft.com/office/drawing/2014/main" id="{020BB849-73E3-4A00-8201-AD9851933131}"/>
                </a:ext>
              </a:extLst>
            </p:cNvPr>
            <p:cNvSpPr txBox="1"/>
            <p:nvPr/>
          </p:nvSpPr>
          <p:spPr>
            <a:xfrm>
              <a:off x="346860" y="3309621"/>
              <a:ext cx="1760277" cy="400109"/>
            </a:xfrm>
            <a:prstGeom prst="rect">
              <a:avLst/>
            </a:prstGeom>
            <a:noFill/>
          </p:spPr>
          <p:txBody>
            <a:bodyPr wrap="square" rtlCol="0">
              <a:spAutoFit/>
            </a:bodyPr>
            <a:lstStyle/>
            <a:p>
              <a:pPr algn="ctr"/>
              <a:r>
                <a:rPr lang="es-ES" sz="2000" dirty="0">
                  <a:solidFill>
                    <a:schemeClr val="bg1"/>
                  </a:solidFill>
                </a:rPr>
                <a:t>Contexto</a:t>
              </a:r>
            </a:p>
          </p:txBody>
        </p:sp>
      </p:grpSp>
      <p:grpSp>
        <p:nvGrpSpPr>
          <p:cNvPr id="29" name="Group 28">
            <a:extLst>
              <a:ext uri="{FF2B5EF4-FFF2-40B4-BE49-F238E27FC236}">
                <a16:creationId xmlns:a16="http://schemas.microsoft.com/office/drawing/2014/main" id="{83F154EE-E4B7-4C39-8947-B9EA6178A082}"/>
              </a:ext>
            </a:extLst>
          </p:cNvPr>
          <p:cNvGrpSpPr/>
          <p:nvPr/>
        </p:nvGrpSpPr>
        <p:grpSpPr>
          <a:xfrm>
            <a:off x="3942622" y="4590192"/>
            <a:ext cx="2208651" cy="2224428"/>
            <a:chOff x="138736" y="2077727"/>
            <a:chExt cx="2208651" cy="2224428"/>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F4EB277F-4C16-4281-AFEC-1A106C8FF953}"/>
                </a:ext>
              </a:extLst>
            </p:cNvPr>
            <p:cNvSpPr/>
            <p:nvPr/>
          </p:nvSpPr>
          <p:spPr>
            <a:xfrm>
              <a:off x="138736" y="2077727"/>
              <a:ext cx="2208651" cy="22244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17" name="TextBox 16">
              <a:extLst>
                <a:ext uri="{FF2B5EF4-FFF2-40B4-BE49-F238E27FC236}">
                  <a16:creationId xmlns:a16="http://schemas.microsoft.com/office/drawing/2014/main" id="{5F553222-BB7B-4971-AD8F-B0D7E60E6AF7}"/>
                </a:ext>
              </a:extLst>
            </p:cNvPr>
            <p:cNvSpPr txBox="1"/>
            <p:nvPr/>
          </p:nvSpPr>
          <p:spPr>
            <a:xfrm>
              <a:off x="340832" y="3006893"/>
              <a:ext cx="1760277" cy="400109"/>
            </a:xfrm>
            <a:prstGeom prst="rect">
              <a:avLst/>
            </a:prstGeom>
            <a:noFill/>
          </p:spPr>
          <p:txBody>
            <a:bodyPr wrap="square" rtlCol="0">
              <a:spAutoFit/>
            </a:bodyPr>
            <a:lstStyle/>
            <a:p>
              <a:pPr algn="ctr"/>
              <a:r>
                <a:rPr lang="es-ES" sz="2000" dirty="0">
                  <a:solidFill>
                    <a:schemeClr val="bg1"/>
                  </a:solidFill>
                </a:rPr>
                <a:t>Teoría</a:t>
              </a:r>
            </a:p>
          </p:txBody>
        </p:sp>
      </p:grpSp>
      <p:grpSp>
        <p:nvGrpSpPr>
          <p:cNvPr id="24" name="Group 23">
            <a:extLst>
              <a:ext uri="{FF2B5EF4-FFF2-40B4-BE49-F238E27FC236}">
                <a16:creationId xmlns:a16="http://schemas.microsoft.com/office/drawing/2014/main" id="{C7E26B9C-C4D6-4B25-97E2-ABE30EFD9A1C}"/>
              </a:ext>
            </a:extLst>
          </p:cNvPr>
          <p:cNvGrpSpPr/>
          <p:nvPr/>
        </p:nvGrpSpPr>
        <p:grpSpPr>
          <a:xfrm>
            <a:off x="2864365" y="3203914"/>
            <a:ext cx="2208651" cy="2224428"/>
            <a:chOff x="3044613" y="3206948"/>
            <a:chExt cx="2208651" cy="2224428"/>
          </a:xfrm>
          <a:effectLst>
            <a:outerShdw blurRad="63500" sx="102000" sy="102000" algn="ctr" rotWithShape="0">
              <a:prstClr val="black">
                <a:alpha val="40000"/>
              </a:prstClr>
            </a:outerShdw>
          </a:effectLst>
        </p:grpSpPr>
        <p:sp>
          <p:nvSpPr>
            <p:cNvPr id="11" name="Oval 10">
              <a:extLst>
                <a:ext uri="{FF2B5EF4-FFF2-40B4-BE49-F238E27FC236}">
                  <a16:creationId xmlns:a16="http://schemas.microsoft.com/office/drawing/2014/main" id="{00AA31BF-80B8-453F-89B6-136A08CF71C3}"/>
                </a:ext>
              </a:extLst>
            </p:cNvPr>
            <p:cNvSpPr/>
            <p:nvPr/>
          </p:nvSpPr>
          <p:spPr>
            <a:xfrm>
              <a:off x="3044613" y="3206948"/>
              <a:ext cx="2208651" cy="2224428"/>
            </a:xfrm>
            <a:prstGeom prst="ellipse">
              <a:avLst/>
            </a:prstGeom>
            <a:solidFill>
              <a:srgbClr val="57BD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18" name="TextBox 17">
              <a:extLst>
                <a:ext uri="{FF2B5EF4-FFF2-40B4-BE49-F238E27FC236}">
                  <a16:creationId xmlns:a16="http://schemas.microsoft.com/office/drawing/2014/main" id="{F2B3705D-53F9-4295-BBDE-715EAACA523E}"/>
                </a:ext>
              </a:extLst>
            </p:cNvPr>
            <p:cNvSpPr txBox="1"/>
            <p:nvPr/>
          </p:nvSpPr>
          <p:spPr>
            <a:xfrm>
              <a:off x="3268799" y="4146409"/>
              <a:ext cx="1760277" cy="400109"/>
            </a:xfrm>
            <a:prstGeom prst="rect">
              <a:avLst/>
            </a:prstGeom>
            <a:solidFill>
              <a:srgbClr val="57BD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2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2400" dirty="0"/>
                <a:t>Práctica</a:t>
              </a:r>
              <a:endParaRPr lang="es-ES" dirty="0"/>
            </a:p>
          </p:txBody>
        </p:sp>
      </p:grpSp>
      <p:grpSp>
        <p:nvGrpSpPr>
          <p:cNvPr id="26" name="Group 25">
            <a:extLst>
              <a:ext uri="{FF2B5EF4-FFF2-40B4-BE49-F238E27FC236}">
                <a16:creationId xmlns:a16="http://schemas.microsoft.com/office/drawing/2014/main" id="{5B8A946C-3747-4AC4-93AD-9605D6763BA4}"/>
              </a:ext>
            </a:extLst>
          </p:cNvPr>
          <p:cNvGrpSpPr/>
          <p:nvPr/>
        </p:nvGrpSpPr>
        <p:grpSpPr>
          <a:xfrm>
            <a:off x="3887349" y="1667634"/>
            <a:ext cx="2208651" cy="2224428"/>
            <a:chOff x="3951942" y="1736968"/>
            <a:chExt cx="2208651" cy="2224428"/>
          </a:xfrm>
          <a:effectLst>
            <a:outerShdw blurRad="63500" sx="102000" sy="102000" algn="ctr" rotWithShape="0">
              <a:prstClr val="black">
                <a:alpha val="40000"/>
              </a:prstClr>
            </a:outerShdw>
          </a:effectLst>
        </p:grpSpPr>
        <p:sp>
          <p:nvSpPr>
            <p:cNvPr id="6" name="Oval 5">
              <a:extLst>
                <a:ext uri="{FF2B5EF4-FFF2-40B4-BE49-F238E27FC236}">
                  <a16:creationId xmlns:a16="http://schemas.microsoft.com/office/drawing/2014/main" id="{77993E6A-3351-482C-A17C-0B4BC6348B40}"/>
                </a:ext>
              </a:extLst>
            </p:cNvPr>
            <p:cNvSpPr/>
            <p:nvPr/>
          </p:nvSpPr>
          <p:spPr>
            <a:xfrm>
              <a:off x="3951942" y="1736968"/>
              <a:ext cx="2208651" cy="2224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19" name="TextBox 18">
              <a:extLst>
                <a:ext uri="{FF2B5EF4-FFF2-40B4-BE49-F238E27FC236}">
                  <a16:creationId xmlns:a16="http://schemas.microsoft.com/office/drawing/2014/main" id="{E0CF3DD7-3150-4CD4-8D21-372399EE2757}"/>
                </a:ext>
              </a:extLst>
            </p:cNvPr>
            <p:cNvSpPr txBox="1"/>
            <p:nvPr/>
          </p:nvSpPr>
          <p:spPr>
            <a:xfrm>
              <a:off x="4176128" y="2649126"/>
              <a:ext cx="1760277" cy="400109"/>
            </a:xfrm>
            <a:prstGeom prst="rect">
              <a:avLst/>
            </a:prstGeom>
            <a:noFill/>
          </p:spPr>
          <p:txBody>
            <a:bodyPr wrap="square" rtlCol="0">
              <a:spAutoFit/>
            </a:bodyPr>
            <a:lstStyle/>
            <a:p>
              <a:pPr algn="ctr"/>
              <a:r>
                <a:rPr lang="es-ES" sz="2000" dirty="0">
                  <a:solidFill>
                    <a:schemeClr val="bg1"/>
                  </a:solidFill>
                </a:rPr>
                <a:t>Pedagogía</a:t>
              </a:r>
            </a:p>
          </p:txBody>
        </p:sp>
      </p:grpSp>
      <p:grpSp>
        <p:nvGrpSpPr>
          <p:cNvPr id="23" name="Group 22">
            <a:extLst>
              <a:ext uri="{FF2B5EF4-FFF2-40B4-BE49-F238E27FC236}">
                <a16:creationId xmlns:a16="http://schemas.microsoft.com/office/drawing/2014/main" id="{F38928B5-E96F-48B8-A20A-FCEA01FA333F}"/>
              </a:ext>
            </a:extLst>
          </p:cNvPr>
          <p:cNvGrpSpPr/>
          <p:nvPr/>
        </p:nvGrpSpPr>
        <p:grpSpPr>
          <a:xfrm>
            <a:off x="4928364" y="3128913"/>
            <a:ext cx="2208651" cy="2224428"/>
            <a:chOff x="4659580" y="3104134"/>
            <a:chExt cx="2208651" cy="2224428"/>
          </a:xfrm>
          <a:effectLst>
            <a:outerShdw blurRad="63500" sx="102000" sy="102000" algn="ctr" rotWithShape="0">
              <a:prstClr val="black">
                <a:alpha val="40000"/>
              </a:prstClr>
            </a:outerShdw>
          </a:effectLst>
        </p:grpSpPr>
        <p:sp>
          <p:nvSpPr>
            <p:cNvPr id="12" name="Oval 11">
              <a:extLst>
                <a:ext uri="{FF2B5EF4-FFF2-40B4-BE49-F238E27FC236}">
                  <a16:creationId xmlns:a16="http://schemas.microsoft.com/office/drawing/2014/main" id="{030DA706-A83D-4B90-8F99-ED7A15AD81D6}"/>
                </a:ext>
              </a:extLst>
            </p:cNvPr>
            <p:cNvSpPr/>
            <p:nvPr/>
          </p:nvSpPr>
          <p:spPr>
            <a:xfrm>
              <a:off x="4659580" y="3104134"/>
              <a:ext cx="2208651" cy="2224428"/>
            </a:xfrm>
            <a:prstGeom prst="ellipse">
              <a:avLst/>
            </a:prstGeom>
            <a:solidFill>
              <a:srgbClr val="42A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5" name="TextBox 4">
              <a:extLst>
                <a:ext uri="{FF2B5EF4-FFF2-40B4-BE49-F238E27FC236}">
                  <a16:creationId xmlns:a16="http://schemas.microsoft.com/office/drawing/2014/main" id="{E2394C37-9583-4E0C-AF64-1D36EC635A88}"/>
                </a:ext>
              </a:extLst>
            </p:cNvPr>
            <p:cNvSpPr txBox="1"/>
            <p:nvPr/>
          </p:nvSpPr>
          <p:spPr>
            <a:xfrm>
              <a:off x="4897610" y="3614110"/>
              <a:ext cx="1760277" cy="1200329"/>
            </a:xfrm>
            <a:prstGeom prst="rect">
              <a:avLst/>
            </a:prstGeom>
            <a:noFill/>
          </p:spPr>
          <p:txBody>
            <a:bodyPr wrap="square" lIns="0" rIns="36000" rtlCol="0" anchor="ctr">
              <a:spAutoFit/>
            </a:bodyPr>
            <a:lstStyle/>
            <a:p>
              <a:pPr algn="ctr"/>
              <a:r>
                <a:rPr lang="de-AT" sz="2400" dirty="0">
                  <a:solidFill>
                    <a:schemeClr val="bg1"/>
                  </a:solidFill>
                </a:rPr>
                <a:t>Aprendizaje Basado en Proyectos</a:t>
              </a:r>
            </a:p>
          </p:txBody>
        </p:sp>
      </p:grpSp>
    </p:spTree>
    <p:extLst>
      <p:ext uri="{BB962C8B-B14F-4D97-AF65-F5344CB8AC3E}">
        <p14:creationId xmlns:p14="http://schemas.microsoft.com/office/powerpoint/2010/main" val="289943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anim calcmode="lin" valueType="num">
                                      <p:cBhvr>
                                        <p:cTn id="15" dur="500" fill="hold"/>
                                        <p:tgtEl>
                                          <p:spTgt spid="26"/>
                                        </p:tgtEl>
                                        <p:attrNameLst>
                                          <p:attrName>ppt_x</p:attrName>
                                        </p:attrNameLst>
                                      </p:cBhvr>
                                      <p:tavLst>
                                        <p:tav tm="0">
                                          <p:val>
                                            <p:strVal val="#ppt_x"/>
                                          </p:val>
                                        </p:tav>
                                        <p:tav tm="100000">
                                          <p:val>
                                            <p:strVal val="#ppt_x"/>
                                          </p:val>
                                        </p:tav>
                                      </p:tavLst>
                                    </p:anim>
                                    <p:anim calcmode="lin" valueType="num">
                                      <p:cBhvr>
                                        <p:cTn id="16"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anim calcmode="lin" valueType="num">
                                      <p:cBhvr>
                                        <p:cTn id="22" dur="500" fill="hold"/>
                                        <p:tgtEl>
                                          <p:spTgt spid="27"/>
                                        </p:tgtEl>
                                        <p:attrNameLst>
                                          <p:attrName>ppt_x</p:attrName>
                                        </p:attrNameLst>
                                      </p:cBhvr>
                                      <p:tavLst>
                                        <p:tav tm="0">
                                          <p:val>
                                            <p:strVal val="#ppt_x"/>
                                          </p:val>
                                        </p:tav>
                                        <p:tav tm="100000">
                                          <p:val>
                                            <p:strVal val="#ppt_x"/>
                                          </p:val>
                                        </p:tav>
                                      </p:tavLst>
                                    </p:anim>
                                    <p:anim calcmode="lin" valueType="num">
                                      <p:cBhvr>
                                        <p:cTn id="23"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strVal val="#ppt_x"/>
                                          </p:val>
                                        </p:tav>
                                        <p:tav tm="100000">
                                          <p:val>
                                            <p:strVal val="#ppt_x"/>
                                          </p:val>
                                        </p:tav>
                                      </p:tavLst>
                                    </p:anim>
                                    <p:anim calcmode="lin" valueType="num">
                                      <p:cBhvr>
                                        <p:cTn id="30"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anim calcmode="lin" valueType="num">
                                      <p:cBhvr>
                                        <p:cTn id="36" dur="500" fill="hold"/>
                                        <p:tgtEl>
                                          <p:spTgt spid="28"/>
                                        </p:tgtEl>
                                        <p:attrNameLst>
                                          <p:attrName>ppt_x</p:attrName>
                                        </p:attrNameLst>
                                      </p:cBhvr>
                                      <p:tavLst>
                                        <p:tav tm="0">
                                          <p:val>
                                            <p:strVal val="#ppt_x"/>
                                          </p:val>
                                        </p:tav>
                                        <p:tav tm="100000">
                                          <p:val>
                                            <p:strVal val="#ppt_x"/>
                                          </p:val>
                                        </p:tav>
                                      </p:tavLst>
                                    </p:anim>
                                    <p:anim calcmode="lin" valueType="num">
                                      <p:cBhvr>
                                        <p:cTn id="37"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anim calcmode="lin" valueType="num">
                                      <p:cBhvr>
                                        <p:cTn id="43" dur="500" fill="hold"/>
                                        <p:tgtEl>
                                          <p:spTgt spid="29"/>
                                        </p:tgtEl>
                                        <p:attrNameLst>
                                          <p:attrName>ppt_x</p:attrName>
                                        </p:attrNameLst>
                                      </p:cBhvr>
                                      <p:tavLst>
                                        <p:tav tm="0">
                                          <p:val>
                                            <p:strVal val="#ppt_x"/>
                                          </p:val>
                                        </p:tav>
                                        <p:tav tm="100000">
                                          <p:val>
                                            <p:strVal val="#ppt_x"/>
                                          </p:val>
                                        </p:tav>
                                      </p:tavLst>
                                    </p:anim>
                                    <p:anim calcmode="lin" valueType="num">
                                      <p:cBhvr>
                                        <p:cTn id="44"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anim calcmode="lin" valueType="num">
                                      <p:cBhvr>
                                        <p:cTn id="50" dur="500" fill="hold"/>
                                        <p:tgtEl>
                                          <p:spTgt spid="24"/>
                                        </p:tgtEl>
                                        <p:attrNameLst>
                                          <p:attrName>ppt_x</p:attrName>
                                        </p:attrNameLst>
                                      </p:cBhvr>
                                      <p:tavLst>
                                        <p:tav tm="0">
                                          <p:val>
                                            <p:strVal val="#ppt_x"/>
                                          </p:val>
                                        </p:tav>
                                        <p:tav tm="100000">
                                          <p:val>
                                            <p:strVal val="#ppt_x"/>
                                          </p:val>
                                        </p:tav>
                                      </p:tavLst>
                                    </p:anim>
                                    <p:anim calcmode="lin" valueType="num">
                                      <p:cBhvr>
                                        <p:cTn id="51"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38394-26C7-4E12-BC5A-A3106F957EDA}"/>
              </a:ext>
            </a:extLst>
          </p:cNvPr>
          <p:cNvSpPr>
            <a:spLocks noGrp="1"/>
          </p:cNvSpPr>
          <p:nvPr>
            <p:ph type="title"/>
          </p:nvPr>
        </p:nvSpPr>
        <p:spPr/>
        <p:txBody>
          <a:bodyPr/>
          <a:lstStyle/>
          <a:p>
            <a:r>
              <a:rPr lang="es-ES"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APRENDIZAJE BASADO EN PROBLEMAS</a:t>
            </a:r>
          </a:p>
        </p:txBody>
      </p:sp>
      <p:grpSp>
        <p:nvGrpSpPr>
          <p:cNvPr id="10248" name="Group 10247">
            <a:extLst>
              <a:ext uri="{FF2B5EF4-FFF2-40B4-BE49-F238E27FC236}">
                <a16:creationId xmlns:a16="http://schemas.microsoft.com/office/drawing/2014/main" id="{0CBB85C9-F35F-4D3F-9878-71DCD3D0A5B5}"/>
              </a:ext>
            </a:extLst>
          </p:cNvPr>
          <p:cNvGrpSpPr/>
          <p:nvPr/>
        </p:nvGrpSpPr>
        <p:grpSpPr>
          <a:xfrm>
            <a:off x="5060485" y="3699149"/>
            <a:ext cx="1566835" cy="1090430"/>
            <a:chOff x="5060485" y="3699149"/>
            <a:chExt cx="1566835" cy="1090430"/>
          </a:xfrm>
        </p:grpSpPr>
        <p:sp>
          <p:nvSpPr>
            <p:cNvPr id="28" name="Rectangle: Rounded Corners 27">
              <a:extLst>
                <a:ext uri="{FF2B5EF4-FFF2-40B4-BE49-F238E27FC236}">
                  <a16:creationId xmlns:a16="http://schemas.microsoft.com/office/drawing/2014/main" id="{B177F6B5-F81A-4BA1-9338-71311F3ECA69}"/>
                </a:ext>
              </a:extLst>
            </p:cNvPr>
            <p:cNvSpPr/>
            <p:nvPr/>
          </p:nvSpPr>
          <p:spPr>
            <a:xfrm>
              <a:off x="5060485" y="3699149"/>
              <a:ext cx="1564996" cy="1090430"/>
            </a:xfrm>
            <a:prstGeom prst="roundRect">
              <a:avLst/>
            </a:prstGeom>
            <a:solidFill>
              <a:srgbClr val="1982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000"/>
            </a:p>
          </p:txBody>
        </p:sp>
        <p:sp>
          <p:nvSpPr>
            <p:cNvPr id="3" name="TextBox 2">
              <a:extLst>
                <a:ext uri="{FF2B5EF4-FFF2-40B4-BE49-F238E27FC236}">
                  <a16:creationId xmlns:a16="http://schemas.microsoft.com/office/drawing/2014/main" id="{848110BC-8A02-4C26-909D-C07D409C0461}"/>
                </a:ext>
              </a:extLst>
            </p:cNvPr>
            <p:cNvSpPr txBox="1"/>
            <p:nvPr/>
          </p:nvSpPr>
          <p:spPr>
            <a:xfrm>
              <a:off x="5109634" y="3958181"/>
              <a:ext cx="1517686" cy="584775"/>
            </a:xfrm>
            <a:prstGeom prst="rect">
              <a:avLst/>
            </a:prstGeom>
            <a:noFill/>
            <a:effectLst/>
          </p:spPr>
          <p:txBody>
            <a:bodyPr wrap="square" rtlCol="0" anchor="ctr">
              <a:spAutoFit/>
            </a:bodyPr>
            <a:lstStyle/>
            <a:p>
              <a:pPr algn="ctr"/>
              <a:r>
                <a:rPr lang="de-AT" sz="3200" b="1" dirty="0">
                  <a:solidFill>
                    <a:schemeClr val="bg1"/>
                  </a:solidFill>
                </a:rPr>
                <a:t>ABP</a:t>
              </a:r>
              <a:endParaRPr lang="de-AT" sz="2800" b="1" dirty="0">
                <a:solidFill>
                  <a:schemeClr val="bg1"/>
                </a:solidFill>
              </a:endParaRPr>
            </a:p>
          </p:txBody>
        </p:sp>
      </p:grpSp>
      <p:grpSp>
        <p:nvGrpSpPr>
          <p:cNvPr id="10240" name="Group 10239">
            <a:extLst>
              <a:ext uri="{FF2B5EF4-FFF2-40B4-BE49-F238E27FC236}">
                <a16:creationId xmlns:a16="http://schemas.microsoft.com/office/drawing/2014/main" id="{652A98AB-7FFE-4794-9391-4DA7859D6858}"/>
              </a:ext>
            </a:extLst>
          </p:cNvPr>
          <p:cNvGrpSpPr/>
          <p:nvPr/>
        </p:nvGrpSpPr>
        <p:grpSpPr>
          <a:xfrm>
            <a:off x="4872761" y="2144865"/>
            <a:ext cx="1971757" cy="1373846"/>
            <a:chOff x="4872761" y="2144865"/>
            <a:chExt cx="1971757" cy="1373846"/>
          </a:xfrm>
        </p:grpSpPr>
        <p:sp>
          <p:nvSpPr>
            <p:cNvPr id="25" name="Oval 24">
              <a:extLst>
                <a:ext uri="{FF2B5EF4-FFF2-40B4-BE49-F238E27FC236}">
                  <a16:creationId xmlns:a16="http://schemas.microsoft.com/office/drawing/2014/main" id="{1044D0CA-471C-42E6-8496-39229802724D}"/>
                </a:ext>
              </a:extLst>
            </p:cNvPr>
            <p:cNvSpPr/>
            <p:nvPr/>
          </p:nvSpPr>
          <p:spPr>
            <a:xfrm>
              <a:off x="4872761" y="2144865"/>
              <a:ext cx="1971757" cy="1373846"/>
            </a:xfrm>
            <a:prstGeom prst="ellipse">
              <a:avLst/>
            </a:prstGeom>
            <a:solidFill>
              <a:srgbClr val="9DCF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000"/>
            </a:p>
          </p:txBody>
        </p:sp>
        <p:sp>
          <p:nvSpPr>
            <p:cNvPr id="6" name="TextBox 5">
              <a:extLst>
                <a:ext uri="{FF2B5EF4-FFF2-40B4-BE49-F238E27FC236}">
                  <a16:creationId xmlns:a16="http://schemas.microsoft.com/office/drawing/2014/main" id="{B0BA895B-8305-4D97-A34B-E5127B00B169}"/>
                </a:ext>
              </a:extLst>
            </p:cNvPr>
            <p:cNvSpPr txBox="1"/>
            <p:nvPr/>
          </p:nvSpPr>
          <p:spPr>
            <a:xfrm>
              <a:off x="5084140" y="2526215"/>
              <a:ext cx="1517686" cy="646331"/>
            </a:xfrm>
            <a:prstGeom prst="rect">
              <a:avLst/>
            </a:prstGeom>
            <a:noFill/>
            <a:effectLst/>
          </p:spPr>
          <p:txBody>
            <a:bodyPr wrap="square" rtlCol="0" anchor="ctr">
              <a:spAutoFit/>
            </a:bodyPr>
            <a:lstStyle/>
            <a:p>
              <a:pPr algn="ctr"/>
              <a:r>
                <a:rPr lang="de-AT" dirty="0"/>
                <a:t>Analizar el escenario</a:t>
              </a:r>
            </a:p>
          </p:txBody>
        </p:sp>
      </p:grpSp>
      <p:grpSp>
        <p:nvGrpSpPr>
          <p:cNvPr id="10241" name="Group 10240">
            <a:extLst>
              <a:ext uri="{FF2B5EF4-FFF2-40B4-BE49-F238E27FC236}">
                <a16:creationId xmlns:a16="http://schemas.microsoft.com/office/drawing/2014/main" id="{2DD41E4F-8560-4A1C-9530-30BA0CD4653B}"/>
              </a:ext>
            </a:extLst>
          </p:cNvPr>
          <p:cNvGrpSpPr/>
          <p:nvPr/>
        </p:nvGrpSpPr>
        <p:grpSpPr>
          <a:xfrm>
            <a:off x="6943643" y="2144864"/>
            <a:ext cx="1971757" cy="1373846"/>
            <a:chOff x="6943643" y="2144864"/>
            <a:chExt cx="1971757" cy="1373846"/>
          </a:xfrm>
        </p:grpSpPr>
        <p:sp>
          <p:nvSpPr>
            <p:cNvPr id="24" name="Oval 23">
              <a:extLst>
                <a:ext uri="{FF2B5EF4-FFF2-40B4-BE49-F238E27FC236}">
                  <a16:creationId xmlns:a16="http://schemas.microsoft.com/office/drawing/2014/main" id="{6AFD96E8-3FD0-4CB1-A887-62453DEB9722}"/>
                </a:ext>
              </a:extLst>
            </p:cNvPr>
            <p:cNvSpPr/>
            <p:nvPr/>
          </p:nvSpPr>
          <p:spPr>
            <a:xfrm>
              <a:off x="6943643" y="2144864"/>
              <a:ext cx="1971757" cy="1373846"/>
            </a:xfrm>
            <a:prstGeom prst="ellipse">
              <a:avLst/>
            </a:prstGeom>
            <a:solidFill>
              <a:srgbClr val="9DCF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000"/>
            </a:p>
          </p:txBody>
        </p:sp>
        <p:sp>
          <p:nvSpPr>
            <p:cNvPr id="7" name="TextBox 6">
              <a:extLst>
                <a:ext uri="{FF2B5EF4-FFF2-40B4-BE49-F238E27FC236}">
                  <a16:creationId xmlns:a16="http://schemas.microsoft.com/office/drawing/2014/main" id="{ADE4726F-416D-4838-90B0-2A8F184C4826}"/>
                </a:ext>
              </a:extLst>
            </p:cNvPr>
            <p:cNvSpPr txBox="1"/>
            <p:nvPr/>
          </p:nvSpPr>
          <p:spPr>
            <a:xfrm>
              <a:off x="7054725" y="2526214"/>
              <a:ext cx="1709110" cy="646331"/>
            </a:xfrm>
            <a:prstGeom prst="rect">
              <a:avLst/>
            </a:prstGeom>
            <a:noFill/>
            <a:effectLst/>
          </p:spPr>
          <p:txBody>
            <a:bodyPr wrap="square" rtlCol="0" anchor="ctr">
              <a:spAutoFit/>
            </a:bodyPr>
            <a:lstStyle/>
            <a:p>
              <a:pPr algn="ctr"/>
              <a:r>
                <a:rPr lang="de-AT" dirty="0"/>
                <a:t>Enumerar hipótesis</a:t>
              </a:r>
            </a:p>
          </p:txBody>
        </p:sp>
      </p:grpSp>
      <p:grpSp>
        <p:nvGrpSpPr>
          <p:cNvPr id="10243" name="Group 10242">
            <a:extLst>
              <a:ext uri="{FF2B5EF4-FFF2-40B4-BE49-F238E27FC236}">
                <a16:creationId xmlns:a16="http://schemas.microsoft.com/office/drawing/2014/main" id="{1248B26B-BB8D-41E4-A38B-15FBD99B29BB}"/>
              </a:ext>
            </a:extLst>
          </p:cNvPr>
          <p:cNvGrpSpPr/>
          <p:nvPr/>
        </p:nvGrpSpPr>
        <p:grpSpPr>
          <a:xfrm>
            <a:off x="6943643" y="3570533"/>
            <a:ext cx="1971757" cy="1373846"/>
            <a:chOff x="6943643" y="3570533"/>
            <a:chExt cx="1971757" cy="1373846"/>
          </a:xfrm>
        </p:grpSpPr>
        <p:sp>
          <p:nvSpPr>
            <p:cNvPr id="27" name="Oval 26">
              <a:extLst>
                <a:ext uri="{FF2B5EF4-FFF2-40B4-BE49-F238E27FC236}">
                  <a16:creationId xmlns:a16="http://schemas.microsoft.com/office/drawing/2014/main" id="{1C877CE7-05DC-4244-9698-7D3CDDA0D22D}"/>
                </a:ext>
              </a:extLst>
            </p:cNvPr>
            <p:cNvSpPr/>
            <p:nvPr/>
          </p:nvSpPr>
          <p:spPr>
            <a:xfrm>
              <a:off x="6943643" y="3570533"/>
              <a:ext cx="1971757" cy="1373846"/>
            </a:xfrm>
            <a:prstGeom prst="ellipse">
              <a:avLst/>
            </a:prstGeom>
            <a:solidFill>
              <a:srgbClr val="9DCF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000"/>
            </a:p>
          </p:txBody>
        </p:sp>
        <p:sp>
          <p:nvSpPr>
            <p:cNvPr id="8" name="TextBox 7">
              <a:extLst>
                <a:ext uri="{FF2B5EF4-FFF2-40B4-BE49-F238E27FC236}">
                  <a16:creationId xmlns:a16="http://schemas.microsoft.com/office/drawing/2014/main" id="{7F9B147E-78EA-4124-9C1F-96BB6110007D}"/>
                </a:ext>
              </a:extLst>
            </p:cNvPr>
            <p:cNvSpPr txBox="1"/>
            <p:nvPr/>
          </p:nvSpPr>
          <p:spPr>
            <a:xfrm>
              <a:off x="7078381" y="3921200"/>
              <a:ext cx="1709110" cy="646331"/>
            </a:xfrm>
            <a:prstGeom prst="rect">
              <a:avLst/>
            </a:prstGeom>
            <a:noFill/>
            <a:effectLst/>
          </p:spPr>
          <p:txBody>
            <a:bodyPr wrap="square" rtlCol="0" anchor="ctr">
              <a:spAutoFit/>
            </a:bodyPr>
            <a:lstStyle/>
            <a:p>
              <a:pPr algn="ctr"/>
              <a:r>
                <a:rPr lang="de-AT" dirty="0"/>
                <a:t>Enumerar lo conocido</a:t>
              </a:r>
            </a:p>
          </p:txBody>
        </p:sp>
      </p:grpSp>
      <p:grpSp>
        <p:nvGrpSpPr>
          <p:cNvPr id="10244" name="Group 10243">
            <a:extLst>
              <a:ext uri="{FF2B5EF4-FFF2-40B4-BE49-F238E27FC236}">
                <a16:creationId xmlns:a16="http://schemas.microsoft.com/office/drawing/2014/main" id="{DB346182-ACA4-4478-BFEC-94250B2EA12E}"/>
              </a:ext>
            </a:extLst>
          </p:cNvPr>
          <p:cNvGrpSpPr/>
          <p:nvPr/>
        </p:nvGrpSpPr>
        <p:grpSpPr>
          <a:xfrm>
            <a:off x="6943643" y="4982423"/>
            <a:ext cx="1971757" cy="1373846"/>
            <a:chOff x="6943643" y="4982423"/>
            <a:chExt cx="1971757" cy="1373846"/>
          </a:xfrm>
        </p:grpSpPr>
        <p:sp>
          <p:nvSpPr>
            <p:cNvPr id="18" name="Oval 17">
              <a:extLst>
                <a:ext uri="{FF2B5EF4-FFF2-40B4-BE49-F238E27FC236}">
                  <a16:creationId xmlns:a16="http://schemas.microsoft.com/office/drawing/2014/main" id="{A1B8115E-5666-4CB4-B82C-C60ED2F9AB88}"/>
                </a:ext>
              </a:extLst>
            </p:cNvPr>
            <p:cNvSpPr/>
            <p:nvPr/>
          </p:nvSpPr>
          <p:spPr>
            <a:xfrm>
              <a:off x="6943643" y="4982423"/>
              <a:ext cx="1971757" cy="1373846"/>
            </a:xfrm>
            <a:prstGeom prst="ellipse">
              <a:avLst/>
            </a:prstGeom>
            <a:solidFill>
              <a:srgbClr val="9DCF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000"/>
            </a:p>
          </p:txBody>
        </p:sp>
        <p:sp>
          <p:nvSpPr>
            <p:cNvPr id="9" name="TextBox 8">
              <a:extLst>
                <a:ext uri="{FF2B5EF4-FFF2-40B4-BE49-F238E27FC236}">
                  <a16:creationId xmlns:a16="http://schemas.microsoft.com/office/drawing/2014/main" id="{B6731042-FB97-475B-99AD-9DBB62D195F2}"/>
                </a:ext>
              </a:extLst>
            </p:cNvPr>
            <p:cNvSpPr txBox="1"/>
            <p:nvPr/>
          </p:nvSpPr>
          <p:spPr>
            <a:xfrm>
              <a:off x="7078381" y="5346179"/>
              <a:ext cx="1709110" cy="646331"/>
            </a:xfrm>
            <a:prstGeom prst="rect">
              <a:avLst/>
            </a:prstGeom>
            <a:noFill/>
            <a:effectLst/>
          </p:spPr>
          <p:txBody>
            <a:bodyPr wrap="square" rtlCol="0" anchor="ctr">
              <a:spAutoFit/>
            </a:bodyPr>
            <a:lstStyle/>
            <a:p>
              <a:pPr algn="ctr"/>
              <a:r>
                <a:rPr lang="de-AT" dirty="0"/>
                <a:t>Enumerar lo desconocido</a:t>
              </a:r>
            </a:p>
          </p:txBody>
        </p:sp>
      </p:grpSp>
      <p:grpSp>
        <p:nvGrpSpPr>
          <p:cNvPr id="10245" name="Group 10244">
            <a:extLst>
              <a:ext uri="{FF2B5EF4-FFF2-40B4-BE49-F238E27FC236}">
                <a16:creationId xmlns:a16="http://schemas.microsoft.com/office/drawing/2014/main" id="{EA862EE6-DA55-40CE-AD2E-3EE575585043}"/>
              </a:ext>
            </a:extLst>
          </p:cNvPr>
          <p:cNvGrpSpPr/>
          <p:nvPr/>
        </p:nvGrpSpPr>
        <p:grpSpPr>
          <a:xfrm>
            <a:off x="4872761" y="4982424"/>
            <a:ext cx="1971757" cy="1373846"/>
            <a:chOff x="4872761" y="4982424"/>
            <a:chExt cx="1971757" cy="1373846"/>
          </a:xfrm>
        </p:grpSpPr>
        <p:sp>
          <p:nvSpPr>
            <p:cNvPr id="17" name="Oval 16">
              <a:extLst>
                <a:ext uri="{FF2B5EF4-FFF2-40B4-BE49-F238E27FC236}">
                  <a16:creationId xmlns:a16="http://schemas.microsoft.com/office/drawing/2014/main" id="{30BB17FF-BBEB-4202-AD58-EA48BBE6BB11}"/>
                </a:ext>
              </a:extLst>
            </p:cNvPr>
            <p:cNvSpPr/>
            <p:nvPr/>
          </p:nvSpPr>
          <p:spPr>
            <a:xfrm>
              <a:off x="4872761" y="4982424"/>
              <a:ext cx="1971757" cy="1373846"/>
            </a:xfrm>
            <a:prstGeom prst="ellipse">
              <a:avLst/>
            </a:prstGeom>
            <a:solidFill>
              <a:srgbClr val="9DCF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000"/>
            </a:p>
          </p:txBody>
        </p:sp>
        <p:sp>
          <p:nvSpPr>
            <p:cNvPr id="10" name="TextBox 9">
              <a:extLst>
                <a:ext uri="{FF2B5EF4-FFF2-40B4-BE49-F238E27FC236}">
                  <a16:creationId xmlns:a16="http://schemas.microsoft.com/office/drawing/2014/main" id="{B41397E0-0443-4A4B-8455-C96815B10153}"/>
                </a:ext>
              </a:extLst>
            </p:cNvPr>
            <p:cNvSpPr txBox="1"/>
            <p:nvPr/>
          </p:nvSpPr>
          <p:spPr>
            <a:xfrm>
              <a:off x="4901539" y="5346178"/>
              <a:ext cx="1914195" cy="646331"/>
            </a:xfrm>
            <a:prstGeom prst="rect">
              <a:avLst/>
            </a:prstGeom>
            <a:noFill/>
            <a:effectLst/>
          </p:spPr>
          <p:txBody>
            <a:bodyPr wrap="square" rtlCol="0" anchor="ctr">
              <a:spAutoFit/>
            </a:bodyPr>
            <a:lstStyle/>
            <a:p>
              <a:pPr algn="ctr"/>
              <a:r>
                <a:rPr lang="de-AT" dirty="0"/>
                <a:t>Enumerar lo que hay que hacer</a:t>
              </a:r>
            </a:p>
          </p:txBody>
        </p:sp>
      </p:grpSp>
      <p:grpSp>
        <p:nvGrpSpPr>
          <p:cNvPr id="10247" name="Group 10246">
            <a:extLst>
              <a:ext uri="{FF2B5EF4-FFF2-40B4-BE49-F238E27FC236}">
                <a16:creationId xmlns:a16="http://schemas.microsoft.com/office/drawing/2014/main" id="{C81F8D05-339C-4DBC-B353-D2D34B921DD4}"/>
              </a:ext>
            </a:extLst>
          </p:cNvPr>
          <p:cNvGrpSpPr/>
          <p:nvPr/>
        </p:nvGrpSpPr>
        <p:grpSpPr>
          <a:xfrm>
            <a:off x="2809876" y="3570533"/>
            <a:ext cx="1971757" cy="1373846"/>
            <a:chOff x="2809876" y="3570533"/>
            <a:chExt cx="1971757" cy="1373846"/>
          </a:xfrm>
        </p:grpSpPr>
        <p:sp>
          <p:nvSpPr>
            <p:cNvPr id="29" name="Oval 28">
              <a:extLst>
                <a:ext uri="{FF2B5EF4-FFF2-40B4-BE49-F238E27FC236}">
                  <a16:creationId xmlns:a16="http://schemas.microsoft.com/office/drawing/2014/main" id="{53146610-A22D-411C-B9D3-65A9BAE99491}"/>
                </a:ext>
              </a:extLst>
            </p:cNvPr>
            <p:cNvSpPr/>
            <p:nvPr/>
          </p:nvSpPr>
          <p:spPr>
            <a:xfrm>
              <a:off x="2809876" y="3570533"/>
              <a:ext cx="1971757" cy="1373846"/>
            </a:xfrm>
            <a:prstGeom prst="ellipse">
              <a:avLst/>
            </a:prstGeom>
            <a:solidFill>
              <a:srgbClr val="9DCF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000"/>
            </a:p>
          </p:txBody>
        </p:sp>
        <p:sp>
          <p:nvSpPr>
            <p:cNvPr id="11" name="TextBox 10">
              <a:extLst>
                <a:ext uri="{FF2B5EF4-FFF2-40B4-BE49-F238E27FC236}">
                  <a16:creationId xmlns:a16="http://schemas.microsoft.com/office/drawing/2014/main" id="{AEFDF8FB-A7FB-4649-92BD-2B3CE2A90E72}"/>
                </a:ext>
              </a:extLst>
            </p:cNvPr>
            <p:cNvSpPr txBox="1"/>
            <p:nvPr/>
          </p:nvSpPr>
          <p:spPr>
            <a:xfrm>
              <a:off x="2923828" y="3921200"/>
              <a:ext cx="1709110" cy="646331"/>
            </a:xfrm>
            <a:prstGeom prst="rect">
              <a:avLst/>
            </a:prstGeom>
            <a:noFill/>
            <a:effectLst/>
          </p:spPr>
          <p:txBody>
            <a:bodyPr wrap="square" rtlCol="0" anchor="ctr">
              <a:spAutoFit/>
            </a:bodyPr>
            <a:lstStyle/>
            <a:p>
              <a:pPr algn="ctr"/>
              <a:r>
                <a:rPr lang="de-AT" dirty="0"/>
                <a:t>Presentar logros</a:t>
              </a:r>
            </a:p>
          </p:txBody>
        </p:sp>
      </p:grpSp>
      <p:grpSp>
        <p:nvGrpSpPr>
          <p:cNvPr id="10246" name="Group 10245">
            <a:extLst>
              <a:ext uri="{FF2B5EF4-FFF2-40B4-BE49-F238E27FC236}">
                <a16:creationId xmlns:a16="http://schemas.microsoft.com/office/drawing/2014/main" id="{60EBCCFD-D3F5-4D94-A0BD-6B36B47616A5}"/>
              </a:ext>
            </a:extLst>
          </p:cNvPr>
          <p:cNvGrpSpPr/>
          <p:nvPr/>
        </p:nvGrpSpPr>
        <p:grpSpPr>
          <a:xfrm>
            <a:off x="2809876" y="4982423"/>
            <a:ext cx="1971757" cy="1373846"/>
            <a:chOff x="2809876" y="4982423"/>
            <a:chExt cx="1971757" cy="1373846"/>
          </a:xfrm>
        </p:grpSpPr>
        <p:sp>
          <p:nvSpPr>
            <p:cNvPr id="19" name="Oval 18">
              <a:extLst>
                <a:ext uri="{FF2B5EF4-FFF2-40B4-BE49-F238E27FC236}">
                  <a16:creationId xmlns:a16="http://schemas.microsoft.com/office/drawing/2014/main" id="{094DE20E-22F2-444A-BB6E-23573DD14BEC}"/>
                </a:ext>
              </a:extLst>
            </p:cNvPr>
            <p:cNvSpPr/>
            <p:nvPr/>
          </p:nvSpPr>
          <p:spPr>
            <a:xfrm>
              <a:off x="2809876" y="4982423"/>
              <a:ext cx="1971757" cy="1373846"/>
            </a:xfrm>
            <a:prstGeom prst="ellipse">
              <a:avLst/>
            </a:prstGeom>
            <a:solidFill>
              <a:srgbClr val="9DCF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000"/>
            </a:p>
          </p:txBody>
        </p:sp>
        <p:sp>
          <p:nvSpPr>
            <p:cNvPr id="12" name="TextBox 11">
              <a:extLst>
                <a:ext uri="{FF2B5EF4-FFF2-40B4-BE49-F238E27FC236}">
                  <a16:creationId xmlns:a16="http://schemas.microsoft.com/office/drawing/2014/main" id="{E16539CF-776E-4432-91B8-0AC934067B2F}"/>
                </a:ext>
              </a:extLst>
            </p:cNvPr>
            <p:cNvSpPr txBox="1"/>
            <p:nvPr/>
          </p:nvSpPr>
          <p:spPr>
            <a:xfrm>
              <a:off x="2937201" y="5346178"/>
              <a:ext cx="1709110" cy="646331"/>
            </a:xfrm>
            <a:prstGeom prst="rect">
              <a:avLst/>
            </a:prstGeom>
            <a:noFill/>
            <a:effectLst/>
          </p:spPr>
          <p:txBody>
            <a:bodyPr wrap="square" rtlCol="0" anchor="ctr">
              <a:spAutoFit/>
            </a:bodyPr>
            <a:lstStyle/>
            <a:p>
              <a:pPr algn="ctr"/>
              <a:r>
                <a:rPr lang="de-AT" dirty="0"/>
                <a:t>Recoger información</a:t>
              </a:r>
            </a:p>
          </p:txBody>
        </p:sp>
      </p:grpSp>
      <p:grpSp>
        <p:nvGrpSpPr>
          <p:cNvPr id="31" name="Group 30">
            <a:extLst>
              <a:ext uri="{FF2B5EF4-FFF2-40B4-BE49-F238E27FC236}">
                <a16:creationId xmlns:a16="http://schemas.microsoft.com/office/drawing/2014/main" id="{D556C275-181A-454F-9B31-DFA44F116AE8}"/>
              </a:ext>
            </a:extLst>
          </p:cNvPr>
          <p:cNvGrpSpPr/>
          <p:nvPr/>
        </p:nvGrpSpPr>
        <p:grpSpPr>
          <a:xfrm>
            <a:off x="2809876" y="2144864"/>
            <a:ext cx="1971757" cy="1373846"/>
            <a:chOff x="2809876" y="2144864"/>
            <a:chExt cx="1971757" cy="1373846"/>
          </a:xfrm>
        </p:grpSpPr>
        <p:sp>
          <p:nvSpPr>
            <p:cNvPr id="26" name="Oval 25">
              <a:extLst>
                <a:ext uri="{FF2B5EF4-FFF2-40B4-BE49-F238E27FC236}">
                  <a16:creationId xmlns:a16="http://schemas.microsoft.com/office/drawing/2014/main" id="{FE796B80-4A3F-438D-BC91-94855B087440}"/>
                </a:ext>
              </a:extLst>
            </p:cNvPr>
            <p:cNvSpPr/>
            <p:nvPr/>
          </p:nvSpPr>
          <p:spPr>
            <a:xfrm>
              <a:off x="2809876" y="2144864"/>
              <a:ext cx="1971757" cy="1373846"/>
            </a:xfrm>
            <a:prstGeom prst="ellipse">
              <a:avLst/>
            </a:prstGeom>
            <a:solidFill>
              <a:srgbClr val="9DCF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000"/>
            </a:p>
          </p:txBody>
        </p:sp>
        <p:sp>
          <p:nvSpPr>
            <p:cNvPr id="13" name="TextBox 12">
              <a:extLst>
                <a:ext uri="{FF2B5EF4-FFF2-40B4-BE49-F238E27FC236}">
                  <a16:creationId xmlns:a16="http://schemas.microsoft.com/office/drawing/2014/main" id="{FF9855B8-589B-4B92-9609-B38AC054DE83}"/>
                </a:ext>
              </a:extLst>
            </p:cNvPr>
            <p:cNvSpPr txBox="1"/>
            <p:nvPr/>
          </p:nvSpPr>
          <p:spPr>
            <a:xfrm>
              <a:off x="2920652" y="2647119"/>
              <a:ext cx="1709110" cy="369332"/>
            </a:xfrm>
            <a:prstGeom prst="rect">
              <a:avLst/>
            </a:prstGeom>
            <a:noFill/>
            <a:effectLst/>
          </p:spPr>
          <p:txBody>
            <a:bodyPr wrap="square" rtlCol="0" anchor="ctr">
              <a:spAutoFit/>
            </a:bodyPr>
            <a:lstStyle/>
            <a:p>
              <a:pPr algn="ctr"/>
              <a:r>
                <a:rPr lang="de-AT" dirty="0"/>
                <a:t>reflexionar</a:t>
              </a:r>
            </a:p>
          </p:txBody>
        </p:sp>
      </p:grpSp>
    </p:spTree>
    <p:extLst>
      <p:ext uri="{BB962C8B-B14F-4D97-AF65-F5344CB8AC3E}">
        <p14:creationId xmlns:p14="http://schemas.microsoft.com/office/powerpoint/2010/main" val="289943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wheel(1)">
                                      <p:cBhvr>
                                        <p:cTn id="7" dur="500"/>
                                        <p:tgtEl>
                                          <p:spTgt spid="1024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4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24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24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24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24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24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24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81C7E-89D8-4666-81C4-142148D87446}"/>
              </a:ext>
            </a:extLst>
          </p:cNvPr>
          <p:cNvSpPr>
            <a:spLocks noGrp="1"/>
          </p:cNvSpPr>
          <p:nvPr>
            <p:ph type="title"/>
          </p:nvPr>
        </p:nvSpPr>
        <p:spPr>
          <a:xfrm>
            <a:off x="853107" y="419100"/>
            <a:ext cx="10515600" cy="3533775"/>
          </a:xfrm>
        </p:spPr>
        <p:txBody>
          <a:bodyPr>
            <a:normAutofit/>
          </a:bodyPr>
          <a:lstStyle/>
          <a:p>
            <a:pPr algn="ctr"/>
            <a:r>
              <a:rPr lang="es-ES" sz="5400" dirty="0">
                <a:latin typeface="Eras Bold ITC" panose="020B0907030504020204" pitchFamily="34" charset="0"/>
              </a:rPr>
              <a:t>PRINCIPALES DIFERENCIAS ENTRE LA DIDÁCTICA ONLINE Y LA FORMACIÓN PRESENCIAL</a:t>
            </a:r>
            <a:endParaRPr lang="es-ES" sz="5400" dirty="0">
              <a:ln>
                <a:solidFill>
                  <a:srgbClr val="BFE38F"/>
                </a:solidFill>
              </a:ln>
              <a:effectLst>
                <a:outerShdw blurRad="38100" dist="38100" dir="2700000" algn="tl">
                  <a:srgbClr val="000000">
                    <a:alpha val="43137"/>
                  </a:srgbClr>
                </a:outerShdw>
              </a:effectLst>
              <a:latin typeface="Eras Bold ITC" panose="020B0907030504020204" pitchFamily="34" charset="0"/>
            </a:endParaRPr>
          </a:p>
        </p:txBody>
      </p:sp>
      <p:sp>
        <p:nvSpPr>
          <p:cNvPr id="3" name="Text Placeholder 2">
            <a:extLst>
              <a:ext uri="{FF2B5EF4-FFF2-40B4-BE49-F238E27FC236}">
                <a16:creationId xmlns:a16="http://schemas.microsoft.com/office/drawing/2014/main" id="{A85DD0A3-74E5-411C-B418-67D01E29D9B2}"/>
              </a:ext>
            </a:extLst>
          </p:cNvPr>
          <p:cNvSpPr>
            <a:spLocks noGrp="1"/>
          </p:cNvSpPr>
          <p:nvPr>
            <p:ph type="body" idx="1"/>
          </p:nvPr>
        </p:nvSpPr>
        <p:spPr>
          <a:xfrm>
            <a:off x="838200" y="4142590"/>
            <a:ext cx="10515600" cy="1500187"/>
          </a:xfrm>
        </p:spPr>
        <p:txBody>
          <a:bodyPr>
            <a:noAutofit/>
          </a:bodyPr>
          <a:lstStyle/>
          <a:p>
            <a:pPr marL="444500" lvl="0" indent="-444500">
              <a:lnSpc>
                <a:spcPct val="100000"/>
              </a:lnSpc>
              <a:buClr>
                <a:srgbClr val="42ACE6"/>
              </a:buClr>
              <a:buFont typeface="Wingdings 3" panose="05040102010807070707" pitchFamily="18" charset="2"/>
              <a:buChar char=""/>
            </a:pPr>
            <a:r>
              <a:rPr lang="es-ES" sz="2000" dirty="0">
                <a:latin typeface="+mn-lt"/>
                <a:ea typeface="+mn-ea"/>
                <a:cs typeface="+mn-cs"/>
              </a:rPr>
              <a:t>Introducción general a la didáctica</a:t>
            </a:r>
          </a:p>
          <a:p>
            <a:pPr marL="444500" lvl="0" indent="-444500">
              <a:lnSpc>
                <a:spcPct val="100000"/>
              </a:lnSpc>
              <a:buClr>
                <a:srgbClr val="42ACE6"/>
              </a:buClr>
              <a:buFont typeface="Wingdings 3" panose="05040102010807070707" pitchFamily="18" charset="2"/>
              <a:buChar char=""/>
            </a:pPr>
            <a:r>
              <a:rPr lang="es-ES" sz="2000" dirty="0">
                <a:ea typeface="+mn-ea"/>
                <a:cs typeface="+mn-cs"/>
              </a:rPr>
              <a:t>Diferencia entre didáctica online y formación presencial</a:t>
            </a:r>
          </a:p>
          <a:p>
            <a:pPr marL="444500" lvl="0" indent="-444500">
              <a:lnSpc>
                <a:spcPct val="100000"/>
              </a:lnSpc>
              <a:buClr>
                <a:srgbClr val="42ACE6"/>
              </a:buClr>
              <a:buFont typeface="Wingdings 3" panose="05040102010807070707" pitchFamily="18" charset="2"/>
              <a:buChar char=""/>
            </a:pPr>
            <a:r>
              <a:rPr lang="es-ES" sz="2000" dirty="0">
                <a:latin typeface="+mn-lt"/>
                <a:ea typeface="+mn-ea"/>
                <a:cs typeface="+mn-cs"/>
              </a:rPr>
              <a:t>Estrategias de didáctica virtual en el </a:t>
            </a:r>
            <a:r>
              <a:rPr lang="es-ES" sz="2000" dirty="0" err="1">
                <a:latin typeface="+mn-lt"/>
                <a:ea typeface="+mn-ea"/>
                <a:cs typeface="+mn-cs"/>
              </a:rPr>
              <a:t>WBL</a:t>
            </a:r>
            <a:endParaRPr lang="es-ES" sz="2000" dirty="0">
              <a:latin typeface="+mn-lt"/>
              <a:ea typeface="+mn-ea"/>
              <a:cs typeface="+mn-cs"/>
            </a:endParaRPr>
          </a:p>
        </p:txBody>
      </p:sp>
    </p:spTree>
    <p:extLst>
      <p:ext uri="{BB962C8B-B14F-4D97-AF65-F5344CB8AC3E}">
        <p14:creationId xmlns:p14="http://schemas.microsoft.com/office/powerpoint/2010/main" val="142096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38394-26C7-4E12-BC5A-A3106F957EDA}"/>
              </a:ext>
            </a:extLst>
          </p:cNvPr>
          <p:cNvSpPr>
            <a:spLocks noGrp="1"/>
          </p:cNvSpPr>
          <p:nvPr>
            <p:ph type="title"/>
          </p:nvPr>
        </p:nvSpPr>
        <p:spPr/>
        <p:txBody>
          <a:bodyPr/>
          <a:lstStyle/>
          <a:p>
            <a:r>
              <a:rPr lang="en-IE" dirty="0" err="1">
                <a:latin typeface="Eras Bold ITC" panose="020B0907030504020204" pitchFamily="34" charset="0"/>
              </a:rPr>
              <a:t>GAMIFICACIÓN</a:t>
            </a:r>
            <a:endPar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endParaRPr>
          </a:p>
        </p:txBody>
      </p:sp>
      <p:sp>
        <p:nvSpPr>
          <p:cNvPr id="21" name="Rectangle: Rounded Corners 20">
            <a:extLst>
              <a:ext uri="{FF2B5EF4-FFF2-40B4-BE49-F238E27FC236}">
                <a16:creationId xmlns:a16="http://schemas.microsoft.com/office/drawing/2014/main" id="{AAEB1566-05B0-44DC-8C31-8B69DF547098}"/>
              </a:ext>
            </a:extLst>
          </p:cNvPr>
          <p:cNvSpPr/>
          <p:nvPr/>
        </p:nvSpPr>
        <p:spPr>
          <a:xfrm>
            <a:off x="2440283" y="1911714"/>
            <a:ext cx="1697360" cy="210106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3" name="Rectangle: Rounded Corners 22">
            <a:extLst>
              <a:ext uri="{FF2B5EF4-FFF2-40B4-BE49-F238E27FC236}">
                <a16:creationId xmlns:a16="http://schemas.microsoft.com/office/drawing/2014/main" id="{1FE19D4B-FD4C-4B19-B375-5E16C62EC8F1}"/>
              </a:ext>
            </a:extLst>
          </p:cNvPr>
          <p:cNvSpPr/>
          <p:nvPr/>
        </p:nvSpPr>
        <p:spPr>
          <a:xfrm>
            <a:off x="4137643" y="1935330"/>
            <a:ext cx="1697360" cy="21010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4" name="Rectangle: Rounded Corners 23">
            <a:extLst>
              <a:ext uri="{FF2B5EF4-FFF2-40B4-BE49-F238E27FC236}">
                <a16:creationId xmlns:a16="http://schemas.microsoft.com/office/drawing/2014/main" id="{AA171C29-9205-42F6-BB35-12EEBA2A27BE}"/>
              </a:ext>
            </a:extLst>
          </p:cNvPr>
          <p:cNvSpPr/>
          <p:nvPr/>
        </p:nvSpPr>
        <p:spPr>
          <a:xfrm>
            <a:off x="5835004" y="1911714"/>
            <a:ext cx="1697360" cy="210106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5" name="Rectangle: Rounded Corners 24">
            <a:extLst>
              <a:ext uri="{FF2B5EF4-FFF2-40B4-BE49-F238E27FC236}">
                <a16:creationId xmlns:a16="http://schemas.microsoft.com/office/drawing/2014/main" id="{B622466E-04F6-4606-A499-B73F199524A8}"/>
              </a:ext>
            </a:extLst>
          </p:cNvPr>
          <p:cNvSpPr/>
          <p:nvPr/>
        </p:nvSpPr>
        <p:spPr>
          <a:xfrm>
            <a:off x="7532364" y="1933054"/>
            <a:ext cx="1697360" cy="2101063"/>
          </a:xfrm>
          <a:prstGeom prst="roundRect">
            <a:avLst/>
          </a:prstGeom>
          <a:solidFill>
            <a:srgbClr val="42A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6" name="Rectangle: Rounded Corners 25">
            <a:extLst>
              <a:ext uri="{FF2B5EF4-FFF2-40B4-BE49-F238E27FC236}">
                <a16:creationId xmlns:a16="http://schemas.microsoft.com/office/drawing/2014/main" id="{BF166241-E43E-4F66-B3D4-ACE75434997C}"/>
              </a:ext>
            </a:extLst>
          </p:cNvPr>
          <p:cNvSpPr/>
          <p:nvPr/>
        </p:nvSpPr>
        <p:spPr>
          <a:xfrm>
            <a:off x="2440283" y="4226363"/>
            <a:ext cx="1697360" cy="210181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7" name="Rectangle: Rounded Corners 26">
            <a:extLst>
              <a:ext uri="{FF2B5EF4-FFF2-40B4-BE49-F238E27FC236}">
                <a16:creationId xmlns:a16="http://schemas.microsoft.com/office/drawing/2014/main" id="{34F0A44F-482F-4EF3-ADC2-20E45F399C16}"/>
              </a:ext>
            </a:extLst>
          </p:cNvPr>
          <p:cNvSpPr/>
          <p:nvPr/>
        </p:nvSpPr>
        <p:spPr>
          <a:xfrm>
            <a:off x="4137643" y="4249979"/>
            <a:ext cx="1697360" cy="210181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8" name="Rectangle: Rounded Corners 27">
            <a:extLst>
              <a:ext uri="{FF2B5EF4-FFF2-40B4-BE49-F238E27FC236}">
                <a16:creationId xmlns:a16="http://schemas.microsoft.com/office/drawing/2014/main" id="{F968F265-E58A-48B8-8D82-2686283AD16E}"/>
              </a:ext>
            </a:extLst>
          </p:cNvPr>
          <p:cNvSpPr/>
          <p:nvPr/>
        </p:nvSpPr>
        <p:spPr>
          <a:xfrm>
            <a:off x="5835004" y="4271318"/>
            <a:ext cx="1697360" cy="210181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9" name="Rectangle: Rounded Corners 28">
            <a:extLst>
              <a:ext uri="{FF2B5EF4-FFF2-40B4-BE49-F238E27FC236}">
                <a16:creationId xmlns:a16="http://schemas.microsoft.com/office/drawing/2014/main" id="{C47EA867-B77F-4230-9E9C-37ADA59B087C}"/>
              </a:ext>
            </a:extLst>
          </p:cNvPr>
          <p:cNvSpPr/>
          <p:nvPr/>
        </p:nvSpPr>
        <p:spPr>
          <a:xfrm>
            <a:off x="7532364" y="4247703"/>
            <a:ext cx="1697360" cy="2101816"/>
          </a:xfrm>
          <a:prstGeom prst="roundRect">
            <a:avLst/>
          </a:prstGeom>
          <a:solidFill>
            <a:srgbClr val="88D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2" name="Rectangle 21">
            <a:extLst>
              <a:ext uri="{FF2B5EF4-FFF2-40B4-BE49-F238E27FC236}">
                <a16:creationId xmlns:a16="http://schemas.microsoft.com/office/drawing/2014/main" id="{BBD19EF0-99BF-4621-9B9F-A1FAE6B9CA87}"/>
              </a:ext>
            </a:extLst>
          </p:cNvPr>
          <p:cNvSpPr/>
          <p:nvPr/>
        </p:nvSpPr>
        <p:spPr>
          <a:xfrm>
            <a:off x="2440283" y="3766778"/>
            <a:ext cx="6789441" cy="761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800" b="1" dirty="0">
                <a:solidFill>
                  <a:schemeClr val="tx1">
                    <a:lumMod val="75000"/>
                    <a:lumOff val="25000"/>
                  </a:schemeClr>
                </a:solidFill>
              </a:rPr>
              <a:t>GAMIFICATION CONCEPT</a:t>
            </a:r>
          </a:p>
        </p:txBody>
      </p:sp>
      <p:sp>
        <p:nvSpPr>
          <p:cNvPr id="30" name="Rectangle 29">
            <a:extLst>
              <a:ext uri="{FF2B5EF4-FFF2-40B4-BE49-F238E27FC236}">
                <a16:creationId xmlns:a16="http://schemas.microsoft.com/office/drawing/2014/main" id="{B2DF940F-B669-4B9D-8EE4-CBE567D17889}"/>
              </a:ext>
            </a:extLst>
          </p:cNvPr>
          <p:cNvSpPr/>
          <p:nvPr/>
        </p:nvSpPr>
        <p:spPr>
          <a:xfrm>
            <a:off x="2440283" y="3249353"/>
            <a:ext cx="1697360" cy="515614"/>
          </a:xfrm>
          <a:prstGeom prst="rect">
            <a:avLst/>
          </a:prstGeom>
          <a:solidFill>
            <a:srgbClr val="59595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dirty="0"/>
              <a:t>OBJETIVO</a:t>
            </a:r>
            <a:endParaRPr lang="de-AT" sz="1100" dirty="0"/>
          </a:p>
        </p:txBody>
      </p:sp>
      <p:sp>
        <p:nvSpPr>
          <p:cNvPr id="32" name="Rectangle 31">
            <a:extLst>
              <a:ext uri="{FF2B5EF4-FFF2-40B4-BE49-F238E27FC236}">
                <a16:creationId xmlns:a16="http://schemas.microsoft.com/office/drawing/2014/main" id="{8B8601E6-2E95-493D-8D0F-31F6690CEEBD}"/>
              </a:ext>
            </a:extLst>
          </p:cNvPr>
          <p:cNvSpPr/>
          <p:nvPr/>
        </p:nvSpPr>
        <p:spPr>
          <a:xfrm>
            <a:off x="4137643" y="3249353"/>
            <a:ext cx="1697360" cy="515614"/>
          </a:xfrm>
          <a:prstGeom prst="rect">
            <a:avLst/>
          </a:prstGeom>
          <a:solidFill>
            <a:srgbClr val="59595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dirty="0"/>
              <a:t>APRENDIZAJE</a:t>
            </a:r>
            <a:endParaRPr lang="de-AT" sz="1100" dirty="0"/>
          </a:p>
        </p:txBody>
      </p:sp>
      <p:sp>
        <p:nvSpPr>
          <p:cNvPr id="33" name="Rectangle 32">
            <a:extLst>
              <a:ext uri="{FF2B5EF4-FFF2-40B4-BE49-F238E27FC236}">
                <a16:creationId xmlns:a16="http://schemas.microsoft.com/office/drawing/2014/main" id="{E29DF4CE-F724-425C-9537-FEB217B280D0}"/>
              </a:ext>
            </a:extLst>
          </p:cNvPr>
          <p:cNvSpPr/>
          <p:nvPr/>
        </p:nvSpPr>
        <p:spPr>
          <a:xfrm>
            <a:off x="5835004" y="3249353"/>
            <a:ext cx="1697360" cy="515614"/>
          </a:xfrm>
          <a:prstGeom prst="rect">
            <a:avLst/>
          </a:prstGeom>
          <a:solidFill>
            <a:srgbClr val="59595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dirty="0"/>
              <a:t>HABILIDAD</a:t>
            </a:r>
            <a:endParaRPr lang="de-AT" sz="1100" dirty="0"/>
          </a:p>
        </p:txBody>
      </p:sp>
      <p:sp>
        <p:nvSpPr>
          <p:cNvPr id="34" name="Rectangle 33">
            <a:extLst>
              <a:ext uri="{FF2B5EF4-FFF2-40B4-BE49-F238E27FC236}">
                <a16:creationId xmlns:a16="http://schemas.microsoft.com/office/drawing/2014/main" id="{F2ABA66F-1012-4A39-A47D-148F1CBB5E39}"/>
              </a:ext>
            </a:extLst>
          </p:cNvPr>
          <p:cNvSpPr/>
          <p:nvPr/>
        </p:nvSpPr>
        <p:spPr>
          <a:xfrm>
            <a:off x="7532364" y="3249353"/>
            <a:ext cx="1697360" cy="515614"/>
          </a:xfrm>
          <a:prstGeom prst="rect">
            <a:avLst/>
          </a:prstGeom>
          <a:solidFill>
            <a:srgbClr val="59595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dirty="0"/>
              <a:t>LOGRO</a:t>
            </a:r>
            <a:endParaRPr lang="de-AT" sz="1100" dirty="0"/>
          </a:p>
        </p:txBody>
      </p:sp>
      <p:sp>
        <p:nvSpPr>
          <p:cNvPr id="35" name="Rectangle 34">
            <a:extLst>
              <a:ext uri="{FF2B5EF4-FFF2-40B4-BE49-F238E27FC236}">
                <a16:creationId xmlns:a16="http://schemas.microsoft.com/office/drawing/2014/main" id="{919A17FD-2445-49BB-84CC-2C046E15A07A}"/>
              </a:ext>
            </a:extLst>
          </p:cNvPr>
          <p:cNvSpPr/>
          <p:nvPr/>
        </p:nvSpPr>
        <p:spPr>
          <a:xfrm>
            <a:off x="2440283" y="4530001"/>
            <a:ext cx="1697360" cy="515614"/>
          </a:xfrm>
          <a:prstGeom prst="rect">
            <a:avLst/>
          </a:prstGeom>
          <a:solidFill>
            <a:srgbClr val="59595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dirty="0"/>
              <a:t>RETO</a:t>
            </a:r>
            <a:endParaRPr lang="de-AT" sz="1100" dirty="0"/>
          </a:p>
        </p:txBody>
      </p:sp>
      <p:sp>
        <p:nvSpPr>
          <p:cNvPr id="36" name="Rectangle 35">
            <a:extLst>
              <a:ext uri="{FF2B5EF4-FFF2-40B4-BE49-F238E27FC236}">
                <a16:creationId xmlns:a16="http://schemas.microsoft.com/office/drawing/2014/main" id="{8AFC7ACE-C55D-40B0-A9AE-C57389506FAE}"/>
              </a:ext>
            </a:extLst>
          </p:cNvPr>
          <p:cNvSpPr/>
          <p:nvPr/>
        </p:nvSpPr>
        <p:spPr>
          <a:xfrm>
            <a:off x="4137643" y="4530001"/>
            <a:ext cx="1697360" cy="515614"/>
          </a:xfrm>
          <a:prstGeom prst="rect">
            <a:avLst/>
          </a:prstGeom>
          <a:solidFill>
            <a:srgbClr val="59595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t>RECOMPENSA</a:t>
            </a:r>
            <a:endParaRPr lang="de-AT" dirty="0"/>
          </a:p>
        </p:txBody>
      </p:sp>
      <p:sp>
        <p:nvSpPr>
          <p:cNvPr id="37" name="Rectangle 36">
            <a:extLst>
              <a:ext uri="{FF2B5EF4-FFF2-40B4-BE49-F238E27FC236}">
                <a16:creationId xmlns:a16="http://schemas.microsoft.com/office/drawing/2014/main" id="{AB056889-EE1F-4EE3-89B7-3511F98044A1}"/>
              </a:ext>
            </a:extLst>
          </p:cNvPr>
          <p:cNvSpPr/>
          <p:nvPr/>
        </p:nvSpPr>
        <p:spPr>
          <a:xfrm>
            <a:off x="5835004" y="4530001"/>
            <a:ext cx="1697360" cy="515614"/>
          </a:xfrm>
          <a:prstGeom prst="rect">
            <a:avLst/>
          </a:prstGeom>
          <a:solidFill>
            <a:srgbClr val="59595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t>COMPETICIÓN</a:t>
            </a:r>
            <a:endParaRPr lang="de-AT" sz="1050" dirty="0"/>
          </a:p>
        </p:txBody>
      </p:sp>
      <p:sp>
        <p:nvSpPr>
          <p:cNvPr id="38" name="Rectangle 37">
            <a:extLst>
              <a:ext uri="{FF2B5EF4-FFF2-40B4-BE49-F238E27FC236}">
                <a16:creationId xmlns:a16="http://schemas.microsoft.com/office/drawing/2014/main" id="{AC896A47-3BD8-4205-88FD-2666951D5F37}"/>
              </a:ext>
            </a:extLst>
          </p:cNvPr>
          <p:cNvSpPr/>
          <p:nvPr/>
        </p:nvSpPr>
        <p:spPr>
          <a:xfrm>
            <a:off x="7532364" y="4530001"/>
            <a:ext cx="1697360" cy="515614"/>
          </a:xfrm>
          <a:prstGeom prst="rect">
            <a:avLst/>
          </a:prstGeom>
          <a:solidFill>
            <a:srgbClr val="59595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dirty="0"/>
              <a:t>COMPROMISO DEL USUARIO</a:t>
            </a:r>
          </a:p>
        </p:txBody>
      </p:sp>
      <p:pic>
        <p:nvPicPr>
          <p:cNvPr id="6" name="Graphic 5" descr="Bullseye">
            <a:extLst>
              <a:ext uri="{FF2B5EF4-FFF2-40B4-BE49-F238E27FC236}">
                <a16:creationId xmlns:a16="http://schemas.microsoft.com/office/drawing/2014/main" id="{D5EB7CF2-C2C6-40E2-BA8A-9D176C255B5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22847" y="2050293"/>
            <a:ext cx="1180795" cy="1180795"/>
          </a:xfrm>
          <a:prstGeom prst="rect">
            <a:avLst/>
          </a:prstGeom>
        </p:spPr>
      </p:pic>
      <p:pic>
        <p:nvPicPr>
          <p:cNvPr id="8" name="Graphic 7" descr="Head with gears">
            <a:extLst>
              <a:ext uri="{FF2B5EF4-FFF2-40B4-BE49-F238E27FC236}">
                <a16:creationId xmlns:a16="http://schemas.microsoft.com/office/drawing/2014/main" id="{BE83483E-C39B-4D63-BADA-9ADA4D79C92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34952" y="2079710"/>
            <a:ext cx="1180795" cy="1180795"/>
          </a:xfrm>
          <a:prstGeom prst="rect">
            <a:avLst/>
          </a:prstGeom>
        </p:spPr>
      </p:pic>
      <p:pic>
        <p:nvPicPr>
          <p:cNvPr id="10" name="Graphic 9" descr="Shooting star">
            <a:extLst>
              <a:ext uri="{FF2B5EF4-FFF2-40B4-BE49-F238E27FC236}">
                <a16:creationId xmlns:a16="http://schemas.microsoft.com/office/drawing/2014/main" id="{EDEF7557-1BDF-4756-B2B1-4387CAF9CB6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89484" y="2045769"/>
            <a:ext cx="1180795" cy="1180795"/>
          </a:xfrm>
          <a:prstGeom prst="rect">
            <a:avLst/>
          </a:prstGeom>
        </p:spPr>
      </p:pic>
      <p:pic>
        <p:nvPicPr>
          <p:cNvPr id="12" name="Graphic 11" descr="Ribbon">
            <a:extLst>
              <a:ext uri="{FF2B5EF4-FFF2-40B4-BE49-F238E27FC236}">
                <a16:creationId xmlns:a16="http://schemas.microsoft.com/office/drawing/2014/main" id="{6C572587-18D8-4783-B23F-DE768840547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95926" y="5096499"/>
            <a:ext cx="1180795" cy="1180795"/>
          </a:xfrm>
          <a:prstGeom prst="rect">
            <a:avLst/>
          </a:prstGeom>
        </p:spPr>
      </p:pic>
      <p:pic>
        <p:nvPicPr>
          <p:cNvPr id="14" name="Graphic 13" descr="Game controller">
            <a:extLst>
              <a:ext uri="{FF2B5EF4-FFF2-40B4-BE49-F238E27FC236}">
                <a16:creationId xmlns:a16="http://schemas.microsoft.com/office/drawing/2014/main" id="{9190B46D-0B3F-4CA2-A4A5-290689EA7E9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03248" y="5086016"/>
            <a:ext cx="1180795" cy="1180795"/>
          </a:xfrm>
          <a:prstGeom prst="rect">
            <a:avLst/>
          </a:prstGeom>
        </p:spPr>
      </p:pic>
      <p:pic>
        <p:nvPicPr>
          <p:cNvPr id="16" name="Graphic 15" descr="Open book">
            <a:extLst>
              <a:ext uri="{FF2B5EF4-FFF2-40B4-BE49-F238E27FC236}">
                <a16:creationId xmlns:a16="http://schemas.microsoft.com/office/drawing/2014/main" id="{3BE0902D-D1B6-485F-AB46-5D3396E5704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420208" y="2079710"/>
            <a:ext cx="1180795" cy="1180795"/>
          </a:xfrm>
          <a:prstGeom prst="rect">
            <a:avLst/>
          </a:prstGeom>
        </p:spPr>
      </p:pic>
      <p:pic>
        <p:nvPicPr>
          <p:cNvPr id="18" name="Graphic 17" descr="Podium">
            <a:extLst>
              <a:ext uri="{FF2B5EF4-FFF2-40B4-BE49-F238E27FC236}">
                <a16:creationId xmlns:a16="http://schemas.microsoft.com/office/drawing/2014/main" id="{485A0BA9-DE7A-4F96-9D36-ED55119F8C9C}"/>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093286" y="5078991"/>
            <a:ext cx="1180795" cy="1180795"/>
          </a:xfrm>
          <a:prstGeom prst="rect">
            <a:avLst/>
          </a:prstGeom>
        </p:spPr>
      </p:pic>
      <p:pic>
        <p:nvPicPr>
          <p:cNvPr id="20" name="Graphic 19" descr="Questions">
            <a:extLst>
              <a:ext uri="{FF2B5EF4-FFF2-40B4-BE49-F238E27FC236}">
                <a16:creationId xmlns:a16="http://schemas.microsoft.com/office/drawing/2014/main" id="{0E82CC4B-2F16-4878-9620-7F8D7797F467}"/>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789484" y="5078989"/>
            <a:ext cx="1180795" cy="1180795"/>
          </a:xfrm>
          <a:prstGeom prst="rect">
            <a:avLst/>
          </a:prstGeom>
        </p:spPr>
      </p:pic>
    </p:spTree>
    <p:extLst>
      <p:ext uri="{BB962C8B-B14F-4D97-AF65-F5344CB8AC3E}">
        <p14:creationId xmlns:p14="http://schemas.microsoft.com/office/powerpoint/2010/main" val="289943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6"/>
                                        </p:tgtEl>
                                      </p:cBhvr>
                                    </p:animEffect>
                                    <p:animScale>
                                      <p:cBhvr>
                                        <p:cTn id="12" dur="250" autoRev="1" fill="hold"/>
                                        <p:tgtEl>
                                          <p:spTgt spid="1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10"/>
                                        </p:tgtEl>
                                      </p:cBhvr>
                                    </p:animEffect>
                                    <p:animScale>
                                      <p:cBhvr>
                                        <p:cTn id="22" dur="250" autoRev="1" fill="hold"/>
                                        <p:tgtEl>
                                          <p:spTgt spid="10"/>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14"/>
                                        </p:tgtEl>
                                      </p:cBhvr>
                                    </p:animEffect>
                                    <p:animScale>
                                      <p:cBhvr>
                                        <p:cTn id="27" dur="250" autoRev="1" fill="hold"/>
                                        <p:tgtEl>
                                          <p:spTgt spid="14"/>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12"/>
                                        </p:tgtEl>
                                      </p:cBhvr>
                                    </p:animEffect>
                                    <p:animScale>
                                      <p:cBhvr>
                                        <p:cTn id="32" dur="250" autoRev="1" fill="hold"/>
                                        <p:tgtEl>
                                          <p:spTgt spid="12"/>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20"/>
                                        </p:tgtEl>
                                      </p:cBhvr>
                                    </p:animEffect>
                                    <p:animScale>
                                      <p:cBhvr>
                                        <p:cTn id="42"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38394-26C7-4E12-BC5A-A3106F957EDA}"/>
              </a:ext>
            </a:extLst>
          </p:cNvPr>
          <p:cNvSpPr>
            <a:spLocks noGrp="1"/>
          </p:cNvSpPr>
          <p:nvPr>
            <p:ph type="title"/>
          </p:nvPr>
        </p:nvSpPr>
        <p:spPr>
          <a:xfrm>
            <a:off x="533400" y="289851"/>
            <a:ext cx="10820400" cy="1523544"/>
          </a:xfrm>
        </p:spPr>
        <p:txBody>
          <a:bodyPr/>
          <a:lstStyle/>
          <a:p>
            <a:r>
              <a:rPr lang="es-ES"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PENSAMIENTO VISUAL Y DE DISEÑO</a:t>
            </a:r>
          </a:p>
        </p:txBody>
      </p:sp>
      <p:grpSp>
        <p:nvGrpSpPr>
          <p:cNvPr id="23" name="Group 22">
            <a:extLst>
              <a:ext uri="{FF2B5EF4-FFF2-40B4-BE49-F238E27FC236}">
                <a16:creationId xmlns:a16="http://schemas.microsoft.com/office/drawing/2014/main" id="{06B88D2C-6101-4CDF-BE49-CF9998CFBC55}"/>
              </a:ext>
            </a:extLst>
          </p:cNvPr>
          <p:cNvGrpSpPr/>
          <p:nvPr/>
        </p:nvGrpSpPr>
        <p:grpSpPr>
          <a:xfrm>
            <a:off x="2149809" y="2886860"/>
            <a:ext cx="7968846" cy="2360847"/>
            <a:chOff x="2305050" y="3600452"/>
            <a:chExt cx="6365875" cy="1885951"/>
          </a:xfrm>
        </p:grpSpPr>
        <p:sp>
          <p:nvSpPr>
            <p:cNvPr id="3" name="Oval 2">
              <a:extLst>
                <a:ext uri="{FF2B5EF4-FFF2-40B4-BE49-F238E27FC236}">
                  <a16:creationId xmlns:a16="http://schemas.microsoft.com/office/drawing/2014/main" id="{FFD8BAA0-D011-4E7B-A589-B20AF298B304}"/>
                </a:ext>
              </a:extLst>
            </p:cNvPr>
            <p:cNvSpPr/>
            <p:nvPr/>
          </p:nvSpPr>
          <p:spPr>
            <a:xfrm>
              <a:off x="2305050" y="3768257"/>
              <a:ext cx="1447800" cy="1447800"/>
            </a:xfrm>
            <a:prstGeom prst="ellipse">
              <a:avLst/>
            </a:pr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Oval 5">
              <a:extLst>
                <a:ext uri="{FF2B5EF4-FFF2-40B4-BE49-F238E27FC236}">
                  <a16:creationId xmlns:a16="http://schemas.microsoft.com/office/drawing/2014/main" id="{8DD02FA9-D623-458D-ADA0-E2606A7EDEF5}"/>
                </a:ext>
              </a:extLst>
            </p:cNvPr>
            <p:cNvSpPr/>
            <p:nvPr/>
          </p:nvSpPr>
          <p:spPr>
            <a:xfrm>
              <a:off x="3581400" y="3600452"/>
              <a:ext cx="1447800" cy="1447800"/>
            </a:xfrm>
            <a:prstGeom prst="ellipse">
              <a:avLst/>
            </a:prstGeom>
            <a:solidFill>
              <a:srgbClr val="42AB3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Oval 6">
              <a:extLst>
                <a:ext uri="{FF2B5EF4-FFF2-40B4-BE49-F238E27FC236}">
                  <a16:creationId xmlns:a16="http://schemas.microsoft.com/office/drawing/2014/main" id="{6A2B552F-D99B-4706-B0E0-ACB846707674}"/>
                </a:ext>
              </a:extLst>
            </p:cNvPr>
            <p:cNvSpPr/>
            <p:nvPr/>
          </p:nvSpPr>
          <p:spPr>
            <a:xfrm>
              <a:off x="4794250" y="4038603"/>
              <a:ext cx="1447800" cy="1447800"/>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Oval 7">
              <a:extLst>
                <a:ext uri="{FF2B5EF4-FFF2-40B4-BE49-F238E27FC236}">
                  <a16:creationId xmlns:a16="http://schemas.microsoft.com/office/drawing/2014/main" id="{12B79D1E-6436-4E30-A8A6-34046750CA86}"/>
                </a:ext>
              </a:extLst>
            </p:cNvPr>
            <p:cNvSpPr/>
            <p:nvPr/>
          </p:nvSpPr>
          <p:spPr>
            <a:xfrm>
              <a:off x="5927725" y="3768257"/>
              <a:ext cx="1447800" cy="14478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Oval 8">
              <a:extLst>
                <a:ext uri="{FF2B5EF4-FFF2-40B4-BE49-F238E27FC236}">
                  <a16:creationId xmlns:a16="http://schemas.microsoft.com/office/drawing/2014/main" id="{E5CAFCE1-344F-4E1B-B51D-EA3268F22399}"/>
                </a:ext>
              </a:extLst>
            </p:cNvPr>
            <p:cNvSpPr/>
            <p:nvPr/>
          </p:nvSpPr>
          <p:spPr>
            <a:xfrm>
              <a:off x="7223125" y="3733801"/>
              <a:ext cx="1447800" cy="1447800"/>
            </a:xfrm>
            <a:prstGeom prst="ellipse">
              <a:avLst/>
            </a:prstGeom>
            <a:solidFill>
              <a:srgbClr val="7030A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0" name="Graphic 9" descr="Playbook">
              <a:extLst>
                <a:ext uri="{FF2B5EF4-FFF2-40B4-BE49-F238E27FC236}">
                  <a16:creationId xmlns:a16="http://schemas.microsoft.com/office/drawing/2014/main" id="{C2C3BEEC-AE9E-4A39-B6C8-32CE7D3EA49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2200" y="3925457"/>
              <a:ext cx="1056122" cy="1056122"/>
            </a:xfrm>
            <a:prstGeom prst="rect">
              <a:avLst/>
            </a:prstGeom>
          </p:spPr>
        </p:pic>
        <p:pic>
          <p:nvPicPr>
            <p:cNvPr id="12" name="Graphic 11" descr="Pencil">
              <a:extLst>
                <a:ext uri="{FF2B5EF4-FFF2-40B4-BE49-F238E27FC236}">
                  <a16:creationId xmlns:a16="http://schemas.microsoft.com/office/drawing/2014/main" id="{D00436B3-1805-408D-B1B2-53829682807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93334" y="3925457"/>
              <a:ext cx="822326" cy="822326"/>
            </a:xfrm>
            <a:prstGeom prst="rect">
              <a:avLst/>
            </a:prstGeom>
          </p:spPr>
        </p:pic>
        <p:pic>
          <p:nvPicPr>
            <p:cNvPr id="14" name="Graphic 13" descr="User">
              <a:extLst>
                <a:ext uri="{FF2B5EF4-FFF2-40B4-BE49-F238E27FC236}">
                  <a16:creationId xmlns:a16="http://schemas.microsoft.com/office/drawing/2014/main" id="{A0C8FD67-FD96-4BA2-84EA-EEE4A108BCC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23441" y="4274144"/>
              <a:ext cx="553868" cy="553868"/>
            </a:xfrm>
            <a:prstGeom prst="rect">
              <a:avLst/>
            </a:prstGeom>
          </p:spPr>
        </p:pic>
        <p:pic>
          <p:nvPicPr>
            <p:cNvPr id="20" name="Graphic 19" descr="Heart">
              <a:extLst>
                <a:ext uri="{FF2B5EF4-FFF2-40B4-BE49-F238E27FC236}">
                  <a16:creationId xmlns:a16="http://schemas.microsoft.com/office/drawing/2014/main" id="{8A12061F-AE5B-4066-A079-80F6BCB8FFE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63788" y="3925457"/>
              <a:ext cx="1273175" cy="1273175"/>
            </a:xfrm>
            <a:prstGeom prst="rect">
              <a:avLst/>
            </a:prstGeom>
          </p:spPr>
        </p:pic>
        <p:pic>
          <p:nvPicPr>
            <p:cNvPr id="22" name="Graphic 21" descr="Lightbulb and gear">
              <a:extLst>
                <a:ext uri="{FF2B5EF4-FFF2-40B4-BE49-F238E27FC236}">
                  <a16:creationId xmlns:a16="http://schemas.microsoft.com/office/drawing/2014/main" id="{B8FE8C42-F3CE-4BAC-B6E2-FD264AFF47E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80116" y="4305303"/>
              <a:ext cx="914400" cy="914400"/>
            </a:xfrm>
            <a:prstGeom prst="rect">
              <a:avLst/>
            </a:prstGeom>
          </p:spPr>
        </p:pic>
      </p:grpSp>
      <p:grpSp>
        <p:nvGrpSpPr>
          <p:cNvPr id="46" name="Group 45">
            <a:extLst>
              <a:ext uri="{FF2B5EF4-FFF2-40B4-BE49-F238E27FC236}">
                <a16:creationId xmlns:a16="http://schemas.microsoft.com/office/drawing/2014/main" id="{2343114C-8CFF-4C1B-9D39-FF0E5275D154}"/>
              </a:ext>
            </a:extLst>
          </p:cNvPr>
          <p:cNvGrpSpPr/>
          <p:nvPr/>
        </p:nvGrpSpPr>
        <p:grpSpPr>
          <a:xfrm>
            <a:off x="1076698" y="2529995"/>
            <a:ext cx="2146223" cy="542367"/>
            <a:chOff x="1076698" y="2529995"/>
            <a:chExt cx="2146223" cy="542367"/>
          </a:xfrm>
        </p:grpSpPr>
        <p:sp>
          <p:nvSpPr>
            <p:cNvPr id="24" name="TextBox 23">
              <a:extLst>
                <a:ext uri="{FF2B5EF4-FFF2-40B4-BE49-F238E27FC236}">
                  <a16:creationId xmlns:a16="http://schemas.microsoft.com/office/drawing/2014/main" id="{7619AEB4-B118-47F6-9A9C-9217E437DB14}"/>
                </a:ext>
              </a:extLst>
            </p:cNvPr>
            <p:cNvSpPr txBox="1"/>
            <p:nvPr/>
          </p:nvSpPr>
          <p:spPr>
            <a:xfrm rot="21248139">
              <a:off x="1076698" y="2529995"/>
              <a:ext cx="2146223" cy="369332"/>
            </a:xfrm>
            <a:prstGeom prst="rect">
              <a:avLst/>
            </a:prstGeom>
            <a:noFill/>
          </p:spPr>
          <p:txBody>
            <a:bodyPr wrap="square" rtlCol="0">
              <a:spAutoFit/>
            </a:bodyPr>
            <a:lstStyle/>
            <a:p>
              <a:r>
                <a:rPr lang="de-AT" dirty="0">
                  <a:latin typeface="AR CENA" panose="02000000000000000000" pitchFamily="2" charset="0"/>
                </a:rPr>
                <a:t>ENFATIZAR</a:t>
              </a:r>
            </a:p>
          </p:txBody>
        </p:sp>
        <p:pic>
          <p:nvPicPr>
            <p:cNvPr id="31" name="Graphic 30" descr="Line arrow Clockwise curve">
              <a:extLst>
                <a:ext uri="{FF2B5EF4-FFF2-40B4-BE49-F238E27FC236}">
                  <a16:creationId xmlns:a16="http://schemas.microsoft.com/office/drawing/2014/main" id="{CF866EF6-B1E1-42B5-8BFC-1BAEA9D7D4D1}"/>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0404173">
              <a:off x="2455537" y="2618688"/>
              <a:ext cx="453674" cy="453674"/>
            </a:xfrm>
            <a:prstGeom prst="rect">
              <a:avLst/>
            </a:prstGeom>
          </p:spPr>
        </p:pic>
      </p:grpSp>
      <p:grpSp>
        <p:nvGrpSpPr>
          <p:cNvPr id="48" name="Group 47">
            <a:extLst>
              <a:ext uri="{FF2B5EF4-FFF2-40B4-BE49-F238E27FC236}">
                <a16:creationId xmlns:a16="http://schemas.microsoft.com/office/drawing/2014/main" id="{AD312975-7726-4FC5-8022-DF4D233FC899}"/>
              </a:ext>
            </a:extLst>
          </p:cNvPr>
          <p:cNvGrpSpPr/>
          <p:nvPr/>
        </p:nvGrpSpPr>
        <p:grpSpPr>
          <a:xfrm>
            <a:off x="5673192" y="2447639"/>
            <a:ext cx="2146223" cy="969282"/>
            <a:chOff x="5673192" y="2447639"/>
            <a:chExt cx="2146223" cy="969282"/>
          </a:xfrm>
        </p:grpSpPr>
        <p:sp>
          <p:nvSpPr>
            <p:cNvPr id="29" name="TextBox 28">
              <a:extLst>
                <a:ext uri="{FF2B5EF4-FFF2-40B4-BE49-F238E27FC236}">
                  <a16:creationId xmlns:a16="http://schemas.microsoft.com/office/drawing/2014/main" id="{BE2D2590-B985-4A97-ABC6-66B0FAF39990}"/>
                </a:ext>
              </a:extLst>
            </p:cNvPr>
            <p:cNvSpPr txBox="1"/>
            <p:nvPr/>
          </p:nvSpPr>
          <p:spPr>
            <a:xfrm rot="21248139">
              <a:off x="5673192" y="2447639"/>
              <a:ext cx="2146223" cy="369332"/>
            </a:xfrm>
            <a:prstGeom prst="rect">
              <a:avLst/>
            </a:prstGeom>
            <a:noFill/>
          </p:spPr>
          <p:txBody>
            <a:bodyPr wrap="square" rtlCol="0">
              <a:spAutoFit/>
            </a:bodyPr>
            <a:lstStyle/>
            <a:p>
              <a:r>
                <a:rPr lang="de-AT" dirty="0">
                  <a:latin typeface="AR CENA" panose="02000000000000000000" pitchFamily="2" charset="0"/>
                </a:rPr>
                <a:t>IDEAR</a:t>
              </a:r>
            </a:p>
          </p:txBody>
        </p:sp>
        <p:pic>
          <p:nvPicPr>
            <p:cNvPr id="33" name="Graphic 32" descr="Line arrow Clockwise curve">
              <a:extLst>
                <a:ext uri="{FF2B5EF4-FFF2-40B4-BE49-F238E27FC236}">
                  <a16:creationId xmlns:a16="http://schemas.microsoft.com/office/drawing/2014/main" id="{B6E3E045-07E4-4A09-8C0F-B967237D5B0F}"/>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2321112">
              <a:off x="6190009" y="2881378"/>
              <a:ext cx="535543" cy="535543"/>
            </a:xfrm>
            <a:prstGeom prst="rect">
              <a:avLst/>
            </a:prstGeom>
          </p:spPr>
        </p:pic>
      </p:grpSp>
      <p:grpSp>
        <p:nvGrpSpPr>
          <p:cNvPr id="50" name="Group 49">
            <a:extLst>
              <a:ext uri="{FF2B5EF4-FFF2-40B4-BE49-F238E27FC236}">
                <a16:creationId xmlns:a16="http://schemas.microsoft.com/office/drawing/2014/main" id="{E72228D2-C6E0-4C66-8CA1-B4ABE535C61F}"/>
              </a:ext>
            </a:extLst>
          </p:cNvPr>
          <p:cNvGrpSpPr/>
          <p:nvPr/>
        </p:nvGrpSpPr>
        <p:grpSpPr>
          <a:xfrm>
            <a:off x="8969079" y="2447639"/>
            <a:ext cx="2146223" cy="779103"/>
            <a:chOff x="8969079" y="2447639"/>
            <a:chExt cx="2146223" cy="779103"/>
          </a:xfrm>
        </p:grpSpPr>
        <p:sp>
          <p:nvSpPr>
            <p:cNvPr id="28" name="TextBox 27">
              <a:extLst>
                <a:ext uri="{FF2B5EF4-FFF2-40B4-BE49-F238E27FC236}">
                  <a16:creationId xmlns:a16="http://schemas.microsoft.com/office/drawing/2014/main" id="{C022AF32-FEB3-4ED6-9CCD-B9CEF18F3C4C}"/>
                </a:ext>
              </a:extLst>
            </p:cNvPr>
            <p:cNvSpPr txBox="1"/>
            <p:nvPr/>
          </p:nvSpPr>
          <p:spPr>
            <a:xfrm rot="21248139">
              <a:off x="8969079" y="2447639"/>
              <a:ext cx="2146223" cy="369332"/>
            </a:xfrm>
            <a:prstGeom prst="rect">
              <a:avLst/>
            </a:prstGeom>
            <a:noFill/>
          </p:spPr>
          <p:txBody>
            <a:bodyPr wrap="square" rtlCol="0">
              <a:spAutoFit/>
            </a:bodyPr>
            <a:lstStyle/>
            <a:p>
              <a:r>
                <a:rPr lang="de-AT" dirty="0">
                  <a:latin typeface="AR CENA" panose="02000000000000000000" pitchFamily="2" charset="0"/>
                </a:rPr>
                <a:t>PROBAR</a:t>
              </a:r>
            </a:p>
          </p:txBody>
        </p:sp>
        <p:pic>
          <p:nvPicPr>
            <p:cNvPr id="34" name="Graphic 33" descr="Line arrow Clockwise curve">
              <a:extLst>
                <a:ext uri="{FF2B5EF4-FFF2-40B4-BE49-F238E27FC236}">
                  <a16:creationId xmlns:a16="http://schemas.microsoft.com/office/drawing/2014/main" id="{ABD0AE8F-E3E3-49BF-B1F5-DFEC806123A1}"/>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1552586">
              <a:off x="9631876" y="2691199"/>
              <a:ext cx="535543" cy="535543"/>
            </a:xfrm>
            <a:prstGeom prst="rect">
              <a:avLst/>
            </a:prstGeom>
          </p:spPr>
        </p:pic>
      </p:grpSp>
      <p:grpSp>
        <p:nvGrpSpPr>
          <p:cNvPr id="49" name="Group 48">
            <a:extLst>
              <a:ext uri="{FF2B5EF4-FFF2-40B4-BE49-F238E27FC236}">
                <a16:creationId xmlns:a16="http://schemas.microsoft.com/office/drawing/2014/main" id="{2B994B9B-35C0-4CEB-B7E5-F1FE69326C04}"/>
              </a:ext>
            </a:extLst>
          </p:cNvPr>
          <p:cNvGrpSpPr/>
          <p:nvPr/>
        </p:nvGrpSpPr>
        <p:grpSpPr>
          <a:xfrm>
            <a:off x="7507418" y="4777837"/>
            <a:ext cx="2146223" cy="881138"/>
            <a:chOff x="7507418" y="4777837"/>
            <a:chExt cx="2146223" cy="881138"/>
          </a:xfrm>
        </p:grpSpPr>
        <p:sp>
          <p:nvSpPr>
            <p:cNvPr id="27" name="TextBox 26">
              <a:extLst>
                <a:ext uri="{FF2B5EF4-FFF2-40B4-BE49-F238E27FC236}">
                  <a16:creationId xmlns:a16="http://schemas.microsoft.com/office/drawing/2014/main" id="{990AFF70-7D33-4E36-A0AD-68F9D9B537AC}"/>
                </a:ext>
              </a:extLst>
            </p:cNvPr>
            <p:cNvSpPr txBox="1"/>
            <p:nvPr/>
          </p:nvSpPr>
          <p:spPr>
            <a:xfrm rot="21248139">
              <a:off x="7507418" y="5289643"/>
              <a:ext cx="2146223" cy="369332"/>
            </a:xfrm>
            <a:prstGeom prst="rect">
              <a:avLst/>
            </a:prstGeom>
            <a:noFill/>
          </p:spPr>
          <p:txBody>
            <a:bodyPr wrap="square" rtlCol="0">
              <a:spAutoFit/>
            </a:bodyPr>
            <a:lstStyle/>
            <a:p>
              <a:r>
                <a:rPr lang="de-AT" dirty="0">
                  <a:latin typeface="AR CENA" panose="02000000000000000000" pitchFamily="2" charset="0"/>
                </a:rPr>
                <a:t>PROTOTIPAR</a:t>
              </a:r>
            </a:p>
          </p:txBody>
        </p:sp>
        <p:pic>
          <p:nvPicPr>
            <p:cNvPr id="35" name="Graphic 34" descr="Line arrow Clockwise curve">
              <a:extLst>
                <a:ext uri="{FF2B5EF4-FFF2-40B4-BE49-F238E27FC236}">
                  <a16:creationId xmlns:a16="http://schemas.microsoft.com/office/drawing/2014/main" id="{E45F6AAC-892E-4A1F-ABC7-DE611609A5D4}"/>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9278888" flipV="1">
              <a:off x="7872656" y="4777837"/>
              <a:ext cx="535543" cy="535543"/>
            </a:xfrm>
            <a:prstGeom prst="rect">
              <a:avLst/>
            </a:prstGeom>
          </p:spPr>
        </p:pic>
      </p:grpSp>
      <p:grpSp>
        <p:nvGrpSpPr>
          <p:cNvPr id="47" name="Group 46">
            <a:extLst>
              <a:ext uri="{FF2B5EF4-FFF2-40B4-BE49-F238E27FC236}">
                <a16:creationId xmlns:a16="http://schemas.microsoft.com/office/drawing/2014/main" id="{FE7CBAF4-589C-4B54-81EE-69C921F50B0C}"/>
              </a:ext>
            </a:extLst>
          </p:cNvPr>
          <p:cNvGrpSpPr/>
          <p:nvPr/>
        </p:nvGrpSpPr>
        <p:grpSpPr>
          <a:xfrm>
            <a:off x="3437424" y="4777837"/>
            <a:ext cx="2146223" cy="731976"/>
            <a:chOff x="3437424" y="4777837"/>
            <a:chExt cx="2146223" cy="731976"/>
          </a:xfrm>
        </p:grpSpPr>
        <p:sp>
          <p:nvSpPr>
            <p:cNvPr id="26" name="TextBox 25">
              <a:extLst>
                <a:ext uri="{FF2B5EF4-FFF2-40B4-BE49-F238E27FC236}">
                  <a16:creationId xmlns:a16="http://schemas.microsoft.com/office/drawing/2014/main" id="{F57830CB-B783-4F4D-A129-A438FA95720A}"/>
                </a:ext>
              </a:extLst>
            </p:cNvPr>
            <p:cNvSpPr txBox="1"/>
            <p:nvPr/>
          </p:nvSpPr>
          <p:spPr>
            <a:xfrm rot="21248139">
              <a:off x="3437424" y="5140481"/>
              <a:ext cx="2146223" cy="369332"/>
            </a:xfrm>
            <a:prstGeom prst="rect">
              <a:avLst/>
            </a:prstGeom>
            <a:noFill/>
          </p:spPr>
          <p:txBody>
            <a:bodyPr wrap="square" rtlCol="0">
              <a:spAutoFit/>
            </a:bodyPr>
            <a:lstStyle/>
            <a:p>
              <a:r>
                <a:rPr lang="de-AT" dirty="0">
                  <a:latin typeface="AR CENA" panose="02000000000000000000" pitchFamily="2" charset="0"/>
                </a:rPr>
                <a:t>DEFINIR</a:t>
              </a:r>
            </a:p>
          </p:txBody>
        </p:sp>
        <p:pic>
          <p:nvPicPr>
            <p:cNvPr id="36" name="Graphic 35" descr="Line arrow Clockwise curve">
              <a:extLst>
                <a:ext uri="{FF2B5EF4-FFF2-40B4-BE49-F238E27FC236}">
                  <a16:creationId xmlns:a16="http://schemas.microsoft.com/office/drawing/2014/main" id="{7CE9D453-066E-4995-8A6B-633D922CB30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1270234" flipV="1">
              <a:off x="4428474" y="4777837"/>
              <a:ext cx="535543" cy="535543"/>
            </a:xfrm>
            <a:prstGeom prst="rect">
              <a:avLst/>
            </a:prstGeom>
          </p:spPr>
        </p:pic>
      </p:grpSp>
      <p:pic>
        <p:nvPicPr>
          <p:cNvPr id="44" name="Graphic 43" descr="Send">
            <a:extLst>
              <a:ext uri="{FF2B5EF4-FFF2-40B4-BE49-F238E27FC236}">
                <a16:creationId xmlns:a16="http://schemas.microsoft.com/office/drawing/2014/main" id="{367ED0FA-7DAF-4E05-9699-ACB1903BF193}"/>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018556" y="3415626"/>
            <a:ext cx="1144652" cy="1144652"/>
          </a:xfrm>
          <a:prstGeom prst="rect">
            <a:avLst/>
          </a:prstGeom>
        </p:spPr>
      </p:pic>
    </p:spTree>
    <p:extLst>
      <p:ext uri="{BB962C8B-B14F-4D97-AF65-F5344CB8AC3E}">
        <p14:creationId xmlns:p14="http://schemas.microsoft.com/office/powerpoint/2010/main" val="289943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0"/>
                                  </p:stCondLst>
                                  <p:childTnLst>
                                    <p:animEffect transition="out" filter="fade">
                                      <p:cBhvr>
                                        <p:cTn id="9" dur="500" tmFilter="0, 0; .2, .5; .8, .5; 1, 0"/>
                                        <p:tgtEl>
                                          <p:spTgt spid="46"/>
                                        </p:tgtEl>
                                      </p:cBhvr>
                                    </p:animEffect>
                                    <p:animScale>
                                      <p:cBhvr>
                                        <p:cTn id="10" dur="250" autoRev="1" fill="hold"/>
                                        <p:tgtEl>
                                          <p:spTgt spid="46"/>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par>
                          <p:cTn id="15" fill="hold">
                            <p:stCondLst>
                              <p:cond delay="0"/>
                            </p:stCondLst>
                            <p:childTnLst>
                              <p:par>
                                <p:cTn id="16" presetID="26" presetClass="emph" presetSubtype="0" fill="hold" nodeType="afterEffect">
                                  <p:stCondLst>
                                    <p:cond delay="0"/>
                                  </p:stCondLst>
                                  <p:childTnLst>
                                    <p:animEffect transition="out" filter="fade">
                                      <p:cBhvr>
                                        <p:cTn id="17" dur="500" tmFilter="0, 0; .2, .5; .8, .5; 1, 0"/>
                                        <p:tgtEl>
                                          <p:spTgt spid="47"/>
                                        </p:tgtEl>
                                      </p:cBhvr>
                                    </p:animEffect>
                                    <p:animScale>
                                      <p:cBhvr>
                                        <p:cTn id="18" dur="250" autoRev="1" fill="hold"/>
                                        <p:tgtEl>
                                          <p:spTgt spid="47"/>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par>
                          <p:cTn id="23" fill="hold">
                            <p:stCondLst>
                              <p:cond delay="0"/>
                            </p:stCondLst>
                            <p:childTnLst>
                              <p:par>
                                <p:cTn id="24" presetID="26" presetClass="emph" presetSubtype="0" fill="hold" nodeType="afterEffect">
                                  <p:stCondLst>
                                    <p:cond delay="0"/>
                                  </p:stCondLst>
                                  <p:childTnLst>
                                    <p:animEffect transition="out" filter="fade">
                                      <p:cBhvr>
                                        <p:cTn id="25" dur="500" tmFilter="0, 0; .2, .5; .8, .5; 1, 0"/>
                                        <p:tgtEl>
                                          <p:spTgt spid="48"/>
                                        </p:tgtEl>
                                      </p:cBhvr>
                                    </p:animEffect>
                                    <p:animScale>
                                      <p:cBhvr>
                                        <p:cTn id="26" dur="250" autoRev="1" fill="hold"/>
                                        <p:tgtEl>
                                          <p:spTgt spid="48"/>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par>
                          <p:cTn id="31" fill="hold">
                            <p:stCondLst>
                              <p:cond delay="0"/>
                            </p:stCondLst>
                            <p:childTnLst>
                              <p:par>
                                <p:cTn id="32" presetID="26" presetClass="emph" presetSubtype="0" fill="hold" nodeType="afterEffect">
                                  <p:stCondLst>
                                    <p:cond delay="0"/>
                                  </p:stCondLst>
                                  <p:childTnLst>
                                    <p:animEffect transition="out" filter="fade">
                                      <p:cBhvr>
                                        <p:cTn id="33" dur="500" tmFilter="0, 0; .2, .5; .8, .5; 1, 0"/>
                                        <p:tgtEl>
                                          <p:spTgt spid="49"/>
                                        </p:tgtEl>
                                      </p:cBhvr>
                                    </p:animEffect>
                                    <p:animScale>
                                      <p:cBhvr>
                                        <p:cTn id="34" dur="250" autoRev="1" fill="hold"/>
                                        <p:tgtEl>
                                          <p:spTgt spid="49"/>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par>
                          <p:cTn id="39" fill="hold">
                            <p:stCondLst>
                              <p:cond delay="0"/>
                            </p:stCondLst>
                            <p:childTnLst>
                              <p:par>
                                <p:cTn id="40" presetID="26" presetClass="emph" presetSubtype="0" fill="hold" nodeType="afterEffect">
                                  <p:stCondLst>
                                    <p:cond delay="0"/>
                                  </p:stCondLst>
                                  <p:childTnLst>
                                    <p:animEffect transition="out" filter="fade">
                                      <p:cBhvr>
                                        <p:cTn id="41" dur="500" tmFilter="0, 0; .2, .5; .8, .5; 1, 0"/>
                                        <p:tgtEl>
                                          <p:spTgt spid="50"/>
                                        </p:tgtEl>
                                      </p:cBhvr>
                                    </p:animEffect>
                                    <p:animScale>
                                      <p:cBhvr>
                                        <p:cTn id="42" dur="250" autoRev="1" fill="hold"/>
                                        <p:tgtEl>
                                          <p:spTgt spid="5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81C7E-89D8-4666-81C4-142148D87446}"/>
              </a:ext>
            </a:extLst>
          </p:cNvPr>
          <p:cNvSpPr>
            <a:spLocks noGrp="1"/>
          </p:cNvSpPr>
          <p:nvPr>
            <p:ph type="title"/>
          </p:nvPr>
        </p:nvSpPr>
        <p:spPr/>
        <p:txBody>
          <a:bodyPr>
            <a:normAutofit/>
          </a:bodyPr>
          <a:lstStyle/>
          <a:p>
            <a:r>
              <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CONSEJOS PARA IMPARTIR UN WBL ONLINE CON ÉXITO</a:t>
            </a:r>
          </a:p>
        </p:txBody>
      </p:sp>
      <p:sp>
        <p:nvSpPr>
          <p:cNvPr id="3" name="Content Placeholder 2">
            <a:extLst>
              <a:ext uri="{FF2B5EF4-FFF2-40B4-BE49-F238E27FC236}">
                <a16:creationId xmlns:a16="http://schemas.microsoft.com/office/drawing/2014/main" id="{C9A2490D-7914-4219-BB80-2E75FD195D77}"/>
              </a:ext>
            </a:extLst>
          </p:cNvPr>
          <p:cNvSpPr txBox="1">
            <a:spLocks/>
          </p:cNvSpPr>
          <p:nvPr/>
        </p:nvSpPr>
        <p:spPr>
          <a:xfrm>
            <a:off x="838200" y="1813395"/>
            <a:ext cx="10515600" cy="4351338"/>
          </a:xfrm>
          <a:prstGeom prst="rect">
            <a:avLst/>
          </a:prstGeom>
          <a:solidFill>
            <a:srgbClr val="FFFFFF">
              <a:alpha val="85098"/>
            </a:srgbClr>
          </a:solidFill>
        </p:spPr>
        <p:txBody>
          <a:bodyPr vert="horz" lIns="91440" tIns="45720" rIns="91440" bIns="45720" rtlCol="0" anchor="ctr" anchorCtr="0">
            <a:normAutofit fontScale="92500" lnSpcReduction="20000"/>
          </a:bodyPr>
          <a:lstStyle/>
          <a:p>
            <a:pPr marL="355600" marR="0" lvl="0" indent="-355600" fontAlgn="auto">
              <a:spcBef>
                <a:spcPts val="1000"/>
              </a:spcBef>
              <a:spcAft>
                <a:spcPts val="0"/>
              </a:spcAft>
              <a:buClr>
                <a:srgbClr val="42ACE6"/>
              </a:buClr>
              <a:buSzTx/>
              <a:buFont typeface="Wingdings 3" panose="05040102010807070707" pitchFamily="18" charset="2"/>
              <a:buChar char=""/>
              <a:tabLst/>
              <a:defRPr/>
            </a:pPr>
            <a:r>
              <a:rPr lang="es-ES" sz="3200" b="1" dirty="0">
                <a:solidFill>
                  <a:srgbClr val="42ACE6"/>
                </a:solidFill>
                <a:ea typeface="+mj-ea"/>
                <a:cs typeface="+mj-cs"/>
              </a:rPr>
              <a:t>Familiarízate con la plataforma virtual</a:t>
            </a:r>
          </a:p>
          <a:p>
            <a:pPr marL="812800" lvl="1" indent="-355600">
              <a:lnSpc>
                <a:spcPct val="110000"/>
              </a:lnSpc>
              <a:spcBef>
                <a:spcPts val="500"/>
              </a:spcBef>
              <a:buClr>
                <a:srgbClr val="81DDFF"/>
              </a:buClr>
              <a:buFont typeface="Wingdings 3" panose="05040102010807070707" pitchFamily="18" charset="2"/>
              <a:buChar char=""/>
              <a:defRPr/>
            </a:pPr>
            <a:r>
              <a:rPr lang="de-AT" sz="2600" dirty="0"/>
              <a:t>Aunque la plataforma es muy intuitiva y agradable, puede presentar ciertas dificultades para aquellos/as que no estén acostumbrados al uso de las tecnologías. Por este motivo, es muy importante dedicar algún tiempo al inicio de las prácticas, a leer la guía de usuario y a familiarizarse y configurar la plataforma.</a:t>
            </a:r>
          </a:p>
          <a:p>
            <a:pPr lvl="1">
              <a:lnSpc>
                <a:spcPct val="110000"/>
              </a:lnSpc>
              <a:spcBef>
                <a:spcPts val="500"/>
              </a:spcBef>
              <a:buClr>
                <a:srgbClr val="81DDFF"/>
              </a:buClr>
              <a:defRPr/>
            </a:pPr>
            <a:endParaRPr kumimoji="0" lang="es-ES" sz="3200" b="0" i="0" u="none" strike="noStrike" kern="1200" cap="none" spc="0" normalizeH="0" baseline="0" noProof="0" dirty="0">
              <a:ln>
                <a:noFill/>
              </a:ln>
              <a:solidFill>
                <a:schemeClr val="tx1"/>
              </a:solidFill>
              <a:effectLst/>
              <a:uLnTx/>
              <a:uFillTx/>
              <a:ea typeface="+mj-ea"/>
              <a:cs typeface="+mj-cs"/>
            </a:endParaRPr>
          </a:p>
          <a:p>
            <a:pPr marL="355600" indent="-355600">
              <a:spcBef>
                <a:spcPts val="1000"/>
              </a:spcBef>
              <a:buClr>
                <a:srgbClr val="42ACE6"/>
              </a:buClr>
              <a:buFont typeface="Wingdings 3" panose="05040102010807070707" pitchFamily="18" charset="2"/>
              <a:buChar char=""/>
              <a:defRPr/>
            </a:pPr>
            <a:r>
              <a:rPr lang="es-ES" sz="3200" b="1" dirty="0">
                <a:solidFill>
                  <a:srgbClr val="42ACE6"/>
                </a:solidFill>
                <a:ea typeface="+mj-ea"/>
                <a:cs typeface="+mj-cs"/>
              </a:rPr>
              <a:t>Ofrece tiempos de descanso</a:t>
            </a:r>
          </a:p>
          <a:p>
            <a:pPr marL="812800" marR="0" lvl="1" indent="-355600" fontAlgn="auto">
              <a:lnSpc>
                <a:spcPct val="110000"/>
              </a:lnSpc>
              <a:spcBef>
                <a:spcPts val="500"/>
              </a:spcBef>
              <a:spcAft>
                <a:spcPts val="0"/>
              </a:spcAft>
              <a:buClr>
                <a:srgbClr val="81DDFF"/>
              </a:buClr>
              <a:buSzTx/>
              <a:buFont typeface="Wingdings 3" panose="05040102010807070707" pitchFamily="18" charset="2"/>
              <a:buChar char=""/>
              <a:tabLst/>
              <a:defRPr/>
            </a:pPr>
            <a:r>
              <a:rPr lang="de-AT" sz="2600" dirty="0"/>
              <a:t>No es conveniente dedicar muchas horas seguidas al WBL, ya que el cerebro se cansa, por ello, es importante tomar descansos, asignar espacios para aclarar la mente antes de continuar con el WBL. </a:t>
            </a:r>
            <a:endParaRPr lang="es-ES" sz="2600" dirty="0"/>
          </a:p>
        </p:txBody>
      </p:sp>
    </p:spTree>
    <p:extLst>
      <p:ext uri="{BB962C8B-B14F-4D97-AF65-F5344CB8AC3E}">
        <p14:creationId xmlns:p14="http://schemas.microsoft.com/office/powerpoint/2010/main" val="142096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9A2490D-7914-4219-BB80-2E75FD195D77}"/>
              </a:ext>
            </a:extLst>
          </p:cNvPr>
          <p:cNvSpPr txBox="1">
            <a:spLocks/>
          </p:cNvSpPr>
          <p:nvPr/>
        </p:nvSpPr>
        <p:spPr>
          <a:xfrm>
            <a:off x="838200" y="1813395"/>
            <a:ext cx="10515600" cy="4351338"/>
          </a:xfrm>
          <a:prstGeom prst="rect">
            <a:avLst/>
          </a:prstGeom>
          <a:solidFill>
            <a:srgbClr val="FFFFFF">
              <a:alpha val="85098"/>
            </a:srgbClr>
          </a:solidFill>
        </p:spPr>
        <p:txBody>
          <a:bodyPr vert="horz" lIns="91440" tIns="45720" rIns="91440" bIns="45720" rtlCol="0" anchor="ctr" anchorCtr="0">
            <a:normAutofit/>
          </a:bodyPr>
          <a:lstStyle/>
          <a:p>
            <a:pPr marL="355600" marR="0" lvl="0" indent="-355600" fontAlgn="auto">
              <a:lnSpc>
                <a:spcPct val="80000"/>
              </a:lnSpc>
              <a:spcBef>
                <a:spcPts val="1000"/>
              </a:spcBef>
              <a:spcAft>
                <a:spcPts val="0"/>
              </a:spcAft>
              <a:buClr>
                <a:srgbClr val="42ACE6"/>
              </a:buClr>
              <a:buSzTx/>
              <a:buFont typeface="Wingdings 3" panose="05040102010807070707" pitchFamily="18" charset="2"/>
              <a:buChar char=""/>
              <a:tabLst/>
              <a:defRPr/>
            </a:pPr>
            <a:r>
              <a:rPr lang="es-ES" sz="3000" b="1" dirty="0">
                <a:solidFill>
                  <a:srgbClr val="42ACE6"/>
                </a:solidFill>
                <a:ea typeface="+mj-ea"/>
                <a:cs typeface="+mj-cs"/>
              </a:rPr>
              <a:t>Presenta videos cortos</a:t>
            </a:r>
          </a:p>
          <a:p>
            <a:pPr marL="812800" marR="0" lvl="1" indent="-355600" fontAlgn="auto">
              <a:lnSpc>
                <a:spcPct val="90000"/>
              </a:lnSpc>
              <a:spcBef>
                <a:spcPts val="500"/>
              </a:spcBef>
              <a:spcAft>
                <a:spcPts val="0"/>
              </a:spcAft>
              <a:buClr>
                <a:srgbClr val="81DDFF"/>
              </a:buClr>
              <a:buSzTx/>
              <a:buFont typeface="Wingdings 3" panose="05040102010807070707" pitchFamily="18" charset="2"/>
              <a:buChar char=""/>
              <a:tabLst/>
              <a:defRPr/>
            </a:pPr>
            <a:r>
              <a:rPr lang="es-ES" sz="2400" dirty="0"/>
              <a:t>Es aconsejable impartir sesiones cortas de </a:t>
            </a:r>
            <a:r>
              <a:rPr lang="es-ES" sz="2400" dirty="0" err="1"/>
              <a:t>WBL</a:t>
            </a:r>
            <a:r>
              <a:rPr lang="es-ES" sz="2400" dirty="0"/>
              <a:t> (máximo 45 minutos) porque cuando el alumnado trabaja online, no sólo se sientan frente al ordenador esos 45 minutos. Consumen contenidos a distintos ritmos, en distintas cantidades y durante distintos intervalos de tiempo.</a:t>
            </a:r>
          </a:p>
          <a:p>
            <a:pPr marL="812800" marR="0" lvl="1" indent="-355600" fontAlgn="auto">
              <a:lnSpc>
                <a:spcPct val="90000"/>
              </a:lnSpc>
              <a:spcBef>
                <a:spcPts val="500"/>
              </a:spcBef>
              <a:spcAft>
                <a:spcPts val="0"/>
              </a:spcAft>
              <a:buClr>
                <a:srgbClr val="81DDFF"/>
              </a:buClr>
              <a:buSzTx/>
              <a:buFont typeface="Wingdings 3" panose="05040102010807070707" pitchFamily="18" charset="2"/>
              <a:buChar char=""/>
              <a:tabLst/>
              <a:defRPr/>
            </a:pPr>
            <a:r>
              <a:rPr lang="es-ES" sz="2400" dirty="0"/>
              <a:t>Los videos más cortos facilitan que el alumnado encuentre los contenidos que desean revisar. También es beneficioso para los instructores/as de </a:t>
            </a:r>
            <a:r>
              <a:rPr lang="es-ES" sz="2400" dirty="0" err="1"/>
              <a:t>WBL</a:t>
            </a:r>
            <a:r>
              <a:rPr lang="es-ES" sz="2400" dirty="0"/>
              <a:t>, ya que es más fácil grabar, editar y subir los videos. </a:t>
            </a:r>
          </a:p>
        </p:txBody>
      </p:sp>
      <p:sp>
        <p:nvSpPr>
          <p:cNvPr id="7" name="Title 1">
            <a:extLst>
              <a:ext uri="{FF2B5EF4-FFF2-40B4-BE49-F238E27FC236}">
                <a16:creationId xmlns:a16="http://schemas.microsoft.com/office/drawing/2014/main" id="{09C28BEA-1DC3-4299-959E-16E85617B120}"/>
              </a:ext>
            </a:extLst>
          </p:cNvPr>
          <p:cNvSpPr>
            <a:spLocks noGrp="1"/>
          </p:cNvSpPr>
          <p:nvPr>
            <p:ph type="title"/>
          </p:nvPr>
        </p:nvSpPr>
        <p:spPr>
          <a:xfrm>
            <a:off x="838200" y="289851"/>
            <a:ext cx="10515600" cy="1523544"/>
          </a:xfrm>
        </p:spPr>
        <p:txBody>
          <a:bodyPr>
            <a:normAutofit/>
          </a:bodyPr>
          <a:lstStyle/>
          <a:p>
            <a:r>
              <a:rPr lang="de-AT" dirty="0">
                <a:latin typeface="Eras Bold ITC" panose="020B0907030504020204" pitchFamily="34" charset="0"/>
              </a:rPr>
              <a:t>CONSEJOS PARA IMPARTIR UN WBL ONLINE CON ÉXITO</a:t>
            </a:r>
            <a:endPar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endParaRPr>
          </a:p>
        </p:txBody>
      </p:sp>
    </p:spTree>
    <p:extLst>
      <p:ext uri="{BB962C8B-B14F-4D97-AF65-F5344CB8AC3E}">
        <p14:creationId xmlns:p14="http://schemas.microsoft.com/office/powerpoint/2010/main" val="142096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left)">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B4D85-A9E6-4709-95B6-82DE4AE6F0B6}"/>
              </a:ext>
            </a:extLst>
          </p:cNvPr>
          <p:cNvSpPr>
            <a:spLocks noGrp="1"/>
          </p:cNvSpPr>
          <p:nvPr>
            <p:ph type="title"/>
          </p:nvPr>
        </p:nvSpPr>
        <p:spPr>
          <a:xfrm>
            <a:off x="840407" y="1843229"/>
            <a:ext cx="10515600" cy="2317513"/>
          </a:xfrm>
        </p:spPr>
        <p:txBody>
          <a:bodyPr/>
          <a:lstStyle/>
          <a:p>
            <a:pPr algn="ctr"/>
            <a:r>
              <a:rPr lang="de-DE">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¡GRACIAS POR TU ATENCIÓN!</a:t>
            </a:r>
            <a:endPar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endParaRPr>
          </a:p>
        </p:txBody>
      </p:sp>
    </p:spTree>
    <p:extLst>
      <p:ext uri="{BB962C8B-B14F-4D97-AF65-F5344CB8AC3E}">
        <p14:creationId xmlns:p14="http://schemas.microsoft.com/office/powerpoint/2010/main" val="1703199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5D444-69C0-44F6-80AB-96D82FB82011}"/>
              </a:ext>
            </a:extLst>
          </p:cNvPr>
          <p:cNvSpPr>
            <a:spLocks noGrp="1"/>
          </p:cNvSpPr>
          <p:nvPr>
            <p:ph type="title"/>
          </p:nvPr>
        </p:nvSpPr>
        <p:spPr/>
        <p:txBody>
          <a:bodyPr/>
          <a:lstStyle/>
          <a:p>
            <a:pPr lvl="0"/>
            <a:r>
              <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INTRODUCCIÓN GENERAL A LA DIDÁCTICA</a:t>
            </a:r>
            <a:endParaRPr lang="de-AT" dirty="0"/>
          </a:p>
        </p:txBody>
      </p:sp>
      <p:sp>
        <p:nvSpPr>
          <p:cNvPr id="3" name="Content Placeholder 2">
            <a:extLst>
              <a:ext uri="{FF2B5EF4-FFF2-40B4-BE49-F238E27FC236}">
                <a16:creationId xmlns:a16="http://schemas.microsoft.com/office/drawing/2014/main" id="{70CD5EE5-2911-4250-84B0-E13A3EF90087}"/>
              </a:ext>
            </a:extLst>
          </p:cNvPr>
          <p:cNvSpPr>
            <a:spLocks noGrp="1"/>
          </p:cNvSpPr>
          <p:nvPr>
            <p:ph idx="1"/>
          </p:nvPr>
        </p:nvSpPr>
        <p:spPr/>
        <p:txBody>
          <a:bodyPr>
            <a:normAutofit/>
          </a:bodyPr>
          <a:lstStyle/>
          <a:p>
            <a:endParaRPr lang="es-ES" dirty="0"/>
          </a:p>
          <a:p>
            <a:r>
              <a:rPr lang="es-ES" dirty="0"/>
              <a:t>El mentor/a de </a:t>
            </a:r>
            <a:r>
              <a:rPr lang="es-ES" dirty="0" err="1"/>
              <a:t>WBL</a:t>
            </a:r>
            <a:r>
              <a:rPr lang="es-ES" dirty="0"/>
              <a:t> dentro de la empresa es la persona que </a:t>
            </a:r>
            <a:r>
              <a:rPr lang="es-ES" b="1" dirty="0"/>
              <a:t>transfiere</a:t>
            </a:r>
            <a:r>
              <a:rPr lang="es-ES" dirty="0"/>
              <a:t> sus </a:t>
            </a:r>
            <a:r>
              <a:rPr lang="es-ES" b="1" dirty="0"/>
              <a:t>conocimientos, saber hacer </a:t>
            </a:r>
            <a:r>
              <a:rPr lang="es-ES" dirty="0"/>
              <a:t>y la </a:t>
            </a:r>
            <a:r>
              <a:rPr lang="es-ES" b="1" dirty="0"/>
              <a:t>experiencia</a:t>
            </a:r>
            <a:r>
              <a:rPr lang="es-ES" dirty="0"/>
              <a:t> al alumnado</a:t>
            </a:r>
          </a:p>
          <a:p>
            <a:r>
              <a:rPr lang="es-ES" dirty="0"/>
              <a:t>La didáctica es la rama de la pedagogía responsable de buscar métodos y técnicas para </a:t>
            </a:r>
            <a:r>
              <a:rPr lang="es-ES" b="1" dirty="0"/>
              <a:t>mejorar la enseñanza </a:t>
            </a:r>
            <a:r>
              <a:rPr lang="es-ES" dirty="0"/>
              <a:t>(la transmisión de conocimientos), definiendo las directrices para garantizar que los </a:t>
            </a:r>
            <a:r>
              <a:rPr lang="es-ES" b="1" dirty="0"/>
              <a:t>conocimientos</a:t>
            </a:r>
            <a:r>
              <a:rPr lang="es-ES" dirty="0"/>
              <a:t> lleguen a los las </a:t>
            </a:r>
            <a:r>
              <a:rPr lang="es-ES" b="1" dirty="0"/>
              <a:t>personas que se forman</a:t>
            </a:r>
            <a:r>
              <a:rPr lang="es-ES" dirty="0"/>
              <a:t> (alumnado) de una manera más efectiva.</a:t>
            </a:r>
          </a:p>
          <a:p>
            <a:endParaRPr lang="es-ES" dirty="0"/>
          </a:p>
          <a:p>
            <a:pPr marL="0" indent="0">
              <a:buNone/>
            </a:pPr>
            <a:endParaRPr lang="de-AT" dirty="0"/>
          </a:p>
        </p:txBody>
      </p:sp>
    </p:spTree>
    <p:extLst>
      <p:ext uri="{BB962C8B-B14F-4D97-AF65-F5344CB8AC3E}">
        <p14:creationId xmlns:p14="http://schemas.microsoft.com/office/powerpoint/2010/main" val="405789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5D444-69C0-44F6-80AB-96D82FB82011}"/>
              </a:ext>
            </a:extLst>
          </p:cNvPr>
          <p:cNvSpPr>
            <a:spLocks noGrp="1"/>
          </p:cNvSpPr>
          <p:nvPr>
            <p:ph type="title"/>
          </p:nvPr>
        </p:nvSpPr>
        <p:spPr/>
        <p:txBody>
          <a:bodyPr/>
          <a:lstStyle/>
          <a:p>
            <a:pPr lvl="0"/>
            <a:r>
              <a:rPr lang="de-AT" dirty="0">
                <a:latin typeface="Eras Bold ITC" panose="020B0907030504020204" pitchFamily="34" charset="0"/>
              </a:rPr>
              <a:t>INTRODUCCIÓN GENERAL A LA DIDÁCTICA</a:t>
            </a:r>
            <a:endParaRPr lang="de-AT" dirty="0"/>
          </a:p>
        </p:txBody>
      </p:sp>
      <p:sp>
        <p:nvSpPr>
          <p:cNvPr id="3" name="Content Placeholder 2">
            <a:extLst>
              <a:ext uri="{FF2B5EF4-FFF2-40B4-BE49-F238E27FC236}">
                <a16:creationId xmlns:a16="http://schemas.microsoft.com/office/drawing/2014/main" id="{70CD5EE5-2911-4250-84B0-E13A3EF90087}"/>
              </a:ext>
            </a:extLst>
          </p:cNvPr>
          <p:cNvSpPr>
            <a:spLocks noGrp="1"/>
          </p:cNvSpPr>
          <p:nvPr>
            <p:ph idx="1"/>
          </p:nvPr>
        </p:nvSpPr>
        <p:spPr/>
        <p:txBody>
          <a:bodyPr>
            <a:normAutofit/>
          </a:bodyPr>
          <a:lstStyle/>
          <a:p>
            <a:endParaRPr lang="es-ES" dirty="0"/>
          </a:p>
          <a:p>
            <a:r>
              <a:rPr lang="es-ES" dirty="0"/>
              <a:t>En otras palabras, la didáctica permite a los tutores/as de la empresa (responsable del </a:t>
            </a:r>
            <a:r>
              <a:rPr lang="es-ES" dirty="0" err="1"/>
              <a:t>WBL</a:t>
            </a:r>
            <a:r>
              <a:rPr lang="es-ES" dirty="0"/>
              <a:t>) analizar, seleccionar y desarrollar los </a:t>
            </a:r>
            <a:r>
              <a:rPr lang="es-ES" b="1" dirty="0"/>
              <a:t>programas y planes de aprendizaje </a:t>
            </a:r>
            <a:r>
              <a:rPr lang="es-ES" dirty="0"/>
              <a:t>para ofrecer al alumnado una experiencia de trabajo en un entorno laboral real. </a:t>
            </a:r>
          </a:p>
          <a:p>
            <a:pPr marL="0" indent="0">
              <a:buNone/>
            </a:pPr>
            <a:endParaRPr lang="de-AT" dirty="0"/>
          </a:p>
        </p:txBody>
      </p:sp>
    </p:spTree>
    <p:extLst>
      <p:ext uri="{BB962C8B-B14F-4D97-AF65-F5344CB8AC3E}">
        <p14:creationId xmlns:p14="http://schemas.microsoft.com/office/powerpoint/2010/main" val="405789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5D444-69C0-44F6-80AB-96D82FB82011}"/>
              </a:ext>
            </a:extLst>
          </p:cNvPr>
          <p:cNvSpPr>
            <a:spLocks noGrp="1"/>
          </p:cNvSpPr>
          <p:nvPr>
            <p:ph type="title"/>
          </p:nvPr>
        </p:nvSpPr>
        <p:spPr/>
        <p:txBody>
          <a:bodyPr/>
          <a:lstStyle/>
          <a:p>
            <a:pPr lvl="0"/>
            <a:r>
              <a:rPr lang="de-AT" dirty="0">
                <a:latin typeface="Eras Bold ITC" panose="020B0907030504020204" pitchFamily="34" charset="0"/>
              </a:rPr>
              <a:t>INTRODUCCIÓN GENERAL A LA DIDÁCTICA</a:t>
            </a:r>
            <a:endParaRPr lang="de-AT" dirty="0"/>
          </a:p>
        </p:txBody>
      </p:sp>
      <p:sp>
        <p:nvSpPr>
          <p:cNvPr id="3" name="Content Placeholder 2">
            <a:extLst>
              <a:ext uri="{FF2B5EF4-FFF2-40B4-BE49-F238E27FC236}">
                <a16:creationId xmlns:a16="http://schemas.microsoft.com/office/drawing/2014/main" id="{70CD5EE5-2911-4250-84B0-E13A3EF90087}"/>
              </a:ext>
            </a:extLst>
          </p:cNvPr>
          <p:cNvSpPr>
            <a:spLocks noGrp="1"/>
          </p:cNvSpPr>
          <p:nvPr>
            <p:ph idx="1"/>
          </p:nvPr>
        </p:nvSpPr>
        <p:spPr/>
        <p:txBody>
          <a:bodyPr>
            <a:normAutofit/>
          </a:bodyPr>
          <a:lstStyle/>
          <a:p>
            <a:r>
              <a:rPr lang="es-ES" dirty="0"/>
              <a:t>Los modelos de didácticas han ido cambiando a lo largo de los años con las circunstancias. Hasta la era pre-pandémica, la formación en prácticas en la empresa se realizaba en persona.</a:t>
            </a:r>
          </a:p>
          <a:p>
            <a:endParaRPr lang="es-ES" dirty="0"/>
          </a:p>
          <a:p>
            <a:r>
              <a:rPr lang="es-ES" dirty="0"/>
              <a:t>A consecuencia de la pandemia de Covid19, se impone la enseñanza digital. En la didáctica / formación digital, el alumnado se puede enriquecer a través de diversas fuentes de conocimientos. Las Tecnologías de la Información y Comunicación (</a:t>
            </a:r>
            <a:r>
              <a:rPr lang="es-ES" dirty="0" err="1"/>
              <a:t>TICs</a:t>
            </a:r>
            <a:r>
              <a:rPr lang="es-ES" dirty="0"/>
              <a:t>) facilitan la construcción de conocimientos colectivos. </a:t>
            </a:r>
          </a:p>
        </p:txBody>
      </p:sp>
    </p:spTree>
    <p:extLst>
      <p:ext uri="{BB962C8B-B14F-4D97-AF65-F5344CB8AC3E}">
        <p14:creationId xmlns:p14="http://schemas.microsoft.com/office/powerpoint/2010/main" val="405789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5D444-69C0-44F6-80AB-96D82FB82011}"/>
              </a:ext>
            </a:extLst>
          </p:cNvPr>
          <p:cNvSpPr>
            <a:spLocks noGrp="1"/>
          </p:cNvSpPr>
          <p:nvPr>
            <p:ph type="title"/>
          </p:nvPr>
        </p:nvSpPr>
        <p:spPr/>
        <p:txBody>
          <a:bodyPr/>
          <a:lstStyle/>
          <a:p>
            <a:r>
              <a:rPr lang="de-AT" dirty="0">
                <a:latin typeface="Eras Bold ITC" panose="020B0907030504020204" pitchFamily="34" charset="0"/>
              </a:rPr>
              <a:t>INTRODUCCIÓN GENERAL A LA DIDÁCTICA</a:t>
            </a:r>
            <a:endPar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endParaRPr>
          </a:p>
        </p:txBody>
      </p:sp>
      <p:sp>
        <p:nvSpPr>
          <p:cNvPr id="3" name="Content Placeholder 2">
            <a:extLst>
              <a:ext uri="{FF2B5EF4-FFF2-40B4-BE49-F238E27FC236}">
                <a16:creationId xmlns:a16="http://schemas.microsoft.com/office/drawing/2014/main" id="{70CD5EE5-2911-4250-84B0-E13A3EF90087}"/>
              </a:ext>
            </a:extLst>
          </p:cNvPr>
          <p:cNvSpPr>
            <a:spLocks noGrp="1"/>
          </p:cNvSpPr>
          <p:nvPr>
            <p:ph idx="1"/>
          </p:nvPr>
        </p:nvSpPr>
        <p:spPr/>
        <p:txBody>
          <a:bodyPr>
            <a:normAutofit/>
          </a:bodyPr>
          <a:lstStyle/>
          <a:p>
            <a:endParaRPr lang="es-ES" sz="3200" dirty="0"/>
          </a:p>
          <a:p>
            <a:r>
              <a:rPr lang="es-ES" sz="3200" dirty="0"/>
              <a:t>El acto de la </a:t>
            </a:r>
            <a:r>
              <a:rPr lang="es-ES" sz="3200" b="1" dirty="0">
                <a:solidFill>
                  <a:srgbClr val="42ACE6"/>
                </a:solidFill>
              </a:rPr>
              <a:t>didáctica</a:t>
            </a:r>
            <a:r>
              <a:rPr lang="es-ES" sz="3200" dirty="0"/>
              <a:t> requiere ciertos elementos:</a:t>
            </a:r>
          </a:p>
          <a:p>
            <a:pPr lvl="1"/>
            <a:r>
              <a:rPr lang="es-ES" sz="3200" dirty="0"/>
              <a:t>El </a:t>
            </a:r>
            <a:r>
              <a:rPr lang="es-ES" sz="3200" b="1" dirty="0">
                <a:solidFill>
                  <a:srgbClr val="42ACE6"/>
                </a:solidFill>
              </a:rPr>
              <a:t>mentor/a</a:t>
            </a:r>
            <a:r>
              <a:rPr lang="es-ES" sz="3200" dirty="0"/>
              <a:t> (quien enseña),</a:t>
            </a:r>
          </a:p>
          <a:p>
            <a:pPr lvl="1"/>
            <a:r>
              <a:rPr lang="es-ES" sz="3200" dirty="0"/>
              <a:t>El /la </a:t>
            </a:r>
            <a:r>
              <a:rPr lang="es-ES" sz="3200" b="1" dirty="0">
                <a:solidFill>
                  <a:srgbClr val="42ACE6"/>
                </a:solidFill>
              </a:rPr>
              <a:t>aprendiz/a </a:t>
            </a:r>
            <a:r>
              <a:rPr lang="es-ES" sz="3200" dirty="0"/>
              <a:t>(quien aprende) y</a:t>
            </a:r>
          </a:p>
          <a:p>
            <a:pPr lvl="1"/>
            <a:r>
              <a:rPr lang="es-ES" sz="3200" dirty="0"/>
              <a:t>El </a:t>
            </a:r>
            <a:r>
              <a:rPr lang="es-ES" sz="3200" b="1" dirty="0">
                <a:solidFill>
                  <a:srgbClr val="42ACE6"/>
                </a:solidFill>
              </a:rPr>
              <a:t>contexto de aprendizaje </a:t>
            </a:r>
          </a:p>
          <a:p>
            <a:pPr marL="787400" lvl="2" indent="0">
              <a:buNone/>
            </a:pPr>
            <a:r>
              <a:rPr lang="es-ES" sz="3200" dirty="0"/>
              <a:t>(la empresa).</a:t>
            </a:r>
            <a:endParaRPr lang="de-AT" sz="3200" dirty="0"/>
          </a:p>
        </p:txBody>
      </p:sp>
      <p:grpSp>
        <p:nvGrpSpPr>
          <p:cNvPr id="14" name="Group 13">
            <a:extLst>
              <a:ext uri="{FF2B5EF4-FFF2-40B4-BE49-F238E27FC236}">
                <a16:creationId xmlns:a16="http://schemas.microsoft.com/office/drawing/2014/main" id="{BDEA9E38-C235-4CAF-9FCA-38BD32941DD6}"/>
              </a:ext>
            </a:extLst>
          </p:cNvPr>
          <p:cNvGrpSpPr/>
          <p:nvPr/>
        </p:nvGrpSpPr>
        <p:grpSpPr>
          <a:xfrm>
            <a:off x="8377049" y="2949906"/>
            <a:ext cx="3044036" cy="2774660"/>
            <a:chOff x="8162929" y="3159415"/>
            <a:chExt cx="2552700" cy="2326804"/>
          </a:xfrm>
        </p:grpSpPr>
        <p:sp>
          <p:nvSpPr>
            <p:cNvPr id="11" name="Cube 10">
              <a:extLst>
                <a:ext uri="{FF2B5EF4-FFF2-40B4-BE49-F238E27FC236}">
                  <a16:creationId xmlns:a16="http://schemas.microsoft.com/office/drawing/2014/main" id="{5E7B7434-9997-4618-B1FE-5E172CA6991A}"/>
                </a:ext>
              </a:extLst>
            </p:cNvPr>
            <p:cNvSpPr/>
            <p:nvPr/>
          </p:nvSpPr>
          <p:spPr>
            <a:xfrm>
              <a:off x="8162929" y="3171644"/>
              <a:ext cx="2552700" cy="2314575"/>
            </a:xfrm>
            <a:prstGeom prst="cube">
              <a:avLst/>
            </a:prstGeom>
            <a:solidFill>
              <a:srgbClr val="85DBE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Cube 11">
              <a:extLst>
                <a:ext uri="{FF2B5EF4-FFF2-40B4-BE49-F238E27FC236}">
                  <a16:creationId xmlns:a16="http://schemas.microsoft.com/office/drawing/2014/main" id="{98A6FA2F-F565-487C-BBAB-296EF47B57A2}"/>
                </a:ext>
              </a:extLst>
            </p:cNvPr>
            <p:cNvSpPr/>
            <p:nvPr/>
          </p:nvSpPr>
          <p:spPr>
            <a:xfrm rot="16200000" flipH="1">
              <a:off x="8281992" y="3040352"/>
              <a:ext cx="2314574" cy="2552700"/>
            </a:xfrm>
            <a:prstGeom prst="cube">
              <a:avLst/>
            </a:prstGeom>
            <a:solidFill>
              <a:srgbClr val="85DBE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6" name="Graphic 5" descr="Head with gears">
            <a:extLst>
              <a:ext uri="{FF2B5EF4-FFF2-40B4-BE49-F238E27FC236}">
                <a16:creationId xmlns:a16="http://schemas.microsoft.com/office/drawing/2014/main" id="{AB0349A3-4F46-42F8-A23E-54AFF9039E4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08666" y="3792036"/>
            <a:ext cx="1090401" cy="1090401"/>
          </a:xfrm>
          <a:prstGeom prst="rect">
            <a:avLst/>
          </a:prstGeom>
        </p:spPr>
      </p:pic>
      <p:pic>
        <p:nvPicPr>
          <p:cNvPr id="10" name="Graphic 9" descr="Brain in head">
            <a:extLst>
              <a:ext uri="{FF2B5EF4-FFF2-40B4-BE49-F238E27FC236}">
                <a16:creationId xmlns:a16="http://schemas.microsoft.com/office/drawing/2014/main" id="{FDB47ADE-D483-461A-84F2-C51D4E04CA6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9899067" y="3804266"/>
            <a:ext cx="1090401" cy="1090401"/>
          </a:xfrm>
          <a:prstGeom prst="rect">
            <a:avLst/>
          </a:prstGeom>
        </p:spPr>
      </p:pic>
    </p:spTree>
    <p:extLst>
      <p:ext uri="{BB962C8B-B14F-4D97-AF65-F5344CB8AC3E}">
        <p14:creationId xmlns:p14="http://schemas.microsoft.com/office/powerpoint/2010/main" val="405789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par>
                                <p:cTn id="20" presetID="1"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500"/>
                                        <p:tgtEl>
                                          <p:spTgt spid="3">
                                            <p:txEl>
                                              <p:pRg st="5" end="5"/>
                                            </p:txEl>
                                          </p:spTgt>
                                        </p:tgtEl>
                                      </p:cBhvr>
                                    </p:animEffect>
                                  </p:childTnLst>
                                </p:cTn>
                              </p:par>
                              <p:par>
                                <p:cTn id="30" presetID="1"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EA8E2E-BC92-4D34-BD85-4574A5DACBD7}"/>
              </a:ext>
            </a:extLst>
          </p:cNvPr>
          <p:cNvSpPr>
            <a:spLocks noGrp="1"/>
          </p:cNvSpPr>
          <p:nvPr>
            <p:ph idx="1"/>
          </p:nvPr>
        </p:nvSpPr>
        <p:spPr/>
        <p:txBody>
          <a:bodyPr>
            <a:normAutofit/>
          </a:bodyPr>
          <a:lstStyle/>
          <a:p>
            <a:endParaRPr lang="es-ES" dirty="0"/>
          </a:p>
          <a:p>
            <a:r>
              <a:rPr lang="es-ES" dirty="0"/>
              <a:t>La formación online y presencial son dos formas distintas de adquirir conocimientos: cada una utiliza su propio método de aprendizaje y establece sus propios canales, materiales y directrices de aprendizaje</a:t>
            </a:r>
          </a:p>
          <a:p>
            <a:endParaRPr lang="es-ES" dirty="0"/>
          </a:p>
          <a:p>
            <a:r>
              <a:rPr lang="es-ES" dirty="0"/>
              <a:t>Formar de manera eficaz en el mundo virtual requiere métodos distintos de los que se usan en las clases presenciales</a:t>
            </a:r>
          </a:p>
          <a:p>
            <a:endParaRPr lang="es-ES" dirty="0"/>
          </a:p>
        </p:txBody>
      </p:sp>
      <p:sp>
        <p:nvSpPr>
          <p:cNvPr id="6" name="Title 1">
            <a:extLst>
              <a:ext uri="{FF2B5EF4-FFF2-40B4-BE49-F238E27FC236}">
                <a16:creationId xmlns:a16="http://schemas.microsoft.com/office/drawing/2014/main" id="{F540BD5C-3305-42E8-A5D2-998242138A0C}"/>
              </a:ext>
            </a:extLst>
          </p:cNvPr>
          <p:cNvSpPr>
            <a:spLocks noGrp="1"/>
          </p:cNvSpPr>
          <p:nvPr>
            <p:ph type="title"/>
          </p:nvPr>
        </p:nvSpPr>
        <p:spPr>
          <a:xfrm>
            <a:off x="800100" y="-190500"/>
            <a:ext cx="10515600" cy="1930400"/>
          </a:xfrm>
        </p:spPr>
        <p:txBody>
          <a:bodyPr/>
          <a:lstStyle/>
          <a:p>
            <a:r>
              <a:rPr lang="de-AT" sz="3600"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DIFERENCIAS ENTRE DIDÁCTICA ONLINE Y FORMACIÓN PRESENCIAL</a:t>
            </a:r>
            <a:endParaRPr lang="es-ES" sz="3600"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endParaRPr>
          </a:p>
        </p:txBody>
      </p:sp>
    </p:spTree>
    <p:extLst>
      <p:ext uri="{BB962C8B-B14F-4D97-AF65-F5344CB8AC3E}">
        <p14:creationId xmlns:p14="http://schemas.microsoft.com/office/powerpoint/2010/main" val="11907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2944</Words>
  <Application>Microsoft Office PowerPoint</Application>
  <PresentationFormat>Widescreen</PresentationFormat>
  <Paragraphs>243</Paragraphs>
  <Slides>44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 CENA</vt:lpstr>
      <vt:lpstr>Arial</vt:lpstr>
      <vt:lpstr>Arial Black</vt:lpstr>
      <vt:lpstr>Calibri</vt:lpstr>
      <vt:lpstr>Eras Bold ITC</vt:lpstr>
      <vt:lpstr>Wingdings 3</vt:lpstr>
      <vt:lpstr>Office Theme</vt:lpstr>
      <vt:lpstr>   Programa Formativo  WBL_GOES_VIRTUAL </vt:lpstr>
      <vt:lpstr>PowerPoint Presentation</vt:lpstr>
      <vt:lpstr>AGENDA</vt:lpstr>
      <vt:lpstr>PRINCIPALES DIFERENCIAS ENTRE LA DIDÁCTICA ONLINE Y LA FORMACIÓN PRESENCIAL</vt:lpstr>
      <vt:lpstr>INTRODUCCIÓN GENERAL A LA DIDÁCTICA</vt:lpstr>
      <vt:lpstr>INTRODUCCIÓN GENERAL A LA DIDÁCTICA</vt:lpstr>
      <vt:lpstr>INTRODUCCIÓN GENERAL A LA DIDÁCTICA</vt:lpstr>
      <vt:lpstr>INTRODUCCIÓN GENERAL A LA DIDÁCTICA</vt:lpstr>
      <vt:lpstr>DIFERENCIAS ENTRE DIDÁCTICA ONLINE Y FORMACIÓN PRESENCIAL</vt:lpstr>
      <vt:lpstr>DIFERENCIAS ENTRE DIDÁCTICA ONLINE Y FORMACIÓN PRESENCIAL</vt:lpstr>
      <vt:lpstr>PAPEL DEL TUTOR/A DE WBL</vt:lpstr>
      <vt:lpstr>LOS/AS PARTICIPANTES</vt:lpstr>
      <vt:lpstr>TIEMPO Y ESPACIO</vt:lpstr>
      <vt:lpstr>MATERIALES</vt:lpstr>
      <vt:lpstr>MÉTODOS DE ENSEÑANZA</vt:lpstr>
      <vt:lpstr>DIFERENCIAS ENTRE DIDÁCTICA ONLINE Y FORMACIÓN PRESENCIAL</vt:lpstr>
      <vt:lpstr>ESTRATEGIAS DE DIDÁCTICA VIRTUAL PARA EL WBL</vt:lpstr>
      <vt:lpstr>ESTRATEGIAS DE DIDÁCTICA VIRTUAL PARA EL WBL</vt:lpstr>
      <vt:lpstr>ELEMENTOS DE LAS ESTRATEGIAS DE DIDÁCTICA VIRTUAL PARA EL WBL</vt:lpstr>
      <vt:lpstr>ELEMENTOS DE LAS ESTRATEGIAS DE DIDÁCTICA VIRTUAL PARA EL WBL</vt:lpstr>
      <vt:lpstr>¿QUÉ NECESITO PARA SER UN TUTOR/A DE WBL VIRTUAL?</vt:lpstr>
      <vt:lpstr>¿QUÉ NECESITAS PARA SER UN TUTOR/A VIRTUAL DE WBL?</vt:lpstr>
      <vt:lpstr>¿QUÉ NECESITAS PARA SER UN TUTOR/A VIRTUAL DE WBL?</vt:lpstr>
      <vt:lpstr>¿QUÉ NECESITAS PARA SER UN TUTOR/A VIRTUAL DE WBL?</vt:lpstr>
      <vt:lpstr>¿QUÉ NECESITAS PARA SER UN TUTOR/A VIRTUAL DE WBL?</vt:lpstr>
      <vt:lpstr>¿QUÉ NECESITAS PARA SER UN TUTOR/A VIRTUAL DE WBL?</vt:lpstr>
      <vt:lpstr>¿QUÉ NECESITAS PARA SER UN TUTOR/A VIRTUAL DE WBL?</vt:lpstr>
      <vt:lpstr>PAPELES DEL TUTOR/A WBL VIRTUAL</vt:lpstr>
      <vt:lpstr>PAPELES DEL TUTOR/A WBL VIRTUAL</vt:lpstr>
      <vt:lpstr>PAPELES DEL TUTOR/A WBL VIRTUAL</vt:lpstr>
      <vt:lpstr>PAPELES DEL TUTOR/A WBL VIRTUAL</vt:lpstr>
      <vt:lpstr>PAPELES DEL TUTOR/A WBL VIRTUAL</vt:lpstr>
      <vt:lpstr>PAPELES DEL TUTOR/A WBL VIRTUAL</vt:lpstr>
      <vt:lpstr>PAPELES DEL TUTOR/A WBL VIRTUAL</vt:lpstr>
      <vt:lpstr>DISTINTAS METODOLOGÍAS DIDÁCTICAS VIRTUALES </vt:lpstr>
      <vt:lpstr>DISTINTAS METODOLOGÍAS DIDÁCTICAS VIRTUALES </vt:lpstr>
      <vt:lpstr>DISTINTAS METODOLOGÍAS DIDÁCTICAS VIRTUALES </vt:lpstr>
      <vt:lpstr>APRENDIZAJE BASADO EN PROYECTOS</vt:lpstr>
      <vt:lpstr>APRENDIZAJE BASADO EN PROBLEMAS</vt:lpstr>
      <vt:lpstr>GAMIFICACIÓN</vt:lpstr>
      <vt:lpstr>PENSAMIENTO VISUAL Y DE DISEÑO</vt:lpstr>
      <vt:lpstr>CONSEJOS PARA IMPARTIR UN WBL ONLINE CON ÉXITO</vt:lpstr>
      <vt:lpstr>CONSEJOS PARA IMPARTIR UN WBL ONLINE CON ÉXITO</vt:lpstr>
      <vt:lpstr>¡GRACIAS POR TU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Carina Posch</dc:creator>
  <cp:lastModifiedBy>Carina Posch</cp:lastModifiedBy>
  <cp:revision>199</cp:revision>
  <cp:lastPrinted>2022-03-08T12:22:12Z</cp:lastPrinted>
  <dcterms:created xsi:type="dcterms:W3CDTF">2021-06-23T06:50:06Z</dcterms:created>
  <dcterms:modified xsi:type="dcterms:W3CDTF">2022-03-21T16:35:09Z</dcterms:modified>
</cp:coreProperties>
</file>