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80" r:id="rId5"/>
    <p:sldId id="259" r:id="rId6"/>
    <p:sldId id="279" r:id="rId7"/>
    <p:sldId id="281" r:id="rId8"/>
    <p:sldId id="282" r:id="rId9"/>
    <p:sldId id="293" r:id="rId10"/>
    <p:sldId id="260" r:id="rId11"/>
    <p:sldId id="274" r:id="rId12"/>
    <p:sldId id="275" r:id="rId13"/>
    <p:sldId id="278" r:id="rId14"/>
    <p:sldId id="277" r:id="rId15"/>
    <p:sldId id="261" r:id="rId16"/>
    <p:sldId id="286" r:id="rId17"/>
    <p:sldId id="287" r:id="rId18"/>
    <p:sldId id="288" r:id="rId19"/>
    <p:sldId id="289" r:id="rId20"/>
    <p:sldId id="292" r:id="rId21"/>
    <p:sldId id="291" r:id="rId22"/>
    <p:sldId id="262" r:id="rId23"/>
    <p:sldId id="296" r:id="rId24"/>
    <p:sldId id="294" r:id="rId25"/>
    <p:sldId id="295" r:id="rId26"/>
    <p:sldId id="297" r:id="rId27"/>
    <p:sldId id="298" r:id="rId28"/>
    <p:sldId id="299" r:id="rId29"/>
    <p:sldId id="263" r:id="rId30"/>
    <p:sldId id="301" r:id="rId31"/>
    <p:sldId id="302" r:id="rId32"/>
    <p:sldId id="303" r:id="rId33"/>
    <p:sldId id="264" r:id="rId34"/>
    <p:sldId id="270" r:id="rId35"/>
    <p:sldId id="271" r:id="rId36"/>
    <p:sldId id="300" r:id="rId37"/>
    <p:sldId id="273" r:id="rId38"/>
    <p:sldId id="265" r:id="rId39"/>
    <p:sldId id="268" r:id="rId40"/>
    <p:sldId id="269" r:id="rId41"/>
    <p:sldId id="266" r:id="rId42"/>
    <p:sldId id="267" r:id="rId43"/>
    <p:sldId id="283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38F"/>
    <a:srgbClr val="42AB3F"/>
    <a:srgbClr val="57BD87"/>
    <a:srgbClr val="42ACE6"/>
    <a:srgbClr val="0E2C8E"/>
    <a:srgbClr val="1982BD"/>
    <a:srgbClr val="1A1A1A"/>
    <a:srgbClr val="9DCFE2"/>
    <a:srgbClr val="81DDFC"/>
    <a:srgbClr val="88D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199" autoAdjust="0"/>
  </p:normalViewPr>
  <p:slideViewPr>
    <p:cSldViewPr snapToGrid="0">
      <p:cViewPr varScale="1">
        <p:scale>
          <a:sx n="95" d="100"/>
          <a:sy n="95" d="100"/>
        </p:scale>
        <p:origin x="105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75168-7B37-4A34-8519-F8C616CB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1CAA117C-F674-4584-8515-C844FA0C363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AT" sz="4800" dirty="0"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endParaRPr lang="de-AT" sz="5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2E17A-F910-4202-9DFB-D83358546440}" type="parTrans" cxnId="{CE0D2BF3-AF6F-4844-B8A6-F3830C37820F}">
      <dgm:prSet/>
      <dgm:spPr/>
      <dgm:t>
        <a:bodyPr/>
        <a:lstStyle/>
        <a:p>
          <a:endParaRPr lang="de-AT"/>
        </a:p>
      </dgm:t>
    </dgm:pt>
    <dgm:pt modelId="{A9E7BBE4-0F5D-445D-9066-E48E6DCF1572}" type="sibTrans" cxnId="{CE0D2BF3-AF6F-4844-B8A6-F3830C37820F}">
      <dgm:prSet/>
      <dgm:spPr/>
      <dgm:t>
        <a:bodyPr/>
        <a:lstStyle/>
        <a:p>
          <a:endParaRPr lang="de-AT"/>
        </a:p>
      </dgm:t>
    </dgm:pt>
    <dgm:pt modelId="{B8D2F101-A707-4693-B1F0-38FCB906B3E3}">
      <dgm:prSet phldrT="[Text]" custT="1"/>
      <dgm:spPr>
        <a:solidFill>
          <a:srgbClr val="42ACE6"/>
        </a:solidFill>
      </dgm:spPr>
      <dgm:t>
        <a:bodyPr/>
        <a:lstStyle/>
        <a:p>
          <a:r>
            <a:rPr lang="de-AT" sz="4800" dirty="0"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endParaRPr lang="de-AT" sz="5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0C8E4-353C-4C17-9C2A-EB9DD5DE287B}" type="parTrans" cxnId="{F7452204-453B-49D9-B760-4BBD70F2A5D9}">
      <dgm:prSet/>
      <dgm:spPr/>
      <dgm:t>
        <a:bodyPr/>
        <a:lstStyle/>
        <a:p>
          <a:endParaRPr lang="de-AT"/>
        </a:p>
      </dgm:t>
    </dgm:pt>
    <dgm:pt modelId="{F097D7D2-3B2F-4F81-B74B-690A4D314479}" type="sibTrans" cxnId="{F7452204-453B-49D9-B760-4BBD70F2A5D9}">
      <dgm:prSet/>
      <dgm:spPr/>
      <dgm:t>
        <a:bodyPr/>
        <a:lstStyle/>
        <a:p>
          <a:endParaRPr lang="de-AT"/>
        </a:p>
      </dgm:t>
    </dgm:pt>
    <dgm:pt modelId="{ACE77614-EEA5-4053-8C3F-6348D5663BD7}">
      <dgm:prSet phldrT="[Text]" custT="1"/>
      <dgm:spPr>
        <a:solidFill>
          <a:srgbClr val="57BD87"/>
        </a:solidFill>
      </dgm:spPr>
      <dgm:t>
        <a:bodyPr/>
        <a:lstStyle/>
        <a:p>
          <a:r>
            <a:rPr lang="de-AT" sz="4800" dirty="0">
              <a:latin typeface="Arial" panose="020B0604020202020204" pitchFamily="34" charset="0"/>
              <a:cs typeface="Arial" panose="020B0604020202020204" pitchFamily="34" charset="0"/>
            </a:rPr>
            <a:t>Competences</a:t>
          </a:r>
          <a:endParaRPr lang="de-AT" sz="5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534D9-4248-4E0D-B96E-7045573241E4}" type="parTrans" cxnId="{1E686531-3C4C-4C1C-926B-918C6C21CEEB}">
      <dgm:prSet/>
      <dgm:spPr/>
      <dgm:t>
        <a:bodyPr/>
        <a:lstStyle/>
        <a:p>
          <a:endParaRPr lang="de-AT"/>
        </a:p>
      </dgm:t>
    </dgm:pt>
    <dgm:pt modelId="{4622DB99-5C7F-4BAA-8CB1-9FBEF9ECC086}" type="sibTrans" cxnId="{1E686531-3C4C-4C1C-926B-918C6C21CEEB}">
      <dgm:prSet/>
      <dgm:spPr/>
      <dgm:t>
        <a:bodyPr/>
        <a:lstStyle/>
        <a:p>
          <a:endParaRPr lang="de-AT"/>
        </a:p>
      </dgm:t>
    </dgm:pt>
    <dgm:pt modelId="{1C4B7E0A-6167-4A53-B2DD-A4591B15369F}" type="pres">
      <dgm:prSet presAssocID="{6E275168-7B37-4A34-8519-F8C616CB9569}" presName="Name0" presStyleCnt="0">
        <dgm:presLayoutVars>
          <dgm:chMax val="7"/>
          <dgm:chPref val="7"/>
          <dgm:dir/>
        </dgm:presLayoutVars>
      </dgm:prSet>
      <dgm:spPr/>
    </dgm:pt>
    <dgm:pt modelId="{7DDE840E-6991-4456-9B40-BDE3A11E984A}" type="pres">
      <dgm:prSet presAssocID="{6E275168-7B37-4A34-8519-F8C616CB9569}" presName="Name1" presStyleCnt="0"/>
      <dgm:spPr/>
    </dgm:pt>
    <dgm:pt modelId="{F3AE8CD4-B113-4057-9F8B-1A597F7F1A42}" type="pres">
      <dgm:prSet presAssocID="{6E275168-7B37-4A34-8519-F8C616CB9569}" presName="cycle" presStyleCnt="0"/>
      <dgm:spPr/>
    </dgm:pt>
    <dgm:pt modelId="{F27FCBC8-E827-42C7-8769-06579CA331B6}" type="pres">
      <dgm:prSet presAssocID="{6E275168-7B37-4A34-8519-F8C616CB9569}" presName="srcNode" presStyleLbl="node1" presStyleIdx="0" presStyleCnt="3"/>
      <dgm:spPr/>
    </dgm:pt>
    <dgm:pt modelId="{0967B52F-2C98-427C-AEFC-CF026C898E1F}" type="pres">
      <dgm:prSet presAssocID="{6E275168-7B37-4A34-8519-F8C616CB9569}" presName="conn" presStyleLbl="parChTrans1D2" presStyleIdx="0" presStyleCnt="1"/>
      <dgm:spPr/>
    </dgm:pt>
    <dgm:pt modelId="{668A92CA-138F-463E-9479-62C1BE006127}" type="pres">
      <dgm:prSet presAssocID="{6E275168-7B37-4A34-8519-F8C616CB9569}" presName="extraNode" presStyleLbl="node1" presStyleIdx="0" presStyleCnt="3"/>
      <dgm:spPr/>
    </dgm:pt>
    <dgm:pt modelId="{917A2E8A-125E-46AC-882D-74D7E20E24CD}" type="pres">
      <dgm:prSet presAssocID="{6E275168-7B37-4A34-8519-F8C616CB9569}" presName="dstNode" presStyleLbl="node1" presStyleIdx="0" presStyleCnt="3"/>
      <dgm:spPr/>
    </dgm:pt>
    <dgm:pt modelId="{058C3C8E-CA19-4BC6-A42E-4D6FE607C2ED}" type="pres">
      <dgm:prSet presAssocID="{1CAA117C-F674-4584-8515-C844FA0C363A}" presName="text_1" presStyleLbl="node1" presStyleIdx="0" presStyleCnt="3">
        <dgm:presLayoutVars>
          <dgm:bulletEnabled val="1"/>
        </dgm:presLayoutVars>
      </dgm:prSet>
      <dgm:spPr/>
    </dgm:pt>
    <dgm:pt modelId="{ABF26CDF-D534-435C-BA74-3C341552C802}" type="pres">
      <dgm:prSet presAssocID="{1CAA117C-F674-4584-8515-C844FA0C363A}" presName="accent_1" presStyleCnt="0"/>
      <dgm:spPr/>
    </dgm:pt>
    <dgm:pt modelId="{6145D489-DC94-4FD9-9340-64C7C31C0AF6}" type="pres">
      <dgm:prSet presAssocID="{1CAA117C-F674-4584-8515-C844FA0C363A}" presName="accentRepeatNode" presStyleLbl="solidFgAcc1" presStyleIdx="0" presStyleCnt="3"/>
      <dgm:spPr>
        <a:solidFill>
          <a:schemeClr val="bg1"/>
        </a:solidFill>
        <a:ln w="28575">
          <a:solidFill>
            <a:schemeClr val="accent5">
              <a:lumMod val="75000"/>
            </a:schemeClr>
          </a:solidFill>
        </a:ln>
      </dgm:spPr>
    </dgm:pt>
    <dgm:pt modelId="{AA68402B-2269-4D3D-831F-5F4EE371321C}" type="pres">
      <dgm:prSet presAssocID="{B8D2F101-A707-4693-B1F0-38FCB906B3E3}" presName="text_2" presStyleLbl="node1" presStyleIdx="1" presStyleCnt="3">
        <dgm:presLayoutVars>
          <dgm:bulletEnabled val="1"/>
        </dgm:presLayoutVars>
      </dgm:prSet>
      <dgm:spPr/>
    </dgm:pt>
    <dgm:pt modelId="{96C35EC5-5697-4E30-BB97-DB05DBB3F74D}" type="pres">
      <dgm:prSet presAssocID="{B8D2F101-A707-4693-B1F0-38FCB906B3E3}" presName="accent_2" presStyleCnt="0"/>
      <dgm:spPr/>
    </dgm:pt>
    <dgm:pt modelId="{C62102D5-9338-4251-8B39-1611FFE09EEA}" type="pres">
      <dgm:prSet presAssocID="{B8D2F101-A707-4693-B1F0-38FCB906B3E3}" presName="accentRepeatNode" presStyleLbl="solidFgAcc1" presStyleIdx="1" presStyleCnt="3"/>
      <dgm:spPr>
        <a:solidFill>
          <a:schemeClr val="bg1"/>
        </a:solidFill>
        <a:ln w="28575">
          <a:solidFill>
            <a:srgbClr val="42ACE6"/>
          </a:solidFill>
        </a:ln>
      </dgm:spPr>
    </dgm:pt>
    <dgm:pt modelId="{F884C344-7B41-4179-BEFB-731997F9FEAF}" type="pres">
      <dgm:prSet presAssocID="{ACE77614-EEA5-4053-8C3F-6348D5663BD7}" presName="text_3" presStyleLbl="node1" presStyleIdx="2" presStyleCnt="3">
        <dgm:presLayoutVars>
          <dgm:bulletEnabled val="1"/>
        </dgm:presLayoutVars>
      </dgm:prSet>
      <dgm:spPr/>
    </dgm:pt>
    <dgm:pt modelId="{AB7C7206-6735-4265-9D2F-485AE6527EFD}" type="pres">
      <dgm:prSet presAssocID="{ACE77614-EEA5-4053-8C3F-6348D5663BD7}" presName="accent_3" presStyleCnt="0"/>
      <dgm:spPr/>
    </dgm:pt>
    <dgm:pt modelId="{1F9689B8-0C3B-4E96-AA41-1F28A95D5414}" type="pres">
      <dgm:prSet presAssocID="{ACE77614-EEA5-4053-8C3F-6348D5663BD7}" presName="accentRepeatNode" presStyleLbl="solidFgAcc1" presStyleIdx="2" presStyleCnt="3"/>
      <dgm:spPr>
        <a:ln w="28575">
          <a:solidFill>
            <a:srgbClr val="57BD87"/>
          </a:solidFill>
        </a:ln>
      </dgm:spPr>
    </dgm:pt>
  </dgm:ptLst>
  <dgm:cxnLst>
    <dgm:cxn modelId="{F7452204-453B-49D9-B760-4BBD70F2A5D9}" srcId="{6E275168-7B37-4A34-8519-F8C616CB9569}" destId="{B8D2F101-A707-4693-B1F0-38FCB906B3E3}" srcOrd="1" destOrd="0" parTransId="{02F0C8E4-353C-4C17-9C2A-EB9DD5DE287B}" sibTransId="{F097D7D2-3B2F-4F81-B74B-690A4D314479}"/>
    <dgm:cxn modelId="{1E686531-3C4C-4C1C-926B-918C6C21CEEB}" srcId="{6E275168-7B37-4A34-8519-F8C616CB9569}" destId="{ACE77614-EEA5-4053-8C3F-6348D5663BD7}" srcOrd="2" destOrd="0" parTransId="{B66534D9-4248-4E0D-B96E-7045573241E4}" sibTransId="{4622DB99-5C7F-4BAA-8CB1-9FBEF9ECC086}"/>
    <dgm:cxn modelId="{9C9EBF51-6880-4392-8E31-F3C7EEAE7525}" type="presOf" srcId="{1CAA117C-F674-4584-8515-C844FA0C363A}" destId="{058C3C8E-CA19-4BC6-A42E-4D6FE607C2ED}" srcOrd="0" destOrd="0" presId="urn:microsoft.com/office/officeart/2008/layout/VerticalCurvedList"/>
    <dgm:cxn modelId="{3D868D7C-F806-4E1D-879D-8CC1705028B6}" type="presOf" srcId="{6E275168-7B37-4A34-8519-F8C616CB9569}" destId="{1C4B7E0A-6167-4A53-B2DD-A4591B15369F}" srcOrd="0" destOrd="0" presId="urn:microsoft.com/office/officeart/2008/layout/VerticalCurvedList"/>
    <dgm:cxn modelId="{0D44B9C1-C7E6-42BA-9786-F4B3A5B01D6E}" type="presOf" srcId="{A9E7BBE4-0F5D-445D-9066-E48E6DCF1572}" destId="{0967B52F-2C98-427C-AEFC-CF026C898E1F}" srcOrd="0" destOrd="0" presId="urn:microsoft.com/office/officeart/2008/layout/VerticalCurvedList"/>
    <dgm:cxn modelId="{A353E6DF-DE77-4BD8-A467-970DC9A8C998}" type="presOf" srcId="{ACE77614-EEA5-4053-8C3F-6348D5663BD7}" destId="{F884C344-7B41-4179-BEFB-731997F9FEAF}" srcOrd="0" destOrd="0" presId="urn:microsoft.com/office/officeart/2008/layout/VerticalCurvedList"/>
    <dgm:cxn modelId="{CE0D2BF3-AF6F-4844-B8A6-F3830C37820F}" srcId="{6E275168-7B37-4A34-8519-F8C616CB9569}" destId="{1CAA117C-F674-4584-8515-C844FA0C363A}" srcOrd="0" destOrd="0" parTransId="{5792E17A-F910-4202-9DFB-D83358546440}" sibTransId="{A9E7BBE4-0F5D-445D-9066-E48E6DCF1572}"/>
    <dgm:cxn modelId="{B9EECDFD-9074-4CF5-B0AA-0B9147A87665}" type="presOf" srcId="{B8D2F101-A707-4693-B1F0-38FCB906B3E3}" destId="{AA68402B-2269-4D3D-831F-5F4EE371321C}" srcOrd="0" destOrd="0" presId="urn:microsoft.com/office/officeart/2008/layout/VerticalCurvedList"/>
    <dgm:cxn modelId="{82AF8E00-5B74-484D-87F8-A4F222BCD31F}" type="presParOf" srcId="{1C4B7E0A-6167-4A53-B2DD-A4591B15369F}" destId="{7DDE840E-6991-4456-9B40-BDE3A11E984A}" srcOrd="0" destOrd="0" presId="urn:microsoft.com/office/officeart/2008/layout/VerticalCurvedList"/>
    <dgm:cxn modelId="{1F3F89E3-540E-49A6-8134-47508504EEEB}" type="presParOf" srcId="{7DDE840E-6991-4456-9B40-BDE3A11E984A}" destId="{F3AE8CD4-B113-4057-9F8B-1A597F7F1A42}" srcOrd="0" destOrd="0" presId="urn:microsoft.com/office/officeart/2008/layout/VerticalCurvedList"/>
    <dgm:cxn modelId="{A1F98A47-CE74-403F-AB60-F3D5139F2F35}" type="presParOf" srcId="{F3AE8CD4-B113-4057-9F8B-1A597F7F1A42}" destId="{F27FCBC8-E827-42C7-8769-06579CA331B6}" srcOrd="0" destOrd="0" presId="urn:microsoft.com/office/officeart/2008/layout/VerticalCurvedList"/>
    <dgm:cxn modelId="{8BE800FD-0EA1-4C0F-8439-B1A2C082F2CD}" type="presParOf" srcId="{F3AE8CD4-B113-4057-9F8B-1A597F7F1A42}" destId="{0967B52F-2C98-427C-AEFC-CF026C898E1F}" srcOrd="1" destOrd="0" presId="urn:microsoft.com/office/officeart/2008/layout/VerticalCurvedList"/>
    <dgm:cxn modelId="{875A2E1B-6106-49BE-94A3-F2E4E2AADE5B}" type="presParOf" srcId="{F3AE8CD4-B113-4057-9F8B-1A597F7F1A42}" destId="{668A92CA-138F-463E-9479-62C1BE006127}" srcOrd="2" destOrd="0" presId="urn:microsoft.com/office/officeart/2008/layout/VerticalCurvedList"/>
    <dgm:cxn modelId="{CA415374-622E-483D-B5A5-0C6E75E1E0B8}" type="presParOf" srcId="{F3AE8CD4-B113-4057-9F8B-1A597F7F1A42}" destId="{917A2E8A-125E-46AC-882D-74D7E20E24CD}" srcOrd="3" destOrd="0" presId="urn:microsoft.com/office/officeart/2008/layout/VerticalCurvedList"/>
    <dgm:cxn modelId="{E11406B8-859E-40FF-8E69-6559AD2F651C}" type="presParOf" srcId="{7DDE840E-6991-4456-9B40-BDE3A11E984A}" destId="{058C3C8E-CA19-4BC6-A42E-4D6FE607C2ED}" srcOrd="1" destOrd="0" presId="urn:microsoft.com/office/officeart/2008/layout/VerticalCurvedList"/>
    <dgm:cxn modelId="{0461E9BD-7E4B-47CA-8AB4-77DD8D5EBC32}" type="presParOf" srcId="{7DDE840E-6991-4456-9B40-BDE3A11E984A}" destId="{ABF26CDF-D534-435C-BA74-3C341552C802}" srcOrd="2" destOrd="0" presId="urn:microsoft.com/office/officeart/2008/layout/VerticalCurvedList"/>
    <dgm:cxn modelId="{7D0A223D-DCEC-4E2E-9108-2FE21363E32D}" type="presParOf" srcId="{ABF26CDF-D534-435C-BA74-3C341552C802}" destId="{6145D489-DC94-4FD9-9340-64C7C31C0AF6}" srcOrd="0" destOrd="0" presId="urn:microsoft.com/office/officeart/2008/layout/VerticalCurvedList"/>
    <dgm:cxn modelId="{AF7A85E1-C631-427D-955D-123371C800EF}" type="presParOf" srcId="{7DDE840E-6991-4456-9B40-BDE3A11E984A}" destId="{AA68402B-2269-4D3D-831F-5F4EE371321C}" srcOrd="3" destOrd="0" presId="urn:microsoft.com/office/officeart/2008/layout/VerticalCurvedList"/>
    <dgm:cxn modelId="{8838E1D9-E2EB-40FC-9C61-89E2A11AEACF}" type="presParOf" srcId="{7DDE840E-6991-4456-9B40-BDE3A11E984A}" destId="{96C35EC5-5697-4E30-BB97-DB05DBB3F74D}" srcOrd="4" destOrd="0" presId="urn:microsoft.com/office/officeart/2008/layout/VerticalCurvedList"/>
    <dgm:cxn modelId="{B61286A6-36B8-4B07-9E53-E4F859F2956F}" type="presParOf" srcId="{96C35EC5-5697-4E30-BB97-DB05DBB3F74D}" destId="{C62102D5-9338-4251-8B39-1611FFE09EEA}" srcOrd="0" destOrd="0" presId="urn:microsoft.com/office/officeart/2008/layout/VerticalCurvedList"/>
    <dgm:cxn modelId="{745B9267-5DE5-4F53-B7EB-251FB20E0BE3}" type="presParOf" srcId="{7DDE840E-6991-4456-9B40-BDE3A11E984A}" destId="{F884C344-7B41-4179-BEFB-731997F9FEAF}" srcOrd="5" destOrd="0" presId="urn:microsoft.com/office/officeart/2008/layout/VerticalCurvedList"/>
    <dgm:cxn modelId="{38D09150-92BC-4262-8670-CB3509E2785D}" type="presParOf" srcId="{7DDE840E-6991-4456-9B40-BDE3A11E984A}" destId="{AB7C7206-6735-4265-9D2F-485AE6527EFD}" srcOrd="6" destOrd="0" presId="urn:microsoft.com/office/officeart/2008/layout/VerticalCurvedList"/>
    <dgm:cxn modelId="{0FEBBD2D-E53A-4195-9965-5A6532FEAB7A}" type="presParOf" srcId="{AB7C7206-6735-4265-9D2F-485AE6527EFD}" destId="{1F9689B8-0C3B-4E96-AA41-1F28A95D54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7B52F-2C98-427C-AEFC-CF026C898E1F}">
      <dsp:nvSpPr>
        <dsp:cNvPr id="0" name=""/>
        <dsp:cNvSpPr/>
      </dsp:nvSpPr>
      <dsp:spPr>
        <a:xfrm>
          <a:off x="-5797673" y="-887533"/>
          <a:ext cx="6903751" cy="6903751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3C8E-CA19-4BC6-A42E-4D6FE607C2ED}">
      <dsp:nvSpPr>
        <dsp:cNvPr id="0" name=""/>
        <dsp:cNvSpPr/>
      </dsp:nvSpPr>
      <dsp:spPr>
        <a:xfrm>
          <a:off x="711861" y="512868"/>
          <a:ext cx="7500938" cy="102573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79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800" kern="1200" dirty="0"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endParaRPr lang="de-AT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861" y="512868"/>
        <a:ext cx="7500938" cy="1025736"/>
      </dsp:txXfrm>
    </dsp:sp>
    <dsp:sp modelId="{6145D489-DC94-4FD9-9340-64C7C31C0AF6}">
      <dsp:nvSpPr>
        <dsp:cNvPr id="0" name=""/>
        <dsp:cNvSpPr/>
      </dsp:nvSpPr>
      <dsp:spPr>
        <a:xfrm>
          <a:off x="70775" y="384651"/>
          <a:ext cx="1282171" cy="128217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8402B-2269-4D3D-831F-5F4EE371321C}">
      <dsp:nvSpPr>
        <dsp:cNvPr id="0" name=""/>
        <dsp:cNvSpPr/>
      </dsp:nvSpPr>
      <dsp:spPr>
        <a:xfrm>
          <a:off x="1084716" y="2051473"/>
          <a:ext cx="7128083" cy="1025736"/>
        </a:xfrm>
        <a:prstGeom prst="rect">
          <a:avLst/>
        </a:prstGeom>
        <a:solidFill>
          <a:srgbClr val="42AC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79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800" kern="1200" dirty="0"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endParaRPr lang="de-AT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4716" y="2051473"/>
        <a:ext cx="7128083" cy="1025736"/>
      </dsp:txXfrm>
    </dsp:sp>
    <dsp:sp modelId="{C62102D5-9338-4251-8B39-1611FFE09EEA}">
      <dsp:nvSpPr>
        <dsp:cNvPr id="0" name=""/>
        <dsp:cNvSpPr/>
      </dsp:nvSpPr>
      <dsp:spPr>
        <a:xfrm>
          <a:off x="443631" y="1923256"/>
          <a:ext cx="1282171" cy="128217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42AC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4C344-7B41-4179-BEFB-731997F9FEAF}">
      <dsp:nvSpPr>
        <dsp:cNvPr id="0" name=""/>
        <dsp:cNvSpPr/>
      </dsp:nvSpPr>
      <dsp:spPr>
        <a:xfrm>
          <a:off x="711861" y="3590078"/>
          <a:ext cx="7500938" cy="1025736"/>
        </a:xfrm>
        <a:prstGeom prst="rect">
          <a:avLst/>
        </a:prstGeom>
        <a:solidFill>
          <a:srgbClr val="57BD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79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800" kern="1200" dirty="0">
              <a:latin typeface="Arial" panose="020B0604020202020204" pitchFamily="34" charset="0"/>
              <a:cs typeface="Arial" panose="020B0604020202020204" pitchFamily="34" charset="0"/>
            </a:rPr>
            <a:t>Competences</a:t>
          </a:r>
          <a:endParaRPr lang="de-AT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861" y="3590078"/>
        <a:ext cx="7500938" cy="1025736"/>
      </dsp:txXfrm>
    </dsp:sp>
    <dsp:sp modelId="{1F9689B8-0C3B-4E96-AA41-1F28A95D5414}">
      <dsp:nvSpPr>
        <dsp:cNvPr id="0" name=""/>
        <dsp:cNvSpPr/>
      </dsp:nvSpPr>
      <dsp:spPr>
        <a:xfrm>
          <a:off x="70775" y="3461861"/>
          <a:ext cx="1282171" cy="1282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57BD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A04DD6-C26F-4C09-8D3E-498219316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B5BF1-F438-47D7-B2C0-7835FD0A8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5DBD-DAAC-48AD-8D30-F70205E5F437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88FB3-E94A-4AEE-A622-6D13AD1B3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6C5CA-E03D-40A4-8B04-C8455053D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AC4B-F3DF-48A6-AD1D-514BE1ABE2D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1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2A1F-FD75-41A9-805A-E629129C3CB8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1788-C2F0-4FA4-8882-3E883373B8C5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43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efop.europa.eu/files/4156_en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For more info about learning outcomes, follow the link: </a:t>
            </a:r>
            <a:r>
              <a:rPr lang="de-AT" dirty="0">
                <a:hlinkClick r:id="rId3"/>
              </a:rPr>
              <a:t>https://www.cedefop.europa.eu/files/4156_en.pdf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9687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7540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205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https://www.wbl-goes-virtual.eu/self-directed-learning/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40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8828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Video 1 shows best practice. </a:t>
            </a:r>
            <a:r>
              <a:rPr lang="en-GB" noProof="0" dirty="0"/>
              <a:t>Straightforward</a:t>
            </a:r>
            <a:r>
              <a:rPr lang="de-AT" dirty="0"/>
              <a:t>, to the point, great introduction, clear presentation (e.g. curser visible, starts at zero), coherent from start to finish, and shortcuts/time stamps for easy orientation.</a:t>
            </a:r>
          </a:p>
          <a:p>
            <a:r>
              <a:rPr lang="de-AT" dirty="0"/>
              <a:t>Video 2 shows bad practice. The image and sound is good, however, the intro is too long, too focused on the presenter, a lot of unneccessary information. </a:t>
            </a:r>
            <a:br>
              <a:rPr lang="de-AT" dirty="0"/>
            </a:br>
            <a:r>
              <a:rPr lang="de-AT" dirty="0"/>
              <a:t>Bonus video 1 shows bad practice, because there is just loud music, it is not really clear what the goal of the video is and it is very specific to one single task.</a:t>
            </a:r>
            <a:br>
              <a:rPr lang="de-AT" dirty="0"/>
            </a:br>
            <a:r>
              <a:rPr lang="de-AT" dirty="0"/>
              <a:t>Bonus video 2 is generally not bad, however the person delivering the tutorial is not competent and not suitable to deliver the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168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u="none" dirty="0">
                <a:sym typeface="Wingdings" panose="05000000000000000000" pitchFamily="2" charset="2"/>
              </a:rPr>
              <a:t>How to make a </a:t>
            </a:r>
            <a:r>
              <a:rPr lang="de-AT" b="1" u="none" dirty="0">
                <a:sym typeface="Wingdings" panose="05000000000000000000" pitchFamily="2" charset="2"/>
              </a:rPr>
              <a:t>terrible</a:t>
            </a:r>
            <a:r>
              <a:rPr lang="de-AT" u="none" dirty="0">
                <a:sym typeface="Wingdings" panose="05000000000000000000" pitchFamily="2" charset="2"/>
              </a:rPr>
              <a:t> tutorial? </a:t>
            </a:r>
            <a:r>
              <a:rPr lang="de-AT" sz="800" u="none" dirty="0">
                <a:sym typeface="Wingdings" panose="05000000000000000000" pitchFamily="2" charset="2"/>
              </a:rPr>
              <a:t>(https://cgcookie.com/articles/how-to-make-a-terrible-tutorial) </a:t>
            </a:r>
            <a:br>
              <a:rPr lang="de-AT" sz="800" u="none" dirty="0">
                <a:sym typeface="Wingdings" panose="05000000000000000000" pitchFamily="2" charset="2"/>
              </a:rPr>
            </a:br>
            <a:r>
              <a:rPr lang="de-AT" sz="800" u="none" dirty="0">
                <a:sym typeface="Wingdings" panose="05000000000000000000" pitchFamily="2" charset="2"/>
              </a:rPr>
              <a:t>*you can also show this to participants*</a:t>
            </a:r>
            <a:endParaRPr lang="de-AT" u="none" dirty="0"/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59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39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64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555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065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832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20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C06E-3663-4558-938B-980DAB67C4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230" y="1041400"/>
            <a:ext cx="6824474" cy="2387600"/>
          </a:xfrm>
        </p:spPr>
        <p:txBody>
          <a:bodyPr anchor="b">
            <a:noAutofit/>
          </a:bodyPr>
          <a:lstStyle>
            <a:lvl1pPr algn="l">
              <a:defRPr lang="de-AT" sz="44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CF2BB-37B8-4956-B49C-8182BBF89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30" y="3706583"/>
            <a:ext cx="6824474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CE14-B241-49A4-ABD6-0824BE11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961EE-C2AE-4D22-A6A3-B025740F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Project N° 2020-1-AT01-KA226-VET-092549)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BA2CB-652B-4FCA-A7A4-089CD44E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547AEC-2357-4DDC-9DD8-7FC7BE426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9" y="5610197"/>
            <a:ext cx="2578262" cy="1142541"/>
          </a:xfrm>
          <a:prstGeom prst="rect">
            <a:avLst/>
          </a:prstGeom>
        </p:spPr>
      </p:pic>
      <p:pic>
        <p:nvPicPr>
          <p:cNvPr id="13" name="Grafik 15">
            <a:extLst>
              <a:ext uri="{FF2B5EF4-FFF2-40B4-BE49-F238E27FC236}">
                <a16:creationId xmlns:a16="http://schemas.microsoft.com/office/drawing/2014/main" id="{9E441092-B87B-44C3-9562-42E922299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15" y="5919316"/>
            <a:ext cx="1828959" cy="524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65D30-1BAC-4353-8A3D-2C402B617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6" r="20742" b="17676"/>
          <a:stretch/>
        </p:blipFill>
        <p:spPr>
          <a:xfrm>
            <a:off x="3009900" y="-1"/>
            <a:ext cx="9182100" cy="68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10D4-FAC0-4A20-A41A-868424F0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2EDC6-E025-4423-B60D-3055F3A36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BE6D-858E-40BF-BFB0-B3B00E02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692B-DAC5-46BA-8BDA-6DA7D7EA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ECC1-9032-49B7-BB14-EF3BEAF5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97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21266-1F8A-4702-82B1-90814DC8F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86D77-5FB9-4C9A-8CB7-4855136E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DD92-0FAC-4DCA-BEFA-99367C7A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B073-0974-4BF3-BF65-D5640EA3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27165-8EAC-4D1B-BDD8-D72D9ED4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912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579753-788E-4DE5-9DC0-02CDBAF763FC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30976-F296-4395-A8A6-D471791FE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9851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90EE-B694-4578-892B-BE7C46E733B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55600" indent="-355600">
              <a:buClr>
                <a:srgbClr val="42ACE6"/>
              </a:buClr>
              <a:buFont typeface="Wingdings 3" panose="05040102010807070707" pitchFamily="18" charset="2"/>
              <a:buChar char=""/>
              <a:defRPr/>
            </a:lvl1pPr>
            <a:lvl2pPr marL="812800" indent="-355600">
              <a:buClr>
                <a:srgbClr val="81DDFF"/>
              </a:buClr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CFE78F"/>
              </a:buClr>
              <a:buFont typeface="Calibri" panose="020F0502020204030204" pitchFamily="34" charset="0"/>
              <a:buChar char="•"/>
              <a:defRPr/>
            </a:lvl3pPr>
            <a:lvl4pPr marL="1600200" indent="-228600">
              <a:buClr>
                <a:srgbClr val="90D68F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rgbClr val="90D68F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2F8C0-CA2B-4704-9C0D-E541851B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7288-B9CB-478B-8159-F07C5737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DFCCB-823F-45D0-A981-DAF0CCAA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1A460F-4265-467A-9DDC-469B37BB0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27" name="Grafik 15">
            <a:extLst>
              <a:ext uri="{FF2B5EF4-FFF2-40B4-BE49-F238E27FC236}">
                <a16:creationId xmlns:a16="http://schemas.microsoft.com/office/drawing/2014/main" id="{3700B635-63C8-4BBD-B16A-96ABCCEC1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494B3D6-1640-4467-98AD-F5E8C0DF24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6933" r="19690" b="35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F5290-B7AE-450C-8010-5C0AD8A32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07" y="1309829"/>
            <a:ext cx="10515600" cy="2317513"/>
          </a:xfrm>
          <a:solidFill>
            <a:srgbClr val="FFFFFF">
              <a:alpha val="85098"/>
            </a:srgbClr>
          </a:solidFill>
        </p:spPr>
        <p:txBody>
          <a:bodyPr anchor="ctr" anchorCtr="0">
            <a:normAutofit/>
          </a:bodyPr>
          <a:lstStyle>
            <a:lvl1pPr algn="ctr">
              <a:defRPr lang="de-AT" sz="60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70475-9180-4217-B831-26D2D1C9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80640"/>
            <a:ext cx="10515600" cy="1500187"/>
          </a:xfrm>
          <a:solidFill>
            <a:srgbClr val="FFFFFF">
              <a:alpha val="85098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3200" dirty="0" smtClean="0">
                <a:latin typeface="+mn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3E63-CEA4-4A36-BEAE-52DAAAB8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1060C-20E2-4042-BA95-37130463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37A62-BBAF-49A1-9063-BFA5A8AF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7" name="Grafik 15">
            <a:extLst>
              <a:ext uri="{FF2B5EF4-FFF2-40B4-BE49-F238E27FC236}">
                <a16:creationId xmlns:a16="http://schemas.microsoft.com/office/drawing/2014/main" id="{C94612BA-980C-48E3-ADFE-063B53109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89244C-2328-4F95-8379-1EE1DE504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" y="5705490"/>
            <a:ext cx="2578262" cy="11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3DA14-FDCC-4AEB-8E70-F8B45795A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 marL="452438" indent="-452438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26198-C8F6-4E4E-8E52-F3F7C289F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D270D-A412-4F63-8A8E-6EA60B04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E600-62CE-4D33-AE51-999D5E1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09521-205E-46B9-8E31-9F58BC2F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CD6CA-0160-4384-9DE5-59F5225BEAE1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BAEF37-66E7-4B54-8FC9-C90FDA105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25" name="Grafik 15">
            <a:extLst>
              <a:ext uri="{FF2B5EF4-FFF2-40B4-BE49-F238E27FC236}">
                <a16:creationId xmlns:a16="http://schemas.microsoft.com/office/drawing/2014/main" id="{126F7B1D-2162-4A0D-89B4-FBC354F33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2BEB3BC-E1DB-4D7B-B391-24B26C29A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98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72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BDBC5-50AB-4C93-8346-3BF2FF4F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1BF18-FA15-4E71-A4E0-714C7818B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5D327-70CB-4FB6-80B7-5D4E2F963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 b="0" smtClean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C8A66-0AF9-4241-92B1-54F69F0F6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2A4A0-5560-4BBE-AAB5-A10E4AD6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3AD2C-3786-4867-BECF-1A6588A1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07110-6AFE-49A8-9BA8-F5041C94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4FB6A-0692-48FE-8149-32F442A89EBE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D91D3-317E-4450-B69F-86E691B59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14" name="Grafik 15">
            <a:extLst>
              <a:ext uri="{FF2B5EF4-FFF2-40B4-BE49-F238E27FC236}">
                <a16:creationId xmlns:a16="http://schemas.microsoft.com/office/drawing/2014/main" id="{53CC9ADD-244F-4096-A75F-4C4E8BA2ED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E7B0837-BCCF-4DE7-A221-1A76F2473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305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01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9483C-9015-4E0E-AD5E-0B3B1DA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264ED-CD88-4EE0-A9A4-7C723827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35337-3D45-4B88-8C03-32B7D977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8615E-2EAE-427D-AFA4-E7292E188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7" name="Grafik 15">
            <a:extLst>
              <a:ext uri="{FF2B5EF4-FFF2-40B4-BE49-F238E27FC236}">
                <a16:creationId xmlns:a16="http://schemas.microsoft.com/office/drawing/2014/main" id="{E9D03F83-5E8F-4393-8C02-EDC31DA00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22D66E-0E03-4880-9E5E-4D456E53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2401"/>
            <a:ext cx="10515600" cy="1523544"/>
          </a:xfrm>
        </p:spPr>
        <p:txBody>
          <a:bodyPr>
            <a:noAutofit/>
          </a:bodyPr>
          <a:lstStyle>
            <a:lvl1pPr algn="ctr"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689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28148-F792-4E4A-9A5B-0ADEC7AF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C46EB-3932-4C4F-9C7C-7CBAC83F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2693F-CC3D-46AA-8327-2745023F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93685-2743-4290-BF8E-0E15C0EB4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6" name="Grafik 15">
            <a:extLst>
              <a:ext uri="{FF2B5EF4-FFF2-40B4-BE49-F238E27FC236}">
                <a16:creationId xmlns:a16="http://schemas.microsoft.com/office/drawing/2014/main" id="{CE4B762C-8DF4-4F37-B896-F650DED9FA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2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4BD9-4527-415D-A268-E8623EDB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34DF4-5437-4091-BF8E-EDB29AA5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95440-316A-4A03-998B-B7E1343D0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0A148-6444-4E03-863B-ECE2D695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3524-5C1B-4742-A188-D0E479C1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B8565-45AD-4788-8D05-0C7BFE08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47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D722-0243-42FC-A4A1-0F62332D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21F22-A2AC-4A4B-9894-FE70B240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CC996-4582-4098-8EE8-6160B060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E954-BE53-4FC9-AD3F-0A4624B4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ACB9-A3DA-49C9-AC55-4B945A1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0D0E9-F6D1-43AD-84C1-7D07337C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08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9AC7F-49EE-429A-B438-048B1635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AAC54-1949-4160-ADBD-AAF616DF2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FD4E-AB71-40E3-BF06-7B2756E15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384D-1A10-4715-AAD8-F603304139C1}" type="datetimeFigureOut">
              <a:rPr lang="de-AT" smtClean="0"/>
              <a:t>22.03.2022</a:t>
            </a:fld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4231E-EC34-4C22-86DE-5032A9959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Project N° 2020-1-AT01-KA226-VET-092549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FE77-7C05-4DC7-89FD-A1325B972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EAA9-F0E8-465B-87C2-CBF38CF7C888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873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youtu.be/u7Tku3_RGPs" TargetMode="External"/><Relationship Id="rId7" Type="http://schemas.openxmlformats.org/officeDocument/2006/relationships/hyperlink" Target="https://youtu.be/-BDLYGw0o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youtu.be/O4AXCafRUEM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youtu.be/NAAoD6nhgM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gcookie.com/articles/how-to-make-a-terrible-tutori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up.com/tutorials/storyboard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youtu.be/91HiHJ7iyc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giphy.com/" TargetMode="External"/><Relationship Id="rId13" Type="http://schemas.openxmlformats.org/officeDocument/2006/relationships/image" Target="../media/image30.jpg"/><Relationship Id="rId3" Type="http://schemas.openxmlformats.org/officeDocument/2006/relationships/hyperlink" Target="http://www.pexels.com/" TargetMode="External"/><Relationship Id="rId7" Type="http://schemas.openxmlformats.org/officeDocument/2006/relationships/hyperlink" Target="https://tenor.com/" TargetMode="External"/><Relationship Id="rId12" Type="http://schemas.openxmlformats.org/officeDocument/2006/relationships/hyperlink" Target="https://imgflip.com/memegenerator/243670033/Nobody-is-born-cool-clea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" TargetMode="External"/><Relationship Id="rId11" Type="http://schemas.openxmlformats.org/officeDocument/2006/relationships/hyperlink" Target="http://www.canva.com/" TargetMode="External"/><Relationship Id="rId5" Type="http://schemas.openxmlformats.org/officeDocument/2006/relationships/hyperlink" Target="http://www.unsplash.com/" TargetMode="External"/><Relationship Id="rId10" Type="http://schemas.openxmlformats.org/officeDocument/2006/relationships/image" Target="../media/image29.gif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imgflip.com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bzhigA-eI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kahoot.it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l-goes-virtual.eu/self-directed-learn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bl-goes-virtual.eu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Relationship Id="rId14" Type="http://schemas.openxmlformats.org/officeDocument/2006/relationships/hyperlink" Target="https://www.cedefop.europa.eu/files/4156_en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undationonline.org.uk/mod/resource/view.php?id=27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CAA-2692-4ED1-A6BC-8719AA19A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WBL_GOES_VIRTUAL</a:t>
            </a:r>
            <a:b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b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Training Programme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8940-8DCE-41A1-AB0A-0C8208CEC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386" y="3706583"/>
            <a:ext cx="6589317" cy="1655762"/>
          </a:xfrm>
        </p:spPr>
        <p:txBody>
          <a:bodyPr/>
          <a:lstStyle/>
          <a:p>
            <a:r>
              <a:rPr lang="de-DE" dirty="0">
                <a:latin typeface="+mn-lt"/>
                <a:cs typeface="Arial" panose="020B0604020202020204" pitchFamily="34" charset="0"/>
              </a:rPr>
              <a:t>Module 4</a:t>
            </a:r>
            <a:br>
              <a:rPr lang="de-DE" dirty="0">
                <a:latin typeface="+mn-lt"/>
                <a:cs typeface="Arial" panose="020B0604020202020204" pitchFamily="34" charset="0"/>
              </a:rPr>
            </a:br>
            <a:r>
              <a:rPr lang="de-DE" dirty="0">
                <a:latin typeface="+mn-lt"/>
                <a:cs typeface="Arial" panose="020B0604020202020204" pitchFamily="34" charset="0"/>
              </a:rPr>
              <a:t>Hands-on Practice</a:t>
            </a:r>
            <a:endParaRPr lang="de-AT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7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IDENTIFY </a:t>
            </a:r>
            <a:b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SUCCESS CRITERIA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Best &amp; worst case examples</a:t>
            </a:r>
          </a:p>
        </p:txBody>
      </p:sp>
    </p:spTree>
    <p:extLst>
      <p:ext uri="{BB962C8B-B14F-4D97-AF65-F5344CB8AC3E}">
        <p14:creationId xmlns:p14="http://schemas.microsoft.com/office/powerpoint/2010/main" val="374082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AB55-6352-4360-A350-C50B662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LET‘S WATCH </a:t>
            </a:r>
            <a:b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D24E-0AA8-42A7-A3BB-B1487C2F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5500"/>
          </a:xfrm>
        </p:spPr>
        <p:txBody>
          <a:bodyPr numCol="2"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Video 1: 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(only watch 3-5 minutes)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Video 2: 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(only watch 3-5 minutes)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6EB3317-A00A-4627-909C-695EC485B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62" y="2449172"/>
            <a:ext cx="4809942" cy="2704400"/>
          </a:xfrm>
          <a:prstGeom prst="rect">
            <a:avLst/>
          </a:prstGeom>
        </p:spPr>
      </p:pic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20B25EC8-9582-4233-AFE3-9E3E5D5CA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473358"/>
            <a:ext cx="4809942" cy="2704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FFF725-26A8-406F-B690-50269FFD861A}"/>
              </a:ext>
            </a:extLst>
          </p:cNvPr>
          <p:cNvGrpSpPr/>
          <p:nvPr/>
        </p:nvGrpSpPr>
        <p:grpSpPr>
          <a:xfrm>
            <a:off x="2230166" y="5598389"/>
            <a:ext cx="5648387" cy="1081904"/>
            <a:chOff x="2230166" y="5598389"/>
            <a:chExt cx="5648387" cy="1081904"/>
          </a:xfrm>
        </p:grpSpPr>
        <p:pic>
          <p:nvPicPr>
            <p:cNvPr id="9" name="Picture 8">
              <a:hlinkClick r:id="rId7"/>
              <a:extLst>
                <a:ext uri="{FF2B5EF4-FFF2-40B4-BE49-F238E27FC236}">
                  <a16:creationId xmlns:a16="http://schemas.microsoft.com/office/drawing/2014/main" id="{8B51D574-A748-4007-BAB7-789637C6A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21502" y="5598389"/>
              <a:ext cx="1937112" cy="10819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ABBE6-4895-408E-B702-013DB5F131B1}"/>
                </a:ext>
              </a:extLst>
            </p:cNvPr>
            <p:cNvSpPr txBox="1"/>
            <p:nvPr/>
          </p:nvSpPr>
          <p:spPr>
            <a:xfrm>
              <a:off x="2230166" y="5903938"/>
              <a:ext cx="1591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>
                  <a:latin typeface="Arial" panose="020B0604020202020204" pitchFamily="34" charset="0"/>
                  <a:cs typeface="Arial" panose="020B0604020202020204" pitchFamily="34" charset="0"/>
                </a:rPr>
                <a:t>Bonus Videos:</a:t>
              </a:r>
            </a:p>
          </p:txBody>
        </p:sp>
        <p:pic>
          <p:nvPicPr>
            <p:cNvPr id="14" name="Picture 13">
              <a:hlinkClick r:id="rId9"/>
              <a:extLst>
                <a:ext uri="{FF2B5EF4-FFF2-40B4-BE49-F238E27FC236}">
                  <a16:creationId xmlns:a16="http://schemas.microsoft.com/office/drawing/2014/main" id="{CB88B257-DA78-4750-AC31-8B5B350F7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41441" y="5598549"/>
              <a:ext cx="1937112" cy="1081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25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AB55-6352-4360-A350-C50B662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WHAT DID YOU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D24E-0AA8-42A7-A3BB-B1487C2F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731" y="2989006"/>
            <a:ext cx="6572249" cy="234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 makes a </a:t>
            </a:r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tutorial?</a:t>
            </a:r>
          </a:p>
          <a:p>
            <a:endParaRPr lang="de-AT" sz="3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do you spot a </a:t>
            </a:r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bad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tutorial?</a:t>
            </a:r>
            <a:r>
              <a:rPr lang="de-AT" sz="3600" u="none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0DD9D-442A-491D-A26D-CC0A952C1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5" y="2562225"/>
            <a:ext cx="4513956" cy="29129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89659BF-4EA9-4EC4-A7DA-A8FCC622A1EC}"/>
              </a:ext>
            </a:extLst>
          </p:cNvPr>
          <p:cNvGrpSpPr/>
          <p:nvPr/>
        </p:nvGrpSpPr>
        <p:grpSpPr>
          <a:xfrm>
            <a:off x="10005048" y="1065715"/>
            <a:ext cx="1624054" cy="1415490"/>
            <a:chOff x="3024146" y="1360471"/>
            <a:chExt cx="1624054" cy="1415490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4D2802C-5BF1-45E6-AB3B-ABE8B1C69315}"/>
                </a:ext>
              </a:extLst>
            </p:cNvPr>
            <p:cNvSpPr/>
            <p:nvPr/>
          </p:nvSpPr>
          <p:spPr>
            <a:xfrm>
              <a:off x="3024146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10" name="Graphic 9" descr="Chat">
              <a:extLst>
                <a:ext uri="{FF2B5EF4-FFF2-40B4-BE49-F238E27FC236}">
                  <a16:creationId xmlns:a16="http://schemas.microsoft.com/office/drawing/2014/main" id="{B8B40406-5B85-4892-B2C6-2CB8E80C5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8010" y="1825880"/>
              <a:ext cx="840603" cy="84060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2C9E8A-B867-428F-8F4E-FE57AA04381B}"/>
                </a:ext>
              </a:extLst>
            </p:cNvPr>
            <p:cNvSpPr txBox="1"/>
            <p:nvPr/>
          </p:nvSpPr>
          <p:spPr>
            <a:xfrm>
              <a:off x="3331348" y="1581858"/>
              <a:ext cx="1076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DISCUSS</a:t>
              </a:r>
              <a:endPara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3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AB55-6352-4360-A350-C50B662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SUCCESS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589A0-C333-489D-8B86-E19A74F29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correct facts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good image &amp; sound quality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complete coverage of the topic or chosen segment of a topic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coherent style: a red thread that leads from start to finish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Tell them what you are going to tell them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Tell them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Tell them what you told them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straight and to the point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FB3D05-743F-4BE0-AF33-670C87DE6615}"/>
              </a:ext>
            </a:extLst>
          </p:cNvPr>
          <p:cNvGrpSpPr/>
          <p:nvPr/>
        </p:nvGrpSpPr>
        <p:grpSpPr>
          <a:xfrm rot="377560">
            <a:off x="9201150" y="207962"/>
            <a:ext cx="2562225" cy="2725738"/>
            <a:chOff x="9296400" y="112712"/>
            <a:chExt cx="2562225" cy="2725738"/>
          </a:xfrm>
        </p:grpSpPr>
        <p:sp>
          <p:nvSpPr>
            <p:cNvPr id="3" name="Rectangle: Folded Corner 2">
              <a:extLst>
                <a:ext uri="{FF2B5EF4-FFF2-40B4-BE49-F238E27FC236}">
                  <a16:creationId xmlns:a16="http://schemas.microsoft.com/office/drawing/2014/main" id="{58679AFD-2308-4BAE-8ED3-89F03C7B527B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ontent Placeholder 4">
              <a:extLst>
                <a:ext uri="{FF2B5EF4-FFF2-40B4-BE49-F238E27FC236}">
                  <a16:creationId xmlns:a16="http://schemas.microsoft.com/office/drawing/2014/main" id="{DCB246F8-E027-4A3D-929F-458C1360AD71}"/>
                </a:ext>
              </a:extLst>
            </p:cNvPr>
            <p:cNvSpPr txBox="1">
              <a:spLocks/>
            </p:cNvSpPr>
            <p:nvPr/>
          </p:nvSpPr>
          <p:spPr>
            <a:xfrm>
              <a:off x="9382125" y="187325"/>
              <a:ext cx="2085975" cy="2651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AT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 C‘s</a:t>
              </a:r>
            </a:p>
            <a:p>
              <a:pPr marL="70167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Correct</a:t>
              </a:r>
            </a:p>
            <a:p>
              <a:pPr marL="70167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</a:p>
            <a:p>
              <a:pPr marL="70167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Complete</a:t>
              </a:r>
            </a:p>
            <a:p>
              <a:pPr marL="70167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Coherent</a:t>
              </a:r>
            </a:p>
            <a:p>
              <a:pPr marL="701675" indent="-342900">
                <a:buClrTx/>
                <a:buFont typeface="Wingdings" panose="05000000000000000000" pitchFamily="2" charset="2"/>
                <a:buChar char="ü"/>
              </a:pPr>
              <a:r>
                <a:rPr lang="de-AT" sz="2000" dirty="0">
                  <a:latin typeface="Arial" panose="020B0604020202020204" pitchFamily="34" charset="0"/>
                  <a:cs typeface="Arial" panose="020B0604020202020204" pitchFamily="34" charset="0"/>
                </a:rPr>
                <a:t>Concise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9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AB55-6352-4360-A350-C50B662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SUCCESS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589A0-C333-489D-8B86-E19A74F29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visualisation of topic through images, demonstration, visual speech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eye contact (if applicable)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clear processes (e.g. highlighted curser or mouse)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moderate speed (not too quick, not to slow)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engagement through call to action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activate the learners!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Pro Tip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timestamps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for easy navigation and repetition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(e.g. in YouTube video)</a:t>
            </a:r>
          </a:p>
        </p:txBody>
      </p:sp>
    </p:spTree>
    <p:extLst>
      <p:ext uri="{BB962C8B-B14F-4D97-AF65-F5344CB8AC3E}">
        <p14:creationId xmlns:p14="http://schemas.microsoft.com/office/powerpoint/2010/main" val="37427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CREATE A </a:t>
            </a:r>
            <a:b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STORYBOAD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red thread that leads through your virtual session</a:t>
            </a:r>
          </a:p>
        </p:txBody>
      </p:sp>
    </p:spTree>
    <p:extLst>
      <p:ext uri="{BB962C8B-B14F-4D97-AF65-F5344CB8AC3E}">
        <p14:creationId xmlns:p14="http://schemas.microsoft.com/office/powerpoint/2010/main" val="128420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B930-1622-4E2F-BF70-52BF6CBB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WHAT IS A STORYBOARD?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87BD-E7BC-4B4E-9435-6A5A9801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Step-by-step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visualisation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of contents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0BAB7-1191-4754-B14C-108C79A9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73" y="2724917"/>
            <a:ext cx="4508090" cy="28766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B0EF4-9FE1-41ED-8504-750844149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6749234" y="2681138"/>
            <a:ext cx="4220093" cy="2964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7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FB70-9FA3-4C20-8450-7F63A105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851"/>
            <a:ext cx="10669621" cy="1523544"/>
          </a:xfrm>
        </p:spPr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WHY CREATE A STORYBOARD?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73AE-F9FD-4E7F-AA2C-2732675B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Ensure a red thread of purpose throughout the learning content</a:t>
            </a:r>
          </a:p>
          <a:p>
            <a:pPr marL="2962275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Introduction &amp; Overview</a:t>
            </a:r>
          </a:p>
          <a:p>
            <a:pPr marL="3495675" lvl="1"/>
            <a:r>
              <a:rPr lang="de-AT" i="1" dirty="0">
                <a:latin typeface="Arial" panose="020B0604020202020204" pitchFamily="34" charset="0"/>
                <a:cs typeface="Arial" panose="020B0604020202020204" pitchFamily="34" charset="0"/>
              </a:rPr>
              <a:t>Tell them what you are going to tell them</a:t>
            </a:r>
          </a:p>
          <a:p>
            <a:pPr marL="2962275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Content</a:t>
            </a:r>
          </a:p>
          <a:p>
            <a:pPr marL="3495675" lvl="1"/>
            <a:r>
              <a:rPr lang="de-AT" i="1" dirty="0">
                <a:latin typeface="Arial" panose="020B0604020202020204" pitchFamily="34" charset="0"/>
                <a:cs typeface="Arial" panose="020B0604020202020204" pitchFamily="34" charset="0"/>
              </a:rPr>
              <a:t>Tell them</a:t>
            </a:r>
          </a:p>
          <a:p>
            <a:pPr marL="2962275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Summary/Conclusion + Call to action</a:t>
            </a:r>
          </a:p>
          <a:p>
            <a:pPr marL="3495675" lvl="1"/>
            <a:r>
              <a:rPr lang="de-AT" i="1" dirty="0">
                <a:latin typeface="Arial" panose="020B0604020202020204" pitchFamily="34" charset="0"/>
                <a:cs typeface="Arial" panose="020B0604020202020204" pitchFamily="34" charset="0"/>
              </a:rPr>
              <a:t>Tell them what you told them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65850-9129-480E-90A9-14A55C588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4028" r="23333" b="55442"/>
          <a:stretch/>
        </p:blipFill>
        <p:spPr>
          <a:xfrm>
            <a:off x="838200" y="2456237"/>
            <a:ext cx="2714164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2CC9F-69B5-4E95-AF27-E6DB5BFDD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44587" r="23333" b="37136"/>
          <a:stretch/>
        </p:blipFill>
        <p:spPr>
          <a:xfrm>
            <a:off x="838200" y="3614085"/>
            <a:ext cx="2714164" cy="1017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CB17A1-8579-4E92-AEA0-FE4F4FC33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62522" r="23333" b="24305"/>
          <a:stretch/>
        </p:blipFill>
        <p:spPr>
          <a:xfrm>
            <a:off x="838200" y="4667717"/>
            <a:ext cx="2714164" cy="7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1D99-55D7-4948-9138-DA9D8DD6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HOW TO CREATE A STORYBOARD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AB4D-26C3-47FF-82D9-3EACD916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Think of your WBL content and the learning outcomes and…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start by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brainstorming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steps/content to be featured in your digital lesson via a mind map, list, and/or post-its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bring your thoughts in order by numbering/arranging your notes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use a storyboard template to add sketches to your notes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check if you fulfil the 5C success criteria: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Is your session now correct, clear, complete, coherent &amp; concise?</a:t>
            </a:r>
          </a:p>
        </p:txBody>
      </p:sp>
    </p:spTree>
    <p:extLst>
      <p:ext uri="{BB962C8B-B14F-4D97-AF65-F5344CB8AC3E}">
        <p14:creationId xmlns:p14="http://schemas.microsoft.com/office/powerpoint/2010/main" val="42349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1D99-55D7-4948-9138-DA9D8DD6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HOW TO CREATE A STORYBOARD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AB4D-26C3-47FF-82D9-3EACD916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Pen &amp; paper 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Powerpoint Slides 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Online Tools such as Mindmup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https://www.mindmup.com/tutorials/storyboard.html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CC14893E-98FA-4F67-A959-2B436483A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038" y="3429000"/>
            <a:ext cx="4178402" cy="23574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3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AGENDA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Select WBL learning content for virtualisation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Define learning goals / learning outcomes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Best &amp; Worst Case Examples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Identify success criteria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Create storyboard &amp; red thread + call to action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Choose most suitable delivery method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Create, upload, livestream videos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Choose virtual assessment tools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Overview of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elf-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irected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earning phase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24C644-F01D-446B-B11F-4F938BB6BE2D}"/>
              </a:ext>
            </a:extLst>
          </p:cNvPr>
          <p:cNvGrpSpPr/>
          <p:nvPr/>
        </p:nvGrpSpPr>
        <p:grpSpPr>
          <a:xfrm rot="451848">
            <a:off x="9168855" y="3542871"/>
            <a:ext cx="2233991" cy="2498476"/>
            <a:chOff x="9296400" y="112712"/>
            <a:chExt cx="2562225" cy="2725738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FAB2D606-DEBC-4BCA-BE23-0801E70DE822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3640BD38-CE68-421F-B15C-ECB2FCE79744}"/>
                </a:ext>
              </a:extLst>
            </p:cNvPr>
            <p:cNvSpPr txBox="1">
              <a:spLocks/>
            </p:cNvSpPr>
            <p:nvPr/>
          </p:nvSpPr>
          <p:spPr>
            <a:xfrm>
              <a:off x="9382124" y="187325"/>
              <a:ext cx="2382281" cy="2651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AT" sz="4400" b="1" dirty="0"/>
                <a:t>Please note:</a:t>
              </a:r>
            </a:p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AT" sz="3300" dirty="0"/>
                <a:t>In this session, you will try the methods in a </a:t>
              </a:r>
              <a:r>
                <a:rPr lang="de-AT" sz="3300" u="sng" dirty="0"/>
                <a:t>small scope</a:t>
              </a:r>
              <a:r>
                <a:rPr lang="de-AT" sz="3300" dirty="0"/>
                <a:t>.</a:t>
              </a:r>
            </a:p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AT" sz="3300" dirty="0"/>
                <a:t>You can put all you have learned into practice in the </a:t>
              </a:r>
              <a:br>
                <a:rPr lang="de-AT" sz="3300" dirty="0"/>
              </a:br>
              <a:r>
                <a:rPr lang="de-AT" sz="3300" dirty="0"/>
                <a:t>SDL phase!</a:t>
              </a:r>
              <a:endParaRPr lang="de-AT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80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CEE4-1174-48DB-97B7-80CD62C1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WHAT IS A CALL TO 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D485D-E833-46A9-91D6-96BAED24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1348" cy="4351338"/>
          </a:xfrm>
        </p:spPr>
        <p:txBody>
          <a:bodyPr>
            <a:normAutofit lnSpcReduction="10000"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Activate your learners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Transform them from passive consumer of content to active participant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Engage them to discover and immerse themselves in the content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In a nutshell: Ask them to do something!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research more information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summarise information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put theory into practice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ask questions, write comments, get in touch with you or others (e.g. group work, discussion)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finish with a quiz or assessment (this can be a separate step, too)</a:t>
            </a:r>
          </a:p>
        </p:txBody>
      </p:sp>
    </p:spTree>
    <p:extLst>
      <p:ext uri="{BB962C8B-B14F-4D97-AF65-F5344CB8AC3E}">
        <p14:creationId xmlns:p14="http://schemas.microsoft.com/office/powerpoint/2010/main" val="15451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FDF3-AF82-4510-925C-1BEEAFF2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TRY IT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8088-AC18-4845-82C5-80927FED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387" y="2172929"/>
            <a:ext cx="7610167" cy="4004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sz="4800" dirty="0"/>
          </a:p>
          <a:p>
            <a:pPr marL="0" indent="0">
              <a:buNone/>
            </a:pPr>
            <a:r>
              <a:rPr lang="de-AT" sz="4800" dirty="0">
                <a:latin typeface="Arial" panose="020B0604020202020204" pitchFamily="34" charset="0"/>
                <a:cs typeface="Arial" panose="020B0604020202020204" pitchFamily="34" charset="0"/>
              </a:rPr>
              <a:t>Create a storyboard sketch</a:t>
            </a:r>
            <a:br>
              <a:rPr lang="de-AT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800" dirty="0">
                <a:latin typeface="Arial" panose="020B0604020202020204" pitchFamily="34" charset="0"/>
                <a:cs typeface="Arial" panose="020B0604020202020204" pitchFamily="34" charset="0"/>
              </a:rPr>
              <a:t>for your WBL content!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17DC08-E77C-477E-A6F2-BE3CE6948F32}"/>
              </a:ext>
            </a:extLst>
          </p:cNvPr>
          <p:cNvGrpSpPr/>
          <p:nvPr/>
        </p:nvGrpSpPr>
        <p:grpSpPr>
          <a:xfrm>
            <a:off x="1283990" y="2703871"/>
            <a:ext cx="2373609" cy="1965839"/>
            <a:chOff x="1038185" y="1360471"/>
            <a:chExt cx="1624054" cy="141549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FC2C61FB-555B-4D53-8FA7-440FF76EB93E}"/>
                </a:ext>
              </a:extLst>
            </p:cNvPr>
            <p:cNvSpPr/>
            <p:nvPr/>
          </p:nvSpPr>
          <p:spPr>
            <a:xfrm>
              <a:off x="1038185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D6EEC2-A726-467A-9114-74C1448264E4}"/>
                </a:ext>
              </a:extLst>
            </p:cNvPr>
            <p:cNvSpPr txBox="1"/>
            <p:nvPr/>
          </p:nvSpPr>
          <p:spPr>
            <a:xfrm>
              <a:off x="1280842" y="1485623"/>
              <a:ext cx="1245414" cy="46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TRY IT YOURSELF</a:t>
              </a:r>
            </a:p>
          </p:txBody>
        </p:sp>
        <p:pic>
          <p:nvPicPr>
            <p:cNvPr id="7" name="Graphic 6" descr="Lightbulb and pencil">
              <a:extLst>
                <a:ext uri="{FF2B5EF4-FFF2-40B4-BE49-F238E27FC236}">
                  <a16:creationId xmlns:a16="http://schemas.microsoft.com/office/drawing/2014/main" id="{9233574E-10AB-4A5F-BC7F-63163F13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30555" y="2068216"/>
              <a:ext cx="653626" cy="65362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D0C75C-C1D7-47F4-9D24-0291F96E2883}"/>
              </a:ext>
            </a:extLst>
          </p:cNvPr>
          <p:cNvGrpSpPr/>
          <p:nvPr/>
        </p:nvGrpSpPr>
        <p:grpSpPr>
          <a:xfrm>
            <a:off x="248540" y="3270146"/>
            <a:ext cx="954901" cy="833288"/>
            <a:chOff x="9596269" y="3408572"/>
            <a:chExt cx="954901" cy="833288"/>
          </a:xfrm>
        </p:grpSpPr>
        <p:pic>
          <p:nvPicPr>
            <p:cNvPr id="9" name="Graphic 8" descr="Stopwatch">
              <a:extLst>
                <a:ext uri="{FF2B5EF4-FFF2-40B4-BE49-F238E27FC236}">
                  <a16:creationId xmlns:a16="http://schemas.microsoft.com/office/drawing/2014/main" id="{875A306A-28F3-4C26-AE8C-12EA5D0F4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41880" y="3408572"/>
              <a:ext cx="663677" cy="6636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6D0F3A-65A4-44D3-A2E2-0566BEF0927B}"/>
                </a:ext>
              </a:extLst>
            </p:cNvPr>
            <p:cNvSpPr txBox="1"/>
            <p:nvPr/>
          </p:nvSpPr>
          <p:spPr>
            <a:xfrm>
              <a:off x="9596269" y="3964861"/>
              <a:ext cx="954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dirty="0">
                  <a:latin typeface="Arial" panose="020B0604020202020204" pitchFamily="34" charset="0"/>
                  <a:cs typeface="Arial" panose="020B0604020202020204" pitchFamily="34" charset="0"/>
                </a:rPr>
                <a:t>20 min</a:t>
              </a:r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7F793A1-F3D9-450E-8857-6627543EAE80}"/>
              </a:ext>
            </a:extLst>
          </p:cNvPr>
          <p:cNvSpPr/>
          <p:nvPr/>
        </p:nvSpPr>
        <p:spPr>
          <a:xfrm>
            <a:off x="6341827" y="4414069"/>
            <a:ext cx="3401961" cy="1866787"/>
          </a:xfrm>
          <a:prstGeom prst="wedgeRoundRectCallout">
            <a:avLst>
              <a:gd name="adj1" fmla="val 42267"/>
              <a:gd name="adj2" fmla="val 699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Did you encounter any difficulties?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Anything you would like to share?</a:t>
            </a:r>
          </a:p>
        </p:txBody>
      </p:sp>
    </p:spTree>
    <p:extLst>
      <p:ext uri="{BB962C8B-B14F-4D97-AF65-F5344CB8AC3E}">
        <p14:creationId xmlns:p14="http://schemas.microsoft.com/office/powerpoint/2010/main" val="18885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CHOOSE </a:t>
            </a:r>
            <a:b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DELIVERY METHOD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How are you going to transport your content?</a:t>
            </a:r>
          </a:p>
        </p:txBody>
      </p:sp>
    </p:spTree>
    <p:extLst>
      <p:ext uri="{BB962C8B-B14F-4D97-AF65-F5344CB8AC3E}">
        <p14:creationId xmlns:p14="http://schemas.microsoft.com/office/powerpoint/2010/main" val="286307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FDF3-AF82-4510-925C-1BEEAFF2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8088-AC18-4845-82C5-80927FED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387" y="2172929"/>
            <a:ext cx="7610167" cy="4004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sz="4800" dirty="0"/>
          </a:p>
          <a:p>
            <a:pPr marL="0" indent="0">
              <a:buNone/>
            </a:pPr>
            <a:r>
              <a:rPr lang="de-AT" sz="4800" dirty="0">
                <a:latin typeface="Arial" panose="020B0604020202020204" pitchFamily="34" charset="0"/>
                <a:cs typeface="Arial" panose="020B0604020202020204" pitchFamily="34" charset="0"/>
              </a:rPr>
              <a:t>Which online tools and digital software come to your mind?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34688-D87A-4D37-8C72-63F3F299623B}"/>
              </a:ext>
            </a:extLst>
          </p:cNvPr>
          <p:cNvGrpSpPr/>
          <p:nvPr/>
        </p:nvGrpSpPr>
        <p:grpSpPr>
          <a:xfrm>
            <a:off x="1226110" y="2651517"/>
            <a:ext cx="2444203" cy="2130313"/>
            <a:chOff x="3024146" y="1360471"/>
            <a:chExt cx="1624054" cy="1415490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F37AD706-62AC-4918-9B13-694D14159F9A}"/>
                </a:ext>
              </a:extLst>
            </p:cNvPr>
            <p:cNvSpPr/>
            <p:nvPr/>
          </p:nvSpPr>
          <p:spPr>
            <a:xfrm>
              <a:off x="3024146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14" name="Graphic 13" descr="Chat">
              <a:extLst>
                <a:ext uri="{FF2B5EF4-FFF2-40B4-BE49-F238E27FC236}">
                  <a16:creationId xmlns:a16="http://schemas.microsoft.com/office/drawing/2014/main" id="{AE32D327-F087-4535-B73C-0B552ED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8010" y="1825880"/>
              <a:ext cx="840603" cy="8406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87B5B5-75DF-4A69-AC37-79BCE87106C0}"/>
                </a:ext>
              </a:extLst>
            </p:cNvPr>
            <p:cNvSpPr txBox="1"/>
            <p:nvPr/>
          </p:nvSpPr>
          <p:spPr>
            <a:xfrm>
              <a:off x="3331348" y="1581858"/>
              <a:ext cx="1076325" cy="30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DISCUSS</a:t>
              </a:r>
              <a:endPara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6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0ED81-25E0-44F8-A6FE-FDD734FE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DELIVERY</a:t>
            </a:r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 </a:t>
            </a:r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SETTINGS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964341-8BC7-4E80-A62A-84BB83EBB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Synchronous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face-to-face (F2F) 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blended/hybrid (some participants F2F, some virtually)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virtual meeting (e.g. Zoom, MS Teams, Google Hangouts) 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Asynchronous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trainer gives input &amp; task, learners implement task on their own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call to action via email, learning management system, etc. 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learners hand in assignments by a certain deadline</a:t>
            </a:r>
          </a:p>
        </p:txBody>
      </p:sp>
    </p:spTree>
    <p:extLst>
      <p:ext uri="{BB962C8B-B14F-4D97-AF65-F5344CB8AC3E}">
        <p14:creationId xmlns:p14="http://schemas.microsoft.com/office/powerpoint/2010/main" val="1585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64F1-D922-4A37-BD82-F8DA85BC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DIGITAL DELIVERY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21A2-81DB-484D-944B-39CF7EC3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5"/>
            <a:ext cx="10515600" cy="4351338"/>
          </a:xfrm>
        </p:spPr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Virtual meeting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Video (filmed – screen recording – animated)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Virtual content available for download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Podcast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Digital handouts / learning materials (e.g. PDF, Word, PPP)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Interactive content (e.g. Genially, Kahoot)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Webquests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etc. </a:t>
            </a:r>
          </a:p>
        </p:txBody>
      </p:sp>
    </p:spTree>
    <p:extLst>
      <p:ext uri="{BB962C8B-B14F-4D97-AF65-F5344CB8AC3E}">
        <p14:creationId xmlns:p14="http://schemas.microsoft.com/office/powerpoint/2010/main" val="37681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FAAE-91CA-4820-93DE-7A4BB5B3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HOW TO DECIDE </a:t>
            </a:r>
            <a:r>
              <a:rPr lang="de-AT" dirty="0"/>
              <a:t>ON</a:t>
            </a:r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b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 DELIVERY METHOD?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3417-96C0-4CC6-9CE4-64C302C3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80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Check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resources: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time for content preparation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digital skill of responsible people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how much and what kind of support is needed for them?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specific hardware? 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specific software?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accessibility for learners – do they need a PC/laptop or a smart phone/tablet?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F32D-3601-4E7B-BC8C-8583E470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CHECK YOUR READINESS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5DEE8E-5C12-48C5-AE4F-5804540CF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996963"/>
              </p:ext>
            </p:extLst>
          </p:nvPr>
        </p:nvGraphicFramePr>
        <p:xfrm>
          <a:off x="838200" y="2759689"/>
          <a:ext cx="10515598" cy="3393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09999">
                  <a:extLst>
                    <a:ext uri="{9D8B030D-6E8A-4147-A177-3AD203B41FA5}">
                      <a16:colId xmlns:a16="http://schemas.microsoft.com/office/drawing/2014/main" val="2089186086"/>
                    </a:ext>
                  </a:extLst>
                </a:gridCol>
                <a:gridCol w="2186818">
                  <a:extLst>
                    <a:ext uri="{9D8B030D-6E8A-4147-A177-3AD203B41FA5}">
                      <a16:colId xmlns:a16="http://schemas.microsoft.com/office/drawing/2014/main" val="1999192008"/>
                    </a:ext>
                  </a:extLst>
                </a:gridCol>
                <a:gridCol w="2157791">
                  <a:extLst>
                    <a:ext uri="{9D8B030D-6E8A-4147-A177-3AD203B41FA5}">
                      <a16:colId xmlns:a16="http://schemas.microsoft.com/office/drawing/2014/main" val="2421900198"/>
                    </a:ext>
                  </a:extLst>
                </a:gridCol>
                <a:gridCol w="2360990">
                  <a:extLst>
                    <a:ext uri="{9D8B030D-6E8A-4147-A177-3AD203B41FA5}">
                      <a16:colId xmlns:a16="http://schemas.microsoft.com/office/drawing/2014/main" val="4269303010"/>
                    </a:ext>
                  </a:extLst>
                </a:gridCol>
              </a:tblGrid>
              <a:tr h="219485">
                <a:tc>
                  <a:txBody>
                    <a:bodyPr/>
                    <a:lstStyle/>
                    <a:p>
                      <a:r>
                        <a:rPr lang="de-AT" sz="1600" dirty="0"/>
                        <a:t>Resource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Required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Available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„To-Do“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572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Staff with </a:t>
                      </a:r>
                      <a:r>
                        <a:rPr lang="de-AT" sz="1600" b="1" dirty="0"/>
                        <a:t>digital competence </a:t>
                      </a:r>
                      <a:r>
                        <a:rPr lang="de-AT" sz="1600" dirty="0"/>
                        <a:t>to virtualise WBL content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>
                          <a:sym typeface="Wingdings" panose="05000000000000000000" pitchFamily="2" charset="2"/>
                        </a:rPr>
                        <a:t> YES           NO</a:t>
                      </a:r>
                      <a:endParaRPr lang="de-AT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>
                          <a:sym typeface="Wingdings" panose="05000000000000000000" pitchFamily="2" charset="2"/>
                        </a:rPr>
                        <a:t> YES           NO </a:t>
                      </a:r>
                      <a:endParaRPr lang="de-AT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>
                          <a:sym typeface="Wingdings" panose="05000000000000000000" pitchFamily="2" charset="2"/>
                        </a:rPr>
                        <a:t> YES           NO </a:t>
                      </a:r>
                      <a:endParaRPr lang="de-AT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12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Staff with </a:t>
                      </a:r>
                      <a:r>
                        <a:rPr lang="de-AT" sz="1600" b="1" dirty="0"/>
                        <a:t>time resources </a:t>
                      </a:r>
                      <a:r>
                        <a:rPr lang="de-AT" sz="1600" dirty="0"/>
                        <a:t>for digital content preparation / delivery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725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dirty="0"/>
                        <a:t>Specific </a:t>
                      </a:r>
                      <a:r>
                        <a:rPr lang="de-AT" sz="1600" b="1" dirty="0"/>
                        <a:t>hardware</a:t>
                      </a:r>
                      <a:r>
                        <a:rPr lang="de-AT" sz="1600" dirty="0"/>
                        <a:t>?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19338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dirty="0"/>
                        <a:t>Specific </a:t>
                      </a:r>
                      <a:r>
                        <a:rPr lang="de-AT" sz="1600" b="1" dirty="0"/>
                        <a:t>software</a:t>
                      </a:r>
                      <a:r>
                        <a:rPr lang="de-AT" sz="1600" dirty="0"/>
                        <a:t>?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777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Support</a:t>
                      </a:r>
                      <a:r>
                        <a:rPr lang="de-AT" sz="1600" dirty="0"/>
                        <a:t> for staff to acquire more digital competence?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844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Accessibility</a:t>
                      </a:r>
                      <a:r>
                        <a:rPr lang="de-AT" sz="1600" dirty="0"/>
                        <a:t> of learning content for learners ensured?</a:t>
                      </a:r>
                    </a:p>
                  </a:txBody>
                  <a:tcPr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 YES           NO </a:t>
                      </a:r>
                      <a:endParaRPr kumimoji="0" lang="de-A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217650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C04A16-3B69-4BC0-850C-E2F8EF2BF089}"/>
              </a:ext>
            </a:extLst>
          </p:cNvPr>
          <p:cNvSpPr txBox="1">
            <a:spLocks/>
          </p:cNvSpPr>
          <p:nvPr/>
        </p:nvSpPr>
        <p:spPr>
          <a:xfrm>
            <a:off x="838200" y="1801791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When choosing a delivery method, ask yourself if the following resources are required, available or „to-do“: </a:t>
            </a:r>
          </a:p>
        </p:txBody>
      </p:sp>
    </p:spTree>
    <p:extLst>
      <p:ext uri="{BB962C8B-B14F-4D97-AF65-F5344CB8AC3E}">
        <p14:creationId xmlns:p14="http://schemas.microsoft.com/office/powerpoint/2010/main" val="32139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0471-D5A4-4CB9-AB73-42862B35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PRO-TIPPS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36E2-0FDD-47C1-9BF2-2EA6420F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Use free images with no copyright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www.pexels.com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www.pixabay.com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www.unsplash.com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https://commons.wikimedia.org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Use GIFs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https://tenor.com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https://giphy.com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Use or create memes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https://imgflip.com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4482A-DC09-4AE6-8211-E330190F32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10" y="1914682"/>
            <a:ext cx="2936925" cy="2189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497A856-CEE1-4427-A33F-80B9627EC057}"/>
              </a:ext>
            </a:extLst>
          </p:cNvPr>
          <p:cNvSpPr/>
          <p:nvPr/>
        </p:nvSpPr>
        <p:spPr>
          <a:xfrm>
            <a:off x="9134475" y="4205311"/>
            <a:ext cx="2763478" cy="1971651"/>
          </a:xfrm>
          <a:prstGeom prst="wedgeRoundRectCallout">
            <a:avLst>
              <a:gd name="adj1" fmla="val 49599"/>
              <a:gd name="adj2" fmla="val 6572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to search for a phrase and add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„meme“ or „gif“</a:t>
            </a:r>
          </a:p>
          <a:p>
            <a:pPr algn="ctr"/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</a:rPr>
              <a:t>Memes/GIFs are generally freely available in the public domain!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5768396-92C8-43B0-9CB6-2D0E97EBEE3D}"/>
              </a:ext>
            </a:extLst>
          </p:cNvPr>
          <p:cNvSpPr/>
          <p:nvPr/>
        </p:nvSpPr>
        <p:spPr>
          <a:xfrm>
            <a:off x="6577474" y="41758"/>
            <a:ext cx="2763478" cy="1822282"/>
          </a:xfrm>
          <a:prstGeom prst="wedgeRoundRectCallout">
            <a:avLst>
              <a:gd name="adj1" fmla="val -41128"/>
              <a:gd name="adj2" fmla="val 6302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CANVA is also a great tool to create your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own visuals! </a:t>
            </a:r>
          </a:p>
          <a:p>
            <a:pPr algn="ctr"/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www.canva.com</a:t>
            </a:r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hlinkClick r:id="rId12"/>
            <a:extLst>
              <a:ext uri="{FF2B5EF4-FFF2-40B4-BE49-F238E27FC236}">
                <a16:creationId xmlns:a16="http://schemas.microsoft.com/office/drawing/2014/main" id="{BA5F8FB1-5DBD-4DBD-AB68-E2F163F4B4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86" y="4305319"/>
            <a:ext cx="3265678" cy="23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CREATE, UPLOAD, LIVESTREAM VIDEOS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 brief crash course</a:t>
            </a:r>
          </a:p>
        </p:txBody>
      </p:sp>
    </p:spTree>
    <p:extLst>
      <p:ext uri="{BB962C8B-B14F-4D97-AF65-F5344CB8AC3E}">
        <p14:creationId xmlns:p14="http://schemas.microsoft.com/office/powerpoint/2010/main" val="133713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SELECT WBL </a:t>
            </a:r>
            <a:b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LEARNING CONTENT 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Choose suitable learning content for virtualisation</a:t>
            </a:r>
          </a:p>
        </p:txBody>
      </p:sp>
    </p:spTree>
    <p:extLst>
      <p:ext uri="{BB962C8B-B14F-4D97-AF65-F5344CB8AC3E}">
        <p14:creationId xmlns:p14="http://schemas.microsoft.com/office/powerpoint/2010/main" val="3155194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192D-BC04-4850-8178-ABAAC358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MAKING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2DE2-FAAB-4456-A5FF-F6876B897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 Options: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Livestreaming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Filming (yourself or something)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Animating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Many ways to upload &amp; share videos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Focus </a:t>
            </a:r>
            <a:r>
              <a:rPr lang="de-AT" u="sng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on YouTube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quick and fairly easy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videos &amp; livestreams can be private (when only accessible via shared link)</a:t>
            </a:r>
          </a:p>
        </p:txBody>
      </p:sp>
    </p:spTree>
    <p:extLst>
      <p:ext uri="{BB962C8B-B14F-4D97-AF65-F5344CB8AC3E}">
        <p14:creationId xmlns:p14="http://schemas.microsoft.com/office/powerpoint/2010/main" val="4310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42B3-4495-4C40-9340-89DFE9B7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851"/>
            <a:ext cx="11196485" cy="1523544"/>
          </a:xfrm>
        </p:spPr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BECOME A YOUTUBE CREATOR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A83F-D6F5-4AA2-B88C-663822A04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Create Google/YouTube account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(preferebly a new one for the WBL content only)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Go to „YouTube Studio“ to see all options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Click on the „CREATE“ Button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Choose to upload video or livestream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How to upload a video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How to livestream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OBS Studio (free additional software to facilitate streaming)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How to share, analyse and delete videos</a:t>
            </a:r>
          </a:p>
          <a:p>
            <a:pPr marL="514350" indent="-514350">
              <a:buFont typeface="+mj-lt"/>
              <a:buAutoNum type="arabicPeriod"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0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4D3C-D96F-4157-B229-066465F2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YOUTUBE </a:t>
            </a:r>
            <a:r>
              <a:rPr lang="de-AT" dirty="0"/>
              <a:t>CHANNEL SETUP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87B1FD6C-872C-4FFE-A745-4171D0BC8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360" y="1813395"/>
            <a:ext cx="7938480" cy="44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5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CHOOSE ONLINE ASSESSMENT TOOLS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Have the learners reached the learning goals?</a:t>
            </a:r>
          </a:p>
        </p:txBody>
      </p:sp>
    </p:spTree>
    <p:extLst>
      <p:ext uri="{BB962C8B-B14F-4D97-AF65-F5344CB8AC3E}">
        <p14:creationId xmlns:p14="http://schemas.microsoft.com/office/powerpoint/2010/main" val="1606176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28D-C6B3-4A20-A2E7-35C3E4BF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ASSESSMENT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D81E-B5AB-44EC-A8CC-A48BE0493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Try it yourself!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www.kahoot.it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9052165</a:t>
            </a:r>
          </a:p>
          <a:p>
            <a:pPr marL="0" indent="0"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B4B43-073C-44A3-BE79-A0A96BE0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51" y="2603391"/>
            <a:ext cx="7619999" cy="34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3966-EE0E-4606-9100-FB9B04C6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KAHOOT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2DD1-93D1-40B9-9B09-492717F1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Kahoot is an engaging way to test the learning outcomes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It can be implemented in a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synchronous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group setting as well as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asynchronous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by individual learners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It can be also used to present learning content directly in the tool! 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Mix of learning content &amp; immediate assessment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BFF12CC-8244-4B5A-A658-E533B9E7D19D}"/>
              </a:ext>
            </a:extLst>
          </p:cNvPr>
          <p:cNvSpPr/>
          <p:nvPr/>
        </p:nvSpPr>
        <p:spPr>
          <a:xfrm>
            <a:off x="7504043" y="64993"/>
            <a:ext cx="4511615" cy="1742536"/>
          </a:xfrm>
          <a:prstGeom prst="wedgeRoundRectCallout">
            <a:avLst>
              <a:gd name="adj1" fmla="val 986"/>
              <a:gd name="adj2" fmla="val 63264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HOW DO I CREATE </a:t>
            </a:r>
            <a:b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A KAHOOT QUIZ?</a:t>
            </a:r>
          </a:p>
        </p:txBody>
      </p:sp>
    </p:spTree>
    <p:extLst>
      <p:ext uri="{BB962C8B-B14F-4D97-AF65-F5344CB8AC3E}">
        <p14:creationId xmlns:p14="http://schemas.microsoft.com/office/powerpoint/2010/main" val="10662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FDF3-AF82-4510-925C-1BEEAFF2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8088-AC18-4845-82C5-80927FED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387" y="2576051"/>
            <a:ext cx="7610167" cy="3600911"/>
          </a:xfrm>
        </p:spPr>
        <p:txBody>
          <a:bodyPr>
            <a:normAutofit/>
          </a:bodyPr>
          <a:lstStyle/>
          <a:p>
            <a:pPr marL="0" indent="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AT" sz="4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other </a:t>
            </a:r>
            <a:br>
              <a:rPr lang="de-AT" sz="4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 assessment tools </a:t>
            </a:r>
            <a:br>
              <a:rPr lang="de-AT" sz="4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 to your mind?</a:t>
            </a:r>
            <a:endParaRPr lang="de-AT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34688-D87A-4D37-8C72-63F3F299623B}"/>
              </a:ext>
            </a:extLst>
          </p:cNvPr>
          <p:cNvGrpSpPr/>
          <p:nvPr/>
        </p:nvGrpSpPr>
        <p:grpSpPr>
          <a:xfrm>
            <a:off x="1226110" y="2651517"/>
            <a:ext cx="2444203" cy="2130313"/>
            <a:chOff x="3024146" y="1360471"/>
            <a:chExt cx="1624054" cy="1415490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F37AD706-62AC-4918-9B13-694D14159F9A}"/>
                </a:ext>
              </a:extLst>
            </p:cNvPr>
            <p:cNvSpPr/>
            <p:nvPr/>
          </p:nvSpPr>
          <p:spPr>
            <a:xfrm>
              <a:off x="3024146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14" name="Graphic 13" descr="Chat">
              <a:extLst>
                <a:ext uri="{FF2B5EF4-FFF2-40B4-BE49-F238E27FC236}">
                  <a16:creationId xmlns:a16="http://schemas.microsoft.com/office/drawing/2014/main" id="{AE32D327-F087-4535-B73C-0B552ED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8010" y="1825880"/>
              <a:ext cx="840603" cy="8406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87B5B5-75DF-4A69-AC37-79BCE87106C0}"/>
                </a:ext>
              </a:extLst>
            </p:cNvPr>
            <p:cNvSpPr txBox="1"/>
            <p:nvPr/>
          </p:nvSpPr>
          <p:spPr>
            <a:xfrm>
              <a:off x="3331348" y="1581858"/>
              <a:ext cx="1076325" cy="30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DISCUSS</a:t>
              </a:r>
              <a:endPara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8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3966-EE0E-4606-9100-FB9B04C6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VIRTUAL ASSESSMENT TOOLS (EXAMPLES)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2DD1-93D1-40B9-9B09-492717F1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Questionnaire System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Survey Monkey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Google Forms</a:t>
            </a:r>
          </a:p>
          <a:p>
            <a:pPr marL="355600" lvl="1">
              <a:lnSpc>
                <a:spcPct val="15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Uploading result / homework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Google Drive 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</a:p>
          <a:p>
            <a:pPr marL="355600" lvl="1">
              <a:lnSpc>
                <a:spcPct val="15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Project Management Tools</a:t>
            </a:r>
          </a:p>
          <a:p>
            <a:pPr lvl="1">
              <a:lnSpc>
                <a:spcPct val="150000"/>
              </a:lnSpc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Meistermind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Trello</a:t>
            </a:r>
          </a:p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Communication Channel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Discord</a:t>
            </a:r>
          </a:p>
          <a:p>
            <a:pPr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Forum Free</a:t>
            </a:r>
          </a:p>
        </p:txBody>
      </p:sp>
    </p:spTree>
    <p:extLst>
      <p:ext uri="{BB962C8B-B14F-4D97-AF65-F5344CB8AC3E}">
        <p14:creationId xmlns:p14="http://schemas.microsoft.com/office/powerpoint/2010/main" val="24705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OUTLOOK ON </a:t>
            </a:r>
            <a:b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SDL-PHASE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How can you put everything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you have learned into practice?</a:t>
            </a:r>
          </a:p>
        </p:txBody>
      </p:sp>
    </p:spTree>
    <p:extLst>
      <p:ext uri="{BB962C8B-B14F-4D97-AF65-F5344CB8AC3E}">
        <p14:creationId xmlns:p14="http://schemas.microsoft.com/office/powerpoint/2010/main" val="1000541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D373-3386-408A-B2A6-9756AE6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LOOKING BACK…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0356-0D28-4608-9F59-5914E187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learned in Module 1?</a:t>
            </a:r>
          </a:p>
          <a:p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 What have you learned in Module 2?</a:t>
            </a:r>
          </a:p>
          <a:p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 What have you learned in Module 3? </a:t>
            </a:r>
          </a:p>
          <a:p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 What have you learned today in Module 4?</a:t>
            </a:r>
          </a:p>
          <a:p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How can you put everything into practice?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6325-072C-488F-A07B-6941260A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CHOOSE YOUR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95881-59FF-41CE-95D6-9A82D319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686" y="1825625"/>
            <a:ext cx="9537114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Which of your WBL topics do you want to digitalise?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(collect on flipchart)</a:t>
            </a:r>
          </a:p>
          <a:p>
            <a:pPr marL="1438275"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Are they suitable for virtual presentation?</a:t>
            </a:r>
          </a:p>
          <a:p>
            <a:pPr marL="1438275"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What possibilities do you think you have in a digital context?</a:t>
            </a:r>
          </a:p>
          <a:p>
            <a:pPr marL="1438275" lvl="1">
              <a:lnSpc>
                <a:spcPct val="150000"/>
              </a:lnSpc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What challenges could arise?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04592C-AC11-43A7-8CBD-2E6DD08777EC}"/>
              </a:ext>
            </a:extLst>
          </p:cNvPr>
          <p:cNvGrpSpPr/>
          <p:nvPr/>
        </p:nvGrpSpPr>
        <p:grpSpPr>
          <a:xfrm>
            <a:off x="213385" y="1840477"/>
            <a:ext cx="1393050" cy="1214152"/>
            <a:chOff x="6931796" y="1381945"/>
            <a:chExt cx="1624054" cy="14154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7E007D-689B-45DC-8F1E-3FDFA99E8B0F}"/>
                </a:ext>
              </a:extLst>
            </p:cNvPr>
            <p:cNvGrpSpPr/>
            <p:nvPr/>
          </p:nvGrpSpPr>
          <p:grpSpPr>
            <a:xfrm>
              <a:off x="6931796" y="1381945"/>
              <a:ext cx="1624054" cy="1415490"/>
              <a:chOff x="5010107" y="1360471"/>
              <a:chExt cx="1624054" cy="1415490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6B7C4628-1945-4AB6-96E3-B07C982F9AFF}"/>
                  </a:ext>
                </a:extLst>
              </p:cNvPr>
              <p:cNvSpPr/>
              <p:nvPr/>
            </p:nvSpPr>
            <p:spPr>
              <a:xfrm>
                <a:off x="5010107" y="1360471"/>
                <a:ext cx="1624054" cy="1415490"/>
              </a:xfrm>
              <a:prstGeom prst="cloud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9D352F-2F20-4343-8152-07FA6BCFE13C}"/>
                  </a:ext>
                </a:extLst>
              </p:cNvPr>
              <p:cNvSpPr txBox="1"/>
              <p:nvPr/>
            </p:nvSpPr>
            <p:spPr>
              <a:xfrm>
                <a:off x="5162550" y="1443359"/>
                <a:ext cx="1328695" cy="60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1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PAIR</a:t>
                </a:r>
                <a:br>
                  <a:rPr lang="de-AT" sz="1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AT" sz="1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WORK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1ED8D0-0111-4DB0-9520-F36E7E5D5A05}"/>
                </a:ext>
              </a:extLst>
            </p:cNvPr>
            <p:cNvGrpSpPr/>
            <p:nvPr/>
          </p:nvGrpSpPr>
          <p:grpSpPr>
            <a:xfrm>
              <a:off x="7156757" y="1991429"/>
              <a:ext cx="923190" cy="615460"/>
              <a:chOff x="5638800" y="2971800"/>
              <a:chExt cx="1371600" cy="914400"/>
            </a:xfrm>
          </p:grpSpPr>
          <p:pic>
            <p:nvPicPr>
              <p:cNvPr id="7" name="Graphic 6" descr="User">
                <a:extLst>
                  <a:ext uri="{FF2B5EF4-FFF2-40B4-BE49-F238E27FC236}">
                    <a16:creationId xmlns:a16="http://schemas.microsoft.com/office/drawing/2014/main" id="{297ECB40-BD29-424D-B1BD-ADF27752C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38800" y="2971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aphic 7" descr="User">
                <a:extLst>
                  <a:ext uri="{FF2B5EF4-FFF2-40B4-BE49-F238E27FC236}">
                    <a16:creationId xmlns:a16="http://schemas.microsoft.com/office/drawing/2014/main" id="{6C49FB61-487C-4084-AC46-6C9399723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96000" y="297180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BB2104-2DDB-4340-A857-76177C67EFBC}"/>
              </a:ext>
            </a:extLst>
          </p:cNvPr>
          <p:cNvGrpSpPr/>
          <p:nvPr/>
        </p:nvGrpSpPr>
        <p:grpSpPr>
          <a:xfrm>
            <a:off x="1088981" y="3429000"/>
            <a:ext cx="1624054" cy="1415490"/>
            <a:chOff x="3024146" y="1360471"/>
            <a:chExt cx="1624054" cy="1415490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2A3D2413-632B-4883-AA54-B7F3A3BAC419}"/>
                </a:ext>
              </a:extLst>
            </p:cNvPr>
            <p:cNvSpPr/>
            <p:nvPr/>
          </p:nvSpPr>
          <p:spPr>
            <a:xfrm>
              <a:off x="3024146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13" name="Graphic 12" descr="Chat">
              <a:extLst>
                <a:ext uri="{FF2B5EF4-FFF2-40B4-BE49-F238E27FC236}">
                  <a16:creationId xmlns:a16="http://schemas.microsoft.com/office/drawing/2014/main" id="{D3A5FFFD-D1A3-4364-B217-2A3661445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98010" y="1825880"/>
              <a:ext cx="840603" cy="84060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54C13D-1C85-43DE-9325-0AC36832E576}"/>
                </a:ext>
              </a:extLst>
            </p:cNvPr>
            <p:cNvSpPr txBox="1"/>
            <p:nvPr/>
          </p:nvSpPr>
          <p:spPr>
            <a:xfrm>
              <a:off x="3331348" y="1581858"/>
              <a:ext cx="1076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DISCUSS</a:t>
              </a:r>
              <a:endParaRPr lang="de-AT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7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D373-3386-408A-B2A6-9756AE6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SELF-DIRECTED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0356-0D28-4608-9F59-5914E187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Use the self-directed learning phase to digitalise your WBL content by applying the knowledge, skills, and competences acquired in this training.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Choose your WBL content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Create learning outcomes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Create storyboard &amp; call to action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Choose delivery method and create digital WBL content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Choose virtual assessment method and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create assessment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Test digital WBL content and collect feedback</a:t>
            </a:r>
          </a:p>
          <a:p>
            <a:pPr lvl="1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You can find all materials from this course 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F46AD1-C7DF-4346-B819-01FE13EC37DC}"/>
              </a:ext>
            </a:extLst>
          </p:cNvPr>
          <p:cNvGrpSpPr/>
          <p:nvPr/>
        </p:nvGrpSpPr>
        <p:grpSpPr>
          <a:xfrm rot="377560">
            <a:off x="9026470" y="3030971"/>
            <a:ext cx="2562225" cy="2725738"/>
            <a:chOff x="9296400" y="112712"/>
            <a:chExt cx="2562225" cy="2725738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351296FE-D802-48BD-8939-303D6845AFDA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7A425DCC-3AEE-4C67-977F-17568AE1B840}"/>
                </a:ext>
              </a:extLst>
            </p:cNvPr>
            <p:cNvSpPr txBox="1">
              <a:spLocks/>
            </p:cNvSpPr>
            <p:nvPr/>
          </p:nvSpPr>
          <p:spPr>
            <a:xfrm>
              <a:off x="9382125" y="187325"/>
              <a:ext cx="2427260" cy="265112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AT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Get in touch if you have any further questions!</a:t>
              </a:r>
              <a:endParaRPr lang="de-AT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0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FLASHLIGHT </a:t>
            </a:r>
            <a:b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METHOD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Reflecting on the training</a:t>
            </a:r>
          </a:p>
        </p:txBody>
      </p:sp>
    </p:spTree>
    <p:extLst>
      <p:ext uri="{BB962C8B-B14F-4D97-AF65-F5344CB8AC3E}">
        <p14:creationId xmlns:p14="http://schemas.microsoft.com/office/powerpoint/2010/main" val="2295170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1E69-67E4-44BC-A043-4D4FB996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FLASHLIGHT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3C136-940E-4FA4-A0FF-2B50A1D2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Let‘s all answer the following questions: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opportunities have I identified?</a:t>
            </a:r>
            <a:endParaRPr lang="de-A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What barriers have I identified?</a:t>
            </a:r>
            <a:endParaRPr lang="de-A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What is the key message I take away with me?</a:t>
            </a:r>
            <a:endParaRPr lang="de-A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THANK</a:t>
            </a: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 </a:t>
            </a: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YOU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More information at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www.wbl-goes-virtual.eu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09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DEFINE </a:t>
            </a:r>
            <a:b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LEARNING GOALS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Set the aim which the learners should achieve</a:t>
            </a:r>
          </a:p>
        </p:txBody>
      </p:sp>
    </p:spTree>
    <p:extLst>
      <p:ext uri="{BB962C8B-B14F-4D97-AF65-F5344CB8AC3E}">
        <p14:creationId xmlns:p14="http://schemas.microsoft.com/office/powerpoint/2010/main" val="377722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5D4F-AFFA-4436-A263-68B3DC5C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2C80-4651-44DB-B2A2-A9DA592A2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To make WBL learning content accessible virtually, it should be divided in smaller learning chunks.</a:t>
            </a:r>
          </a:p>
          <a:p>
            <a:pPr lvl="1">
              <a:spcAft>
                <a:spcPts val="12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Separate the content by thinking of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small learning milestones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that lead to the final learning goal</a:t>
            </a:r>
          </a:p>
          <a:p>
            <a:pPr lvl="1">
              <a:spcAft>
                <a:spcPts val="12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Ask yourself: What should the learner know or be able to do after they finish the learning session? </a:t>
            </a:r>
          </a:p>
          <a:p>
            <a:pPr lvl="1">
              <a:spcAft>
                <a:spcPts val="12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Make sure: Is the goal achievable in the available amount of time? If not, can you define even smaller learning milestones? </a:t>
            </a:r>
          </a:p>
        </p:txBody>
      </p:sp>
    </p:spTree>
    <p:extLst>
      <p:ext uri="{BB962C8B-B14F-4D97-AF65-F5344CB8AC3E}">
        <p14:creationId xmlns:p14="http://schemas.microsoft.com/office/powerpoint/2010/main" val="25029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CD76-D7B0-402C-B1A8-00736D85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LEARNING GOALS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8B1CD7-5D34-4E58-9549-87D3FA429945}"/>
              </a:ext>
            </a:extLst>
          </p:cNvPr>
          <p:cNvGrpSpPr/>
          <p:nvPr/>
        </p:nvGrpSpPr>
        <p:grpSpPr>
          <a:xfrm>
            <a:off x="2884948" y="1576917"/>
            <a:ext cx="8283576" cy="5128684"/>
            <a:chOff x="1803399" y="1576917"/>
            <a:chExt cx="8283576" cy="5128684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A6F1FAD4-3F6A-452C-9ACC-85C08350D4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03393864"/>
                </p:ext>
              </p:extLst>
            </p:nvPr>
          </p:nvGraphicFramePr>
          <p:xfrm>
            <a:off x="1803399" y="1576917"/>
            <a:ext cx="8283576" cy="5128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9" name="Graphic 8" descr="Open book">
              <a:extLst>
                <a:ext uri="{FF2B5EF4-FFF2-40B4-BE49-F238E27FC236}">
                  <a16:creationId xmlns:a16="http://schemas.microsoft.com/office/drawing/2014/main" id="{80DA6CCB-5206-4674-B0E6-6129377A1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34599" y="2123784"/>
              <a:ext cx="936000" cy="936000"/>
            </a:xfrm>
            <a:prstGeom prst="rect">
              <a:avLst/>
            </a:prstGeom>
          </p:spPr>
        </p:pic>
        <p:pic>
          <p:nvPicPr>
            <p:cNvPr id="11" name="Graphic 10" descr="Tools">
              <a:extLst>
                <a:ext uri="{FF2B5EF4-FFF2-40B4-BE49-F238E27FC236}">
                  <a16:creationId xmlns:a16="http://schemas.microsoft.com/office/drawing/2014/main" id="{4A1A590B-B786-4895-A160-C9CF3DE8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37198" y="3664882"/>
              <a:ext cx="936000" cy="936000"/>
            </a:xfrm>
            <a:prstGeom prst="rect">
              <a:avLst/>
            </a:prstGeom>
          </p:spPr>
        </p:pic>
        <p:pic>
          <p:nvPicPr>
            <p:cNvPr id="13" name="Graphic 12" descr="Podium">
              <a:extLst>
                <a:ext uri="{FF2B5EF4-FFF2-40B4-BE49-F238E27FC236}">
                  <a16:creationId xmlns:a16="http://schemas.microsoft.com/office/drawing/2014/main" id="{6DBD42EA-2CEC-49E7-9017-9F4454654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34599" y="5205980"/>
              <a:ext cx="936000" cy="9360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42BF7F6-C869-4E1E-9DA8-A47629F252D2}"/>
              </a:ext>
            </a:extLst>
          </p:cNvPr>
          <p:cNvSpPr txBox="1"/>
          <p:nvPr/>
        </p:nvSpPr>
        <p:spPr>
          <a:xfrm>
            <a:off x="8434848" y="2333936"/>
            <a:ext cx="27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concepts &amp; </a:t>
            </a:r>
            <a:b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fact-based understanding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3C3FB2-4D70-403B-9CEE-8F5D1DBD8103}"/>
              </a:ext>
            </a:extLst>
          </p:cNvPr>
          <p:cNvSpPr txBox="1"/>
          <p:nvPr/>
        </p:nvSpPr>
        <p:spPr>
          <a:xfrm>
            <a:off x="8434848" y="5262084"/>
            <a:ext cx="2733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1200"/>
              </a:spcAft>
            </a:pPr>
            <a: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knowledge and skills in </a:t>
            </a:r>
            <a:r>
              <a:rPr lang="de-A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autonomously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A7C00C-E3C3-49E5-A710-E1DE64AD690B}"/>
              </a:ext>
            </a:extLst>
          </p:cNvPr>
          <p:cNvSpPr txBox="1"/>
          <p:nvPr/>
        </p:nvSpPr>
        <p:spPr>
          <a:xfrm>
            <a:off x="8434848" y="3758102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1200"/>
              </a:spcAft>
            </a:pPr>
            <a: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theory to practice, implementation of tasks, display of practical abilities</a:t>
            </a:r>
          </a:p>
        </p:txBody>
      </p:sp>
      <p:pic>
        <p:nvPicPr>
          <p:cNvPr id="26" name="Picture 25">
            <a:hlinkClick r:id="rId14"/>
            <a:extLst>
              <a:ext uri="{FF2B5EF4-FFF2-40B4-BE49-F238E27FC236}">
                <a16:creationId xmlns:a16="http://schemas.microsoft.com/office/drawing/2014/main" id="{AFEBA8BC-EA67-48E0-8AA2-C5C60A121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504" y="2333936"/>
            <a:ext cx="2508844" cy="3515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4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1654-922C-49BD-9AE6-D96818D8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/>
              <a:t>DEFINING</a:t>
            </a:r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b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4AD6-E833-4F5F-9EDA-D53368686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Structure according to CEDEFOP: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Verbs 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Crucial for defining learning goals</a:t>
            </a:r>
          </a:p>
          <a:p>
            <a:pPr lvl="1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Use Blooms Taxonomy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Great free handout at 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/>
              </a:rPr>
              <a:t>Foundation Online Learning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64468-B091-45D9-AC43-1E6F7381E2AA}"/>
              </a:ext>
            </a:extLst>
          </p:cNvPr>
          <p:cNvSpPr/>
          <p:nvPr/>
        </p:nvSpPr>
        <p:spPr>
          <a:xfrm>
            <a:off x="1352550" y="2343150"/>
            <a:ext cx="2152650" cy="504826"/>
          </a:xfrm>
          <a:prstGeom prst="rect">
            <a:avLst/>
          </a:prstGeom>
          <a:solidFill>
            <a:srgbClr val="1982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THE LEARNER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A6456-95BD-4E51-9367-954D63DBE168}"/>
              </a:ext>
            </a:extLst>
          </p:cNvPr>
          <p:cNvSpPr/>
          <p:nvPr/>
        </p:nvSpPr>
        <p:spPr>
          <a:xfrm>
            <a:off x="3619500" y="2355380"/>
            <a:ext cx="2152650" cy="504826"/>
          </a:xfrm>
          <a:prstGeom prst="rect">
            <a:avLst/>
          </a:prstGeom>
          <a:solidFill>
            <a:srgbClr val="42ACE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ACTION/VERB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64856-5AEB-491E-9901-7F3DBE4DB1FB}"/>
              </a:ext>
            </a:extLst>
          </p:cNvPr>
          <p:cNvSpPr/>
          <p:nvPr/>
        </p:nvSpPr>
        <p:spPr>
          <a:xfrm>
            <a:off x="5886450" y="2355380"/>
            <a:ext cx="2152650" cy="504826"/>
          </a:xfrm>
          <a:prstGeom prst="rect">
            <a:avLst/>
          </a:prstGeom>
          <a:solidFill>
            <a:srgbClr val="57BD8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836AC-E423-4C9A-882A-D6DDE8AED46D}"/>
              </a:ext>
            </a:extLst>
          </p:cNvPr>
          <p:cNvSpPr/>
          <p:nvPr/>
        </p:nvSpPr>
        <p:spPr>
          <a:xfrm>
            <a:off x="8153400" y="2343149"/>
            <a:ext cx="2152650" cy="504826"/>
          </a:xfrm>
          <a:prstGeom prst="rect">
            <a:avLst/>
          </a:prstGeom>
          <a:solidFill>
            <a:srgbClr val="42AB3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AAC7C-1FC0-4AEC-A415-B18A683A2EFA}"/>
              </a:ext>
            </a:extLst>
          </p:cNvPr>
          <p:cNvSpPr/>
          <p:nvPr/>
        </p:nvSpPr>
        <p:spPr>
          <a:xfrm>
            <a:off x="1352550" y="3028950"/>
            <a:ext cx="2152650" cy="504826"/>
          </a:xfrm>
          <a:prstGeom prst="rect">
            <a:avLst/>
          </a:prstGeom>
          <a:solidFill>
            <a:srgbClr val="1982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The learner will be able 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4A34E6-C0AF-4921-85DB-398A41AF25BA}"/>
              </a:ext>
            </a:extLst>
          </p:cNvPr>
          <p:cNvSpPr/>
          <p:nvPr/>
        </p:nvSpPr>
        <p:spPr>
          <a:xfrm>
            <a:off x="3619500" y="3041180"/>
            <a:ext cx="2152650" cy="504826"/>
          </a:xfrm>
          <a:prstGeom prst="rect">
            <a:avLst/>
          </a:prstGeom>
          <a:solidFill>
            <a:srgbClr val="42ACE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recall 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50E25A-9EE3-4573-886A-860B82312C38}"/>
              </a:ext>
            </a:extLst>
          </p:cNvPr>
          <p:cNvSpPr/>
          <p:nvPr/>
        </p:nvSpPr>
        <p:spPr>
          <a:xfrm>
            <a:off x="5886450" y="3041180"/>
            <a:ext cx="2152650" cy="504826"/>
          </a:xfrm>
          <a:prstGeom prst="rect">
            <a:avLst/>
          </a:prstGeom>
          <a:solidFill>
            <a:srgbClr val="57BD8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safety measures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414851-8B7B-4B71-99A5-1C595704830C}"/>
              </a:ext>
            </a:extLst>
          </p:cNvPr>
          <p:cNvSpPr/>
          <p:nvPr/>
        </p:nvSpPr>
        <p:spPr>
          <a:xfrm>
            <a:off x="8153400" y="3028949"/>
            <a:ext cx="2152650" cy="504826"/>
          </a:xfrm>
          <a:prstGeom prst="rect">
            <a:avLst/>
          </a:prstGeom>
          <a:solidFill>
            <a:srgbClr val="42AB3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within the workplace.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62507-CC24-43F1-ACEA-1C0EB5FE4CEA}"/>
              </a:ext>
            </a:extLst>
          </p:cNvPr>
          <p:cNvSpPr txBox="1"/>
          <p:nvPr/>
        </p:nvSpPr>
        <p:spPr>
          <a:xfrm>
            <a:off x="804862" y="3108927"/>
            <a:ext cx="86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e.g.: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4C1376-4AFC-4F52-99BF-E8C03124D576}"/>
              </a:ext>
            </a:extLst>
          </p:cNvPr>
          <p:cNvGrpSpPr/>
          <p:nvPr/>
        </p:nvGrpSpPr>
        <p:grpSpPr>
          <a:xfrm>
            <a:off x="5838825" y="4117963"/>
            <a:ext cx="3390900" cy="2588755"/>
            <a:chOff x="6096000" y="4092106"/>
            <a:chExt cx="3390900" cy="2588755"/>
          </a:xfrm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23A45CFF-A098-4CA6-A236-7A78E0D9A1CA}"/>
                </a:ext>
              </a:extLst>
            </p:cNvPr>
            <p:cNvSpPr/>
            <p:nvPr/>
          </p:nvSpPr>
          <p:spPr>
            <a:xfrm>
              <a:off x="6396037" y="4156736"/>
              <a:ext cx="2924175" cy="2524125"/>
            </a:xfrm>
            <a:prstGeom prst="trapezoid">
              <a:avLst>
                <a:gd name="adj" fmla="val 40849"/>
              </a:avLst>
            </a:prstGeom>
            <a:gradFill flip="none" rotWithShape="1">
              <a:gsLst>
                <a:gs pos="0">
                  <a:schemeClr val="accent2"/>
                </a:gs>
                <a:gs pos="20000">
                  <a:srgbClr val="FFC000"/>
                </a:gs>
                <a:gs pos="80000">
                  <a:schemeClr val="accent1">
                    <a:lumMod val="75000"/>
                  </a:schemeClr>
                </a:gs>
                <a:gs pos="60000">
                  <a:srgbClr val="00B0F0"/>
                </a:gs>
                <a:gs pos="40000">
                  <a:srgbClr val="92D050"/>
                </a:gs>
                <a:gs pos="100000">
                  <a:srgbClr val="7030A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A51021-DF0B-41DF-95F7-ADB066F3D877}"/>
                </a:ext>
              </a:extLst>
            </p:cNvPr>
            <p:cNvSpPr txBox="1"/>
            <p:nvPr/>
          </p:nvSpPr>
          <p:spPr>
            <a:xfrm>
              <a:off x="6715125" y="4092106"/>
              <a:ext cx="2343150" cy="2542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create</a:t>
              </a:r>
            </a:p>
            <a:p>
              <a:pPr algn="ctr">
                <a:lnSpc>
                  <a:spcPct val="150000"/>
                </a:lnSpc>
              </a:pP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evaluate</a:t>
              </a:r>
              <a:b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  <a:b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apply</a:t>
              </a:r>
              <a:b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understand</a:t>
              </a:r>
              <a:b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remember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46F09F-3C11-4D97-84B1-05587ABAC5C9}"/>
                </a:ext>
              </a:extLst>
            </p:cNvPr>
            <p:cNvCxnSpPr/>
            <p:nvPr/>
          </p:nvCxnSpPr>
          <p:spPr>
            <a:xfrm>
              <a:off x="6229350" y="6230469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0931ED-C337-4AD3-AD13-2DA6B3675F7B}"/>
                </a:ext>
              </a:extLst>
            </p:cNvPr>
            <p:cNvCxnSpPr/>
            <p:nvPr/>
          </p:nvCxnSpPr>
          <p:spPr>
            <a:xfrm>
              <a:off x="6229350" y="5820894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E75AA1-739A-4AA3-B05C-C9CFC4C83C30}"/>
                </a:ext>
              </a:extLst>
            </p:cNvPr>
            <p:cNvCxnSpPr/>
            <p:nvPr/>
          </p:nvCxnSpPr>
          <p:spPr>
            <a:xfrm>
              <a:off x="6096000" y="5436625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7CAAA7-4180-4ABB-BE5A-B96503A9AF09}"/>
                </a:ext>
              </a:extLst>
            </p:cNvPr>
            <p:cNvCxnSpPr/>
            <p:nvPr/>
          </p:nvCxnSpPr>
          <p:spPr>
            <a:xfrm>
              <a:off x="6096000" y="5030319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06AEC5-31B5-4383-AA0F-DE8B0C0740D0}"/>
                </a:ext>
              </a:extLst>
            </p:cNvPr>
            <p:cNvCxnSpPr/>
            <p:nvPr/>
          </p:nvCxnSpPr>
          <p:spPr>
            <a:xfrm>
              <a:off x="6096000" y="4573119"/>
              <a:ext cx="3257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6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FDF3-AF82-4510-925C-1BEEAFF2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TRY IT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8088-AC18-4845-82C5-80927FED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387" y="2172929"/>
            <a:ext cx="7610167" cy="4004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sz="4800" dirty="0"/>
          </a:p>
          <a:p>
            <a:pPr marL="0" indent="0">
              <a:buNone/>
            </a:pPr>
            <a:r>
              <a:rPr lang="de-AT" sz="4800" dirty="0">
                <a:latin typeface="Arial" panose="020B0604020202020204" pitchFamily="34" charset="0"/>
                <a:cs typeface="Arial" panose="020B0604020202020204" pitchFamily="34" charset="0"/>
              </a:rPr>
              <a:t>Create learning outcomes </a:t>
            </a:r>
            <a:br>
              <a:rPr lang="de-AT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800" dirty="0">
                <a:latin typeface="Arial" panose="020B0604020202020204" pitchFamily="34" charset="0"/>
                <a:cs typeface="Arial" panose="020B0604020202020204" pitchFamily="34" charset="0"/>
              </a:rPr>
              <a:t>for your WBL content!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17DC08-E77C-477E-A6F2-BE3CE6948F32}"/>
              </a:ext>
            </a:extLst>
          </p:cNvPr>
          <p:cNvGrpSpPr/>
          <p:nvPr/>
        </p:nvGrpSpPr>
        <p:grpSpPr>
          <a:xfrm>
            <a:off x="1283990" y="2703871"/>
            <a:ext cx="2373609" cy="1965839"/>
            <a:chOff x="1038185" y="1360471"/>
            <a:chExt cx="1624054" cy="141549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FC2C61FB-555B-4D53-8FA7-440FF76EB93E}"/>
                </a:ext>
              </a:extLst>
            </p:cNvPr>
            <p:cNvSpPr/>
            <p:nvPr/>
          </p:nvSpPr>
          <p:spPr>
            <a:xfrm>
              <a:off x="1038185" y="1360471"/>
              <a:ext cx="1624054" cy="1415490"/>
            </a:xfrm>
            <a:prstGeom prst="clou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D6EEC2-A726-467A-9114-74C1448264E4}"/>
                </a:ext>
              </a:extLst>
            </p:cNvPr>
            <p:cNvSpPr txBox="1"/>
            <p:nvPr/>
          </p:nvSpPr>
          <p:spPr>
            <a:xfrm>
              <a:off x="1280842" y="1485623"/>
              <a:ext cx="1245414" cy="46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TRY IT YOURSELF</a:t>
              </a:r>
            </a:p>
          </p:txBody>
        </p:sp>
        <p:pic>
          <p:nvPicPr>
            <p:cNvPr id="7" name="Graphic 6" descr="Lightbulb and pencil">
              <a:extLst>
                <a:ext uri="{FF2B5EF4-FFF2-40B4-BE49-F238E27FC236}">
                  <a16:creationId xmlns:a16="http://schemas.microsoft.com/office/drawing/2014/main" id="{9233574E-10AB-4A5F-BC7F-63163F13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30555" y="2068216"/>
              <a:ext cx="653626" cy="65362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F96C5A-CF0A-4CDC-81B6-E786854F7C05}"/>
              </a:ext>
            </a:extLst>
          </p:cNvPr>
          <p:cNvGrpSpPr/>
          <p:nvPr/>
        </p:nvGrpSpPr>
        <p:grpSpPr>
          <a:xfrm>
            <a:off x="248540" y="3270146"/>
            <a:ext cx="954901" cy="833288"/>
            <a:chOff x="9596269" y="3408572"/>
            <a:chExt cx="954901" cy="833288"/>
          </a:xfrm>
        </p:grpSpPr>
        <p:pic>
          <p:nvPicPr>
            <p:cNvPr id="9" name="Graphic 8" descr="Stopwatch">
              <a:extLst>
                <a:ext uri="{FF2B5EF4-FFF2-40B4-BE49-F238E27FC236}">
                  <a16:creationId xmlns:a16="http://schemas.microsoft.com/office/drawing/2014/main" id="{013CF3C7-7F29-4FBD-8C34-74A3E2F09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41880" y="3408572"/>
              <a:ext cx="663677" cy="6636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A6053B-D380-4302-8B96-3FCA770464D4}"/>
                </a:ext>
              </a:extLst>
            </p:cNvPr>
            <p:cNvSpPr txBox="1"/>
            <p:nvPr/>
          </p:nvSpPr>
          <p:spPr>
            <a:xfrm>
              <a:off x="9596269" y="3964861"/>
              <a:ext cx="954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dirty="0">
                  <a:latin typeface="Arial" panose="020B0604020202020204" pitchFamily="34" charset="0"/>
                  <a:cs typeface="Arial" panose="020B0604020202020204" pitchFamily="34" charset="0"/>
                </a:rPr>
                <a:t>10 min</a:t>
              </a:r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3CB1A95-89D2-4A92-B3C6-CBEE90D8D927}"/>
              </a:ext>
            </a:extLst>
          </p:cNvPr>
          <p:cNvSpPr/>
          <p:nvPr/>
        </p:nvSpPr>
        <p:spPr>
          <a:xfrm>
            <a:off x="6184489" y="4414069"/>
            <a:ext cx="3401961" cy="1866787"/>
          </a:xfrm>
          <a:prstGeom prst="wedgeRoundRectCallout">
            <a:avLst>
              <a:gd name="adj1" fmla="val 42267"/>
              <a:gd name="adj2" fmla="val 699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Please share some of your learning outcomes!</a:t>
            </a:r>
          </a:p>
          <a:p>
            <a:pPr algn="ctr"/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55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2074</Words>
  <Application>Microsoft Office PowerPoint</Application>
  <PresentationFormat>Widescreen</PresentationFormat>
  <Paragraphs>314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Eras Bold ITC</vt:lpstr>
      <vt:lpstr>Wingdings</vt:lpstr>
      <vt:lpstr>Wingdings 3</vt:lpstr>
      <vt:lpstr>Office Theme</vt:lpstr>
      <vt:lpstr>WBL_GOES_VIRTUAL  Training Programme</vt:lpstr>
      <vt:lpstr>AGENDA</vt:lpstr>
      <vt:lpstr>SELECT WBL  LEARNING CONTENT </vt:lpstr>
      <vt:lpstr>CHOOSE YOUR CONTENT</vt:lpstr>
      <vt:lpstr>DEFINE  LEARNING GOALS</vt:lpstr>
      <vt:lpstr>LEARNING GOALS</vt:lpstr>
      <vt:lpstr>LEARNING GOALS</vt:lpstr>
      <vt:lpstr>DEFINING  LEARNING GOALS</vt:lpstr>
      <vt:lpstr>TRY IT YOURSELF</vt:lpstr>
      <vt:lpstr>IDENTIFY  SUCCESS CRITERIA</vt:lpstr>
      <vt:lpstr>LET‘S WATCH  SOME EXAMPLES</vt:lpstr>
      <vt:lpstr>WHAT DID YOU NOTICE?</vt:lpstr>
      <vt:lpstr>SUCCESS CRITERIA</vt:lpstr>
      <vt:lpstr>SUCCESS CRITERIA</vt:lpstr>
      <vt:lpstr>CREATE A  STORYBOAD</vt:lpstr>
      <vt:lpstr>WHAT IS A STORYBOARD?</vt:lpstr>
      <vt:lpstr>WHY CREATE A STORYBOARD?</vt:lpstr>
      <vt:lpstr>HOW TO CREATE A STORYBOARD</vt:lpstr>
      <vt:lpstr>HOW TO CREATE A STORYBOARD</vt:lpstr>
      <vt:lpstr>WHAT IS A CALL TO ACTION?</vt:lpstr>
      <vt:lpstr>TRY IT YOURSELF</vt:lpstr>
      <vt:lpstr>CHOOSE  DELIVERY METHOD</vt:lpstr>
      <vt:lpstr>BRAINSTORM</vt:lpstr>
      <vt:lpstr>DELIVERY SETTINGS</vt:lpstr>
      <vt:lpstr>DIGITAL DELIVERY METHODS</vt:lpstr>
      <vt:lpstr>HOW TO DECIDE ON  A DELIVERY METHOD?</vt:lpstr>
      <vt:lpstr>CHECK YOUR READINESS</vt:lpstr>
      <vt:lpstr>PRO-TIPPS </vt:lpstr>
      <vt:lpstr>CREATE, UPLOAD, LIVESTREAM VIDEOS</vt:lpstr>
      <vt:lpstr>MAKING VIDEOS</vt:lpstr>
      <vt:lpstr>BECOME A YOUTUBE CREATOR</vt:lpstr>
      <vt:lpstr>YOUTUBE CHANNEL SETUP</vt:lpstr>
      <vt:lpstr>CHOOSE ONLINE ASSESSMENT TOOLS</vt:lpstr>
      <vt:lpstr>ASSESSMENT METHODS</vt:lpstr>
      <vt:lpstr>KAHOOT</vt:lpstr>
      <vt:lpstr>BRAINSTORM</vt:lpstr>
      <vt:lpstr>VIRTUAL ASSESSMENT TOOLS (EXAMPLES)</vt:lpstr>
      <vt:lpstr>OUTLOOK ON  SDL-PHASE</vt:lpstr>
      <vt:lpstr>LOOKING BACK…</vt:lpstr>
      <vt:lpstr>SELF-DIRECTED LEARNING</vt:lpstr>
      <vt:lpstr>FLASHLIGHT  METHOD</vt:lpstr>
      <vt:lpstr>FLASHLIGHT METHOD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Posch</dc:creator>
  <cp:lastModifiedBy>Carina Posch</cp:lastModifiedBy>
  <cp:revision>117</cp:revision>
  <dcterms:created xsi:type="dcterms:W3CDTF">2021-06-23T06:50:06Z</dcterms:created>
  <dcterms:modified xsi:type="dcterms:W3CDTF">2022-03-22T12:49:20Z</dcterms:modified>
</cp:coreProperties>
</file>